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9.xml" ContentType="application/vnd.openxmlformats-officedocument.presentationml.notesSlide+xml"/>
  <Override PartName="/ppt/charts/chart5.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87" r:id="rId2"/>
    <p:sldId id="299" r:id="rId3"/>
    <p:sldId id="332" r:id="rId4"/>
    <p:sldId id="334" r:id="rId5"/>
    <p:sldId id="260" r:id="rId6"/>
    <p:sldId id="261" r:id="rId7"/>
    <p:sldId id="262" r:id="rId8"/>
    <p:sldId id="263" r:id="rId9"/>
    <p:sldId id="300" r:id="rId10"/>
    <p:sldId id="265" r:id="rId11"/>
    <p:sldId id="333" r:id="rId12"/>
    <p:sldId id="267" r:id="rId13"/>
    <p:sldId id="335" r:id="rId14"/>
    <p:sldId id="293" r:id="rId15"/>
    <p:sldId id="303" r:id="rId16"/>
    <p:sldId id="312" r:id="rId17"/>
    <p:sldId id="314" r:id="rId18"/>
    <p:sldId id="306" r:id="rId19"/>
    <p:sldId id="294" r:id="rId20"/>
    <p:sldId id="336" r:id="rId21"/>
    <p:sldId id="274" r:id="rId22"/>
    <p:sldId id="275" r:id="rId23"/>
    <p:sldId id="276" r:id="rId24"/>
    <p:sldId id="331" r:id="rId25"/>
    <p:sldId id="278" r:id="rId26"/>
    <p:sldId id="342" r:id="rId27"/>
    <p:sldId id="337" r:id="rId28"/>
    <p:sldId id="283" r:id="rId29"/>
    <p:sldId id="282" r:id="rId3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aven Pro Regular Regular"/>
        <a:ea typeface="Maven Pro Regular Regular"/>
        <a:cs typeface="Maven Pro Regular Regular"/>
        <a:sym typeface="Maven Pro Regular Regular"/>
      </a:defRPr>
    </a:lvl1pPr>
    <a:lvl2pPr marL="0" marR="0" indent="457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aven Pro Regular Regular"/>
        <a:ea typeface="Maven Pro Regular Regular"/>
        <a:cs typeface="Maven Pro Regular Regular"/>
        <a:sym typeface="Maven Pro Regular Regular"/>
      </a:defRPr>
    </a:lvl2pPr>
    <a:lvl3pPr marL="0" marR="0" indent="914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aven Pro Regular Regular"/>
        <a:ea typeface="Maven Pro Regular Regular"/>
        <a:cs typeface="Maven Pro Regular Regular"/>
        <a:sym typeface="Maven Pro Regular Regular"/>
      </a:defRPr>
    </a:lvl3pPr>
    <a:lvl4pPr marL="0" marR="0" indent="1371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aven Pro Regular Regular"/>
        <a:ea typeface="Maven Pro Regular Regular"/>
        <a:cs typeface="Maven Pro Regular Regular"/>
        <a:sym typeface="Maven Pro Regular Regular"/>
      </a:defRPr>
    </a:lvl4pPr>
    <a:lvl5pPr marL="0" marR="0" indent="18288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aven Pro Regular Regular"/>
        <a:ea typeface="Maven Pro Regular Regular"/>
        <a:cs typeface="Maven Pro Regular Regular"/>
        <a:sym typeface="Maven Pro Regular Regular"/>
      </a:defRPr>
    </a:lvl5pPr>
    <a:lvl6pPr marL="0" marR="0" indent="22860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aven Pro Regular Regular"/>
        <a:ea typeface="Maven Pro Regular Regular"/>
        <a:cs typeface="Maven Pro Regular Regular"/>
        <a:sym typeface="Maven Pro Regular Regular"/>
      </a:defRPr>
    </a:lvl6pPr>
    <a:lvl7pPr marL="0" marR="0" indent="2743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aven Pro Regular Regular"/>
        <a:ea typeface="Maven Pro Regular Regular"/>
        <a:cs typeface="Maven Pro Regular Regular"/>
        <a:sym typeface="Maven Pro Regular Regular"/>
      </a:defRPr>
    </a:lvl7pPr>
    <a:lvl8pPr marL="0" marR="0" indent="3200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aven Pro Regular Regular"/>
        <a:ea typeface="Maven Pro Regular Regular"/>
        <a:cs typeface="Maven Pro Regular Regular"/>
        <a:sym typeface="Maven Pro Regular Regular"/>
      </a:defRPr>
    </a:lvl8pPr>
    <a:lvl9pPr marL="0" marR="0" indent="3657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aven Pro Regular Regular"/>
        <a:ea typeface="Maven Pro Regular Regular"/>
        <a:cs typeface="Maven Pro Regular Regular"/>
        <a:sym typeface="Maven Pro Regular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5E5E"/>
    <a:srgbClr val="D49829"/>
    <a:srgbClr val="0A7B8C"/>
    <a:srgbClr val="2D4A5A"/>
    <a:srgbClr val="EDC347"/>
    <a:srgbClr val="F6C119"/>
    <a:srgbClr val="2599CC"/>
    <a:srgbClr val="FFF2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aj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aj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aj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aj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aj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aj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aj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aj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aj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60"/>
    <p:restoredTop sz="94620"/>
  </p:normalViewPr>
  <p:slideViewPr>
    <p:cSldViewPr snapToGrid="0">
      <p:cViewPr varScale="1">
        <p:scale>
          <a:sx n="35" d="100"/>
          <a:sy n="35" d="100"/>
        </p:scale>
        <p:origin x="39" y="48"/>
      </p:cViewPr>
      <p:guideLst/>
    </p:cSldViewPr>
  </p:slideViewPr>
  <p:notesTextViewPr>
    <p:cViewPr>
      <p:scale>
        <a:sx n="140" d="100"/>
        <a:sy n="14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de-DE"/>
  <c:roundedCorners val="0"/>
  <c:style val="2"/>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pt idx="0">
                  <c:v>Region 1</c:v>
                </c:pt>
              </c:strCache>
            </c:strRef>
          </c:tx>
          <c:spPr>
            <a:solidFill>
              <a:srgbClr val="209CD7"/>
            </a:solidFill>
            <a:ln w="12700" cap="flat">
              <a:noFill/>
              <a:miter lim="400000"/>
            </a:ln>
            <a:effectLst/>
          </c:spPr>
          <c:dPt>
            <c:idx val="0"/>
            <c:bubble3D val="0"/>
            <c:extLst>
              <c:ext xmlns:c16="http://schemas.microsoft.com/office/drawing/2014/chart" uri="{C3380CC4-5D6E-409C-BE32-E72D297353CC}">
                <c16:uniqueId val="{00000001-6083-0D49-B8B3-003BF685D15B}"/>
              </c:ext>
            </c:extLst>
          </c:dPt>
          <c:cat>
            <c:strRef>
              <c:f>Sheet1!$B$1:$B$1</c:f>
              <c:strCache>
                <c:ptCount val="1"/>
                <c:pt idx="0">
                  <c:v>April</c:v>
                </c:pt>
              </c:strCache>
            </c:strRef>
          </c:cat>
          <c:val>
            <c:numRef>
              <c:f>Sheet1!$B$2:$B$2</c:f>
              <c:numCache>
                <c:formatCode>General</c:formatCode>
                <c:ptCount val="1"/>
                <c:pt idx="0">
                  <c:v>91</c:v>
                </c:pt>
              </c:numCache>
            </c:numRef>
          </c:val>
          <c:extLst>
            <c:ext xmlns:c16="http://schemas.microsoft.com/office/drawing/2014/chart" uri="{C3380CC4-5D6E-409C-BE32-E72D297353CC}">
              <c16:uniqueId val="{00000002-6083-0D49-B8B3-003BF685D15B}"/>
            </c:ext>
          </c:extLst>
        </c:ser>
        <c:dLbls>
          <c:showLegendKey val="0"/>
          <c:showVal val="0"/>
          <c:showCatName val="0"/>
          <c:showSerName val="0"/>
          <c:showPercent val="0"/>
          <c:showBubbleSize val="0"/>
          <c:showLeaderLines val="1"/>
        </c:dLbls>
        <c:firstSliceAng val="0"/>
        <c:holeSize val="64"/>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de-DE"/>
  <c:roundedCorners val="0"/>
  <c:style val="2"/>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pt idx="0">
                  <c:v>Region 1</c:v>
                </c:pt>
              </c:strCache>
            </c:strRef>
          </c:tx>
          <c:spPr>
            <a:solidFill>
              <a:srgbClr val="209CD7"/>
            </a:solidFill>
            <a:ln w="12700" cap="flat">
              <a:noFill/>
              <a:miter lim="400000"/>
            </a:ln>
            <a:effectLst/>
          </c:spPr>
          <c:dPt>
            <c:idx val="0"/>
            <c:bubble3D val="0"/>
            <c:extLst>
              <c:ext xmlns:c16="http://schemas.microsoft.com/office/drawing/2014/chart" uri="{C3380CC4-5D6E-409C-BE32-E72D297353CC}">
                <c16:uniqueId val="{00000001-000D-8042-A7C1-A00F281C7897}"/>
              </c:ext>
            </c:extLst>
          </c:dPt>
          <c:dPt>
            <c:idx val="1"/>
            <c:bubble3D val="0"/>
            <c:spPr>
              <a:solidFill>
                <a:srgbClr val="FFD608"/>
              </a:solidFill>
              <a:ln w="12700" cap="flat">
                <a:noFill/>
                <a:miter lim="400000"/>
              </a:ln>
              <a:effectLst/>
            </c:spPr>
            <c:extLst>
              <c:ext xmlns:c16="http://schemas.microsoft.com/office/drawing/2014/chart" uri="{C3380CC4-5D6E-409C-BE32-E72D297353CC}">
                <c16:uniqueId val="{00000003-000D-8042-A7C1-A00F281C7897}"/>
              </c:ext>
            </c:extLst>
          </c:dPt>
          <c:cat>
            <c:strRef>
              <c:f>Sheet1!$B$1:$C$1</c:f>
              <c:strCache>
                <c:ptCount val="2"/>
                <c:pt idx="0">
                  <c:v>April</c:v>
                </c:pt>
                <c:pt idx="1">
                  <c:v>May</c:v>
                </c:pt>
              </c:strCache>
            </c:strRef>
          </c:cat>
          <c:val>
            <c:numRef>
              <c:f>Sheet1!$B$2:$C$2</c:f>
              <c:numCache>
                <c:formatCode>General</c:formatCode>
                <c:ptCount val="2"/>
                <c:pt idx="0">
                  <c:v>96.4</c:v>
                </c:pt>
                <c:pt idx="1">
                  <c:v>2.6</c:v>
                </c:pt>
              </c:numCache>
            </c:numRef>
          </c:val>
          <c:extLst>
            <c:ext xmlns:c16="http://schemas.microsoft.com/office/drawing/2014/chart" uri="{C3380CC4-5D6E-409C-BE32-E72D297353CC}">
              <c16:uniqueId val="{00000004-000D-8042-A7C1-A00F281C7897}"/>
            </c:ext>
          </c:extLst>
        </c:ser>
        <c:dLbls>
          <c:showLegendKey val="0"/>
          <c:showVal val="0"/>
          <c:showCatName val="0"/>
          <c:showSerName val="0"/>
          <c:showPercent val="0"/>
          <c:showBubbleSize val="0"/>
          <c:showLeaderLines val="1"/>
        </c:dLbls>
        <c:firstSliceAng val="49"/>
        <c:holeSize val="64"/>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de-DE"/>
  <c:roundedCorners val="0"/>
  <c:style val="2"/>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pt idx="0">
                  <c:v>Region 1</c:v>
                </c:pt>
              </c:strCache>
            </c:strRef>
          </c:tx>
          <c:spPr>
            <a:solidFill>
              <a:srgbClr val="209CD7"/>
            </a:solidFill>
            <a:ln w="12700" cap="flat">
              <a:noFill/>
              <a:miter lim="400000"/>
            </a:ln>
            <a:effectLst/>
          </c:spPr>
          <c:explosion val="1"/>
          <c:dPt>
            <c:idx val="0"/>
            <c:bubble3D val="0"/>
            <c:extLst>
              <c:ext xmlns:c16="http://schemas.microsoft.com/office/drawing/2014/chart" uri="{C3380CC4-5D6E-409C-BE32-E72D297353CC}">
                <c16:uniqueId val="{00000001-000D-8042-A7C1-A00F281C7897}"/>
              </c:ext>
            </c:extLst>
          </c:dPt>
          <c:dPt>
            <c:idx val="1"/>
            <c:bubble3D val="0"/>
            <c:spPr>
              <a:solidFill>
                <a:srgbClr val="FFD608"/>
              </a:solidFill>
              <a:ln w="12700" cap="flat">
                <a:noFill/>
                <a:miter lim="400000"/>
              </a:ln>
              <a:effectLst/>
            </c:spPr>
            <c:extLst>
              <c:ext xmlns:c16="http://schemas.microsoft.com/office/drawing/2014/chart" uri="{C3380CC4-5D6E-409C-BE32-E72D297353CC}">
                <c16:uniqueId val="{00000003-000D-8042-A7C1-A00F281C7897}"/>
              </c:ext>
            </c:extLst>
          </c:dPt>
          <c:cat>
            <c:strRef>
              <c:f>Sheet1!$B$1:$C$1</c:f>
              <c:strCache>
                <c:ptCount val="2"/>
                <c:pt idx="0">
                  <c:v>April</c:v>
                </c:pt>
                <c:pt idx="1">
                  <c:v>May</c:v>
                </c:pt>
              </c:strCache>
            </c:strRef>
          </c:cat>
          <c:val>
            <c:numRef>
              <c:f>Sheet1!$B$2:$C$2</c:f>
              <c:numCache>
                <c:formatCode>General</c:formatCode>
                <c:ptCount val="2"/>
                <c:pt idx="0">
                  <c:v>96.4</c:v>
                </c:pt>
                <c:pt idx="1">
                  <c:v>2.6</c:v>
                </c:pt>
              </c:numCache>
            </c:numRef>
          </c:val>
          <c:extLst>
            <c:ext xmlns:c16="http://schemas.microsoft.com/office/drawing/2014/chart" uri="{C3380CC4-5D6E-409C-BE32-E72D297353CC}">
              <c16:uniqueId val="{00000004-000D-8042-A7C1-A00F281C7897}"/>
            </c:ext>
          </c:extLst>
        </c:ser>
        <c:dLbls>
          <c:showLegendKey val="0"/>
          <c:showVal val="0"/>
          <c:showCatName val="0"/>
          <c:showSerName val="0"/>
          <c:showPercent val="0"/>
          <c:showBubbleSize val="0"/>
          <c:showLeaderLines val="1"/>
        </c:dLbls>
        <c:firstSliceAng val="49"/>
        <c:holeSize val="64"/>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Product Sales</c:v>
                </c:pt>
              </c:strCache>
            </c:strRef>
          </c:tx>
          <c:spPr>
            <a:solidFill>
              <a:srgbClr val="29A8E0"/>
            </a:solidFill>
            <a:effectLst/>
          </c:spPr>
          <c:invertIfNegative val="0"/>
          <c:cat>
            <c:strRef>
              <c:f>Sheet1!$A$2:$A$6</c:f>
              <c:strCache>
                <c:ptCount val="5"/>
                <c:pt idx="0">
                  <c:v>FY1</c:v>
                </c:pt>
                <c:pt idx="1">
                  <c:v>FY2</c:v>
                </c:pt>
                <c:pt idx="2">
                  <c:v>FY3</c:v>
                </c:pt>
                <c:pt idx="3">
                  <c:v>FY4</c:v>
                </c:pt>
                <c:pt idx="4">
                  <c:v>FY5</c:v>
                </c:pt>
              </c:strCache>
            </c:strRef>
          </c:cat>
          <c:val>
            <c:numRef>
              <c:f>Sheet1!$B$2:$B$6</c:f>
              <c:numCache>
                <c:formatCode>General</c:formatCode>
                <c:ptCount val="5"/>
                <c:pt idx="0">
                  <c:v>2.1</c:v>
                </c:pt>
                <c:pt idx="1">
                  <c:v>9.6</c:v>
                </c:pt>
                <c:pt idx="2">
                  <c:v>30.2</c:v>
                </c:pt>
                <c:pt idx="3">
                  <c:v>60.3</c:v>
                </c:pt>
                <c:pt idx="4">
                  <c:v>90.5</c:v>
                </c:pt>
              </c:numCache>
            </c:numRef>
          </c:val>
          <c:extLst>
            <c:ext xmlns:c16="http://schemas.microsoft.com/office/drawing/2014/chart" uri="{C3380CC4-5D6E-409C-BE32-E72D297353CC}">
              <c16:uniqueId val="{00000000-AAD5-1744-A6F7-60889EA1BB1E}"/>
            </c:ext>
          </c:extLst>
        </c:ser>
        <c:ser>
          <c:idx val="1"/>
          <c:order val="1"/>
          <c:tx>
            <c:strRef>
              <c:f>Sheet1!$C$1</c:f>
              <c:strCache>
                <c:ptCount val="1"/>
                <c:pt idx="0">
                  <c:v>PAAS</c:v>
                </c:pt>
              </c:strCache>
            </c:strRef>
          </c:tx>
          <c:spPr>
            <a:solidFill>
              <a:srgbClr val="0A7B8C"/>
            </a:solidFill>
            <a:effectLst/>
          </c:spPr>
          <c:invertIfNegative val="0"/>
          <c:cat>
            <c:strRef>
              <c:f>Sheet1!$A$2:$A$6</c:f>
              <c:strCache>
                <c:ptCount val="5"/>
                <c:pt idx="0">
                  <c:v>FY1</c:v>
                </c:pt>
                <c:pt idx="1">
                  <c:v>FY2</c:v>
                </c:pt>
                <c:pt idx="2">
                  <c:v>FY3</c:v>
                </c:pt>
                <c:pt idx="3">
                  <c:v>FY4</c:v>
                </c:pt>
                <c:pt idx="4">
                  <c:v>FY5</c:v>
                </c:pt>
              </c:strCache>
            </c:strRef>
          </c:cat>
          <c:val>
            <c:numRef>
              <c:f>Sheet1!$C$2:$C$6</c:f>
              <c:numCache>
                <c:formatCode>General</c:formatCode>
                <c:ptCount val="5"/>
                <c:pt idx="0">
                  <c:v>0.5</c:v>
                </c:pt>
                <c:pt idx="1">
                  <c:v>4.0999999999999996</c:v>
                </c:pt>
                <c:pt idx="2">
                  <c:v>14.5</c:v>
                </c:pt>
                <c:pt idx="3">
                  <c:v>29</c:v>
                </c:pt>
                <c:pt idx="4">
                  <c:v>43.6</c:v>
                </c:pt>
              </c:numCache>
            </c:numRef>
          </c:val>
          <c:extLst>
            <c:ext xmlns:c16="http://schemas.microsoft.com/office/drawing/2014/chart" uri="{C3380CC4-5D6E-409C-BE32-E72D297353CC}">
              <c16:uniqueId val="{00000001-AAD5-1744-A6F7-60889EA1BB1E}"/>
            </c:ext>
          </c:extLst>
        </c:ser>
        <c:ser>
          <c:idx val="2"/>
          <c:order val="2"/>
          <c:tx>
            <c:strRef>
              <c:f>Sheet1!$D$1</c:f>
              <c:strCache>
                <c:ptCount val="1"/>
                <c:pt idx="0">
                  <c:v>WAAS</c:v>
                </c:pt>
              </c:strCache>
            </c:strRef>
          </c:tx>
          <c:spPr>
            <a:solidFill>
              <a:srgbClr val="2D4A5A"/>
            </a:solidFill>
            <a:effectLst/>
          </c:spPr>
          <c:invertIfNegative val="0"/>
          <c:cat>
            <c:strRef>
              <c:f>Sheet1!$A$2:$A$6</c:f>
              <c:strCache>
                <c:ptCount val="5"/>
                <c:pt idx="0">
                  <c:v>FY1</c:v>
                </c:pt>
                <c:pt idx="1">
                  <c:v>FY2</c:v>
                </c:pt>
                <c:pt idx="2">
                  <c:v>FY3</c:v>
                </c:pt>
                <c:pt idx="3">
                  <c:v>FY4</c:v>
                </c:pt>
                <c:pt idx="4">
                  <c:v>FY5</c:v>
                </c:pt>
              </c:strCache>
            </c:strRef>
          </c:cat>
          <c:val>
            <c:numRef>
              <c:f>Sheet1!$D$2:$D$6</c:f>
              <c:numCache>
                <c:formatCode>General</c:formatCode>
                <c:ptCount val="5"/>
                <c:pt idx="0">
                  <c:v>0.3</c:v>
                </c:pt>
                <c:pt idx="1">
                  <c:v>2.1</c:v>
                </c:pt>
                <c:pt idx="2">
                  <c:v>8.1</c:v>
                </c:pt>
                <c:pt idx="3">
                  <c:v>16.2</c:v>
                </c:pt>
                <c:pt idx="4">
                  <c:v>24.3</c:v>
                </c:pt>
              </c:numCache>
            </c:numRef>
          </c:val>
          <c:extLst>
            <c:ext xmlns:c16="http://schemas.microsoft.com/office/drawing/2014/chart" uri="{C3380CC4-5D6E-409C-BE32-E72D297353CC}">
              <c16:uniqueId val="{00000002-AAD5-1744-A6F7-60889EA1BB1E}"/>
            </c:ext>
          </c:extLst>
        </c:ser>
        <c:ser>
          <c:idx val="3"/>
          <c:order val="3"/>
          <c:tx>
            <c:strRef>
              <c:f>Sheet1!$E$1</c:f>
              <c:strCache>
                <c:ptCount val="1"/>
                <c:pt idx="0">
                  <c:v>AQUAIR</c:v>
                </c:pt>
              </c:strCache>
            </c:strRef>
          </c:tx>
          <c:spPr>
            <a:solidFill>
              <a:srgbClr val="D4972A"/>
            </a:solidFill>
            <a:effectLst/>
          </c:spPr>
          <c:invertIfNegative val="0"/>
          <c:cat>
            <c:strRef>
              <c:f>Sheet1!$A$2:$A$6</c:f>
              <c:strCache>
                <c:ptCount val="5"/>
                <c:pt idx="0">
                  <c:v>FY1</c:v>
                </c:pt>
                <c:pt idx="1">
                  <c:v>FY2</c:v>
                </c:pt>
                <c:pt idx="2">
                  <c:v>FY3</c:v>
                </c:pt>
                <c:pt idx="3">
                  <c:v>FY4</c:v>
                </c:pt>
                <c:pt idx="4">
                  <c:v>FY5</c:v>
                </c:pt>
              </c:strCache>
            </c:strRef>
          </c:cat>
          <c:val>
            <c:numRef>
              <c:f>Sheet1!$E$2:$E$6</c:f>
              <c:numCache>
                <c:formatCode>General</c:formatCode>
                <c:ptCount val="5"/>
                <c:pt idx="0">
                  <c:v>1.4</c:v>
                </c:pt>
                <c:pt idx="1">
                  <c:v>5.2</c:v>
                </c:pt>
                <c:pt idx="2">
                  <c:v>10.9</c:v>
                </c:pt>
                <c:pt idx="3">
                  <c:v>21.9</c:v>
                </c:pt>
                <c:pt idx="4">
                  <c:v>32.799999999999997</c:v>
                </c:pt>
              </c:numCache>
            </c:numRef>
          </c:val>
          <c:extLst>
            <c:ext xmlns:c16="http://schemas.microsoft.com/office/drawing/2014/chart" uri="{C3380CC4-5D6E-409C-BE32-E72D297353CC}">
              <c16:uniqueId val="{00000003-AAD5-1744-A6F7-60889EA1BB1E}"/>
            </c:ext>
          </c:extLst>
        </c:ser>
        <c:dLbls>
          <c:showLegendKey val="0"/>
          <c:showVal val="0"/>
          <c:showCatName val="0"/>
          <c:showSerName val="0"/>
          <c:showPercent val="0"/>
          <c:showBubbleSize val="0"/>
        </c:dLbls>
        <c:gapWidth val="50"/>
        <c:overlap val="100"/>
        <c:axId val="2094734554"/>
        <c:axId val="2094734552"/>
      </c:barChart>
      <c:catAx>
        <c:axId val="2094734554"/>
        <c:scaling>
          <c:orientation val="minMax"/>
        </c:scaling>
        <c:delete val="0"/>
        <c:axPos val="b"/>
        <c:numFmt formatCode="General" sourceLinked="1"/>
        <c:majorTickMark val="out"/>
        <c:minorTickMark val="none"/>
        <c:tickLblPos val="low"/>
        <c:spPr>
          <a:ln w="12700" cap="flat">
            <a:solidFill>
              <a:srgbClr val="888888"/>
            </a:solidFill>
            <a:prstDash val="solid"/>
            <a:round/>
          </a:ln>
        </c:spPr>
        <c:txPr>
          <a:bodyPr/>
          <a:lstStyle/>
          <a:p>
            <a:pPr>
              <a:defRPr sz="1800" b="0" i="0" u="none" strike="noStrike">
                <a:solidFill>
                  <a:srgbClr val="2D4A5A"/>
                </a:solidFill>
                <a:latin typeface="Poppins"/>
              </a:defRPr>
            </a:pPr>
            <a:endParaRPr lang="en-US"/>
          </a:p>
        </c:txPr>
        <c:crossAx val="2094734552"/>
        <c:crosses val="autoZero"/>
        <c:auto val="1"/>
        <c:lblAlgn val="ctr"/>
        <c:lblOffset val="100"/>
        <c:noMultiLvlLbl val="1"/>
      </c:catAx>
      <c:valAx>
        <c:axId val="2094734552"/>
        <c:scaling>
          <c:orientation val="minMax"/>
        </c:scaling>
        <c:delete val="0"/>
        <c:axPos val="l"/>
        <c:majorGridlines>
          <c:spPr>
            <a:ln w="6350" cap="flat">
              <a:solidFill>
                <a:srgbClr val="E8D8C8"/>
              </a:solidFill>
              <a:prstDash val="solid"/>
              <a:round/>
            </a:ln>
          </c:spPr>
        </c:majorGridlines>
        <c:numFmt formatCode="General" sourceLinked="0"/>
        <c:majorTickMark val="out"/>
        <c:minorTickMark val="none"/>
        <c:tickLblPos val="nextTo"/>
        <c:spPr>
          <a:ln w="12700" cap="flat">
            <a:solidFill>
              <a:srgbClr val="888888"/>
            </a:solidFill>
            <a:prstDash val="solid"/>
            <a:round/>
          </a:ln>
        </c:spPr>
        <c:txPr>
          <a:bodyPr/>
          <a:lstStyle/>
          <a:p>
            <a:pPr>
              <a:defRPr sz="1800" b="0" i="0" u="none" strike="noStrike">
                <a:solidFill>
                  <a:srgbClr val="2D4A5A"/>
                </a:solidFill>
                <a:latin typeface="Poppins"/>
              </a:defRPr>
            </a:pPr>
            <a:endParaRPr lang="en-US"/>
          </a:p>
        </c:txPr>
        <c:crossAx val="2094734554"/>
        <c:crosses val="autoZero"/>
        <c:crossBetween val="between"/>
      </c:valAx>
      <c:spPr>
        <a:noFill/>
        <a:ln>
          <a:noFill/>
        </a:ln>
        <a:effectLst/>
      </c:spPr>
    </c:plotArea>
    <c:legend>
      <c:legendPos val="b"/>
      <c:overlay val="0"/>
      <c:txPr>
        <a:bodyPr/>
        <a:lstStyle/>
        <a:p>
          <a:pPr>
            <a:defRPr sz="1800">
              <a:latin typeface="Poppins"/>
              <a:cs typeface="Poppins"/>
            </a:defRPr>
          </a:pPr>
          <a:endParaRPr lang="en-US"/>
        </a:p>
      </c:txPr>
    </c:legend>
    <c:plotVisOnly val="1"/>
    <c:dispBlanksAs val="span"/>
    <c:showDLblsOverMax val="1"/>
  </c:chart>
  <c:spPr>
    <a:solidFill>
      <a:srgbClr val="F0E6D9"/>
    </a:solid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Revenue ($M)</c:v>
                </c:pt>
              </c:strCache>
            </c:strRef>
          </c:tx>
          <c:spPr>
            <a:solidFill>
              <a:srgbClr val="29A8E0"/>
            </a:solidFill>
            <a:effectLst/>
          </c:spPr>
          <c:invertIfNegative val="0"/>
          <c:cat>
            <c:strRef>
              <c:f>Sheet1!$A$2:$A$6</c:f>
              <c:strCache>
                <c:ptCount val="5"/>
                <c:pt idx="0">
                  <c:v>FY1</c:v>
                </c:pt>
                <c:pt idx="1">
                  <c:v>FY2</c:v>
                </c:pt>
                <c:pt idx="2">
                  <c:v>FY3</c:v>
                </c:pt>
                <c:pt idx="3">
                  <c:v>FY4</c:v>
                </c:pt>
                <c:pt idx="4">
                  <c:v>FY5</c:v>
                </c:pt>
              </c:strCache>
            </c:strRef>
          </c:cat>
          <c:val>
            <c:numRef>
              <c:f>Sheet1!$B$2:$B$6</c:f>
              <c:numCache>
                <c:formatCode>General</c:formatCode>
                <c:ptCount val="5"/>
                <c:pt idx="0">
                  <c:v>4.3</c:v>
                </c:pt>
                <c:pt idx="1">
                  <c:v>21</c:v>
                </c:pt>
                <c:pt idx="2">
                  <c:v>63.7</c:v>
                </c:pt>
                <c:pt idx="3">
                  <c:v>127.5</c:v>
                </c:pt>
                <c:pt idx="4">
                  <c:v>191.2</c:v>
                </c:pt>
              </c:numCache>
            </c:numRef>
          </c:val>
          <c:extLst>
            <c:ext xmlns:c16="http://schemas.microsoft.com/office/drawing/2014/chart" uri="{C3380CC4-5D6E-409C-BE32-E72D297353CC}">
              <c16:uniqueId val="{00000000-7C37-A042-AE34-8EC24FDC3358}"/>
            </c:ext>
          </c:extLst>
        </c:ser>
        <c:ser>
          <c:idx val="1"/>
          <c:order val="1"/>
          <c:tx>
            <c:strRef>
              <c:f>Sheet1!$C$1</c:f>
              <c:strCache>
                <c:ptCount val="1"/>
                <c:pt idx="0">
                  <c:v>EBITDA ($M)</c:v>
                </c:pt>
              </c:strCache>
            </c:strRef>
          </c:tx>
          <c:spPr>
            <a:solidFill>
              <a:srgbClr val="0A7B8C"/>
            </a:solidFill>
            <a:effectLst/>
          </c:spPr>
          <c:invertIfNegative val="0"/>
          <c:cat>
            <c:strRef>
              <c:f>Sheet1!$A$2:$A$6</c:f>
              <c:strCache>
                <c:ptCount val="5"/>
                <c:pt idx="0">
                  <c:v>FY1</c:v>
                </c:pt>
                <c:pt idx="1">
                  <c:v>FY2</c:v>
                </c:pt>
                <c:pt idx="2">
                  <c:v>FY3</c:v>
                </c:pt>
                <c:pt idx="3">
                  <c:v>FY4</c:v>
                </c:pt>
                <c:pt idx="4">
                  <c:v>FY5</c:v>
                </c:pt>
              </c:strCache>
            </c:strRef>
          </c:cat>
          <c:val>
            <c:numRef>
              <c:f>Sheet1!$C$2:$C$6</c:f>
              <c:numCache>
                <c:formatCode>General</c:formatCode>
                <c:ptCount val="5"/>
                <c:pt idx="0">
                  <c:v>0.6</c:v>
                </c:pt>
                <c:pt idx="1">
                  <c:v>6.4</c:v>
                </c:pt>
                <c:pt idx="2">
                  <c:v>23.4</c:v>
                </c:pt>
                <c:pt idx="3">
                  <c:v>48.5</c:v>
                </c:pt>
                <c:pt idx="4">
                  <c:v>74.599999999999994</c:v>
                </c:pt>
              </c:numCache>
            </c:numRef>
          </c:val>
          <c:extLst>
            <c:ext xmlns:c16="http://schemas.microsoft.com/office/drawing/2014/chart" uri="{C3380CC4-5D6E-409C-BE32-E72D297353CC}">
              <c16:uniqueId val="{00000001-7C37-A042-AE34-8EC24FDC3358}"/>
            </c:ext>
          </c:extLst>
        </c:ser>
        <c:dLbls>
          <c:showLegendKey val="0"/>
          <c:showVal val="0"/>
          <c:showCatName val="0"/>
          <c:showSerName val="0"/>
          <c:showPercent val="0"/>
          <c:showBubbleSize val="0"/>
        </c:dLbls>
        <c:gapWidth val="150"/>
        <c:axId val="2094734554"/>
        <c:axId val="2094734552"/>
      </c:barChart>
      <c:catAx>
        <c:axId val="2094734554"/>
        <c:scaling>
          <c:orientation val="minMax"/>
        </c:scaling>
        <c:delete val="0"/>
        <c:axPos val="b"/>
        <c:numFmt formatCode="General" sourceLinked="1"/>
        <c:majorTickMark val="out"/>
        <c:minorTickMark val="none"/>
        <c:tickLblPos val="low"/>
        <c:spPr>
          <a:ln w="12700" cap="flat">
            <a:solidFill>
              <a:srgbClr val="888888"/>
            </a:solidFill>
            <a:prstDash val="solid"/>
            <a:round/>
          </a:ln>
        </c:spPr>
        <c:txPr>
          <a:bodyPr/>
          <a:lstStyle/>
          <a:p>
            <a:pPr>
              <a:defRPr sz="1800" b="0" i="0" u="none" strike="noStrike">
                <a:solidFill>
                  <a:srgbClr val="2D4A5A"/>
                </a:solidFill>
                <a:latin typeface="Poppins"/>
              </a:defRPr>
            </a:pPr>
            <a:endParaRPr lang="en-US"/>
          </a:p>
        </c:txPr>
        <c:crossAx val="2094734552"/>
        <c:crosses val="autoZero"/>
        <c:auto val="1"/>
        <c:lblAlgn val="ctr"/>
        <c:lblOffset val="100"/>
        <c:noMultiLvlLbl val="1"/>
      </c:catAx>
      <c:valAx>
        <c:axId val="2094734552"/>
        <c:scaling>
          <c:orientation val="minMax"/>
        </c:scaling>
        <c:delete val="0"/>
        <c:axPos val="l"/>
        <c:majorGridlines>
          <c:spPr>
            <a:ln w="6350" cap="flat">
              <a:solidFill>
                <a:srgbClr val="E8D8C8"/>
              </a:solidFill>
              <a:prstDash val="solid"/>
              <a:round/>
            </a:ln>
          </c:spPr>
        </c:majorGridlines>
        <c:numFmt formatCode="General" sourceLinked="0"/>
        <c:majorTickMark val="out"/>
        <c:minorTickMark val="none"/>
        <c:tickLblPos val="nextTo"/>
        <c:spPr>
          <a:ln w="12700" cap="flat">
            <a:solidFill>
              <a:srgbClr val="888888"/>
            </a:solidFill>
            <a:prstDash val="solid"/>
            <a:round/>
          </a:ln>
        </c:spPr>
        <c:txPr>
          <a:bodyPr/>
          <a:lstStyle/>
          <a:p>
            <a:pPr>
              <a:defRPr sz="1800" b="0" i="0" u="none" strike="noStrike">
                <a:solidFill>
                  <a:srgbClr val="2D4A5A"/>
                </a:solidFill>
                <a:latin typeface="Poppins"/>
              </a:defRPr>
            </a:pPr>
            <a:endParaRPr lang="en-US"/>
          </a:p>
        </c:txPr>
        <c:crossAx val="2094734554"/>
        <c:crosses val="autoZero"/>
        <c:crossBetween val="between"/>
      </c:valAx>
      <c:spPr>
        <a:noFill/>
        <a:ln>
          <a:noFill/>
        </a:ln>
        <a:effectLst/>
      </c:spPr>
    </c:plotArea>
    <c:legend>
      <c:legendPos val="b"/>
      <c:overlay val="0"/>
      <c:txPr>
        <a:bodyPr/>
        <a:lstStyle/>
        <a:p>
          <a:pPr>
            <a:defRPr sz="1800">
              <a:latin typeface="Poppins"/>
              <a:cs typeface="Poppins"/>
            </a:defRPr>
          </a:pPr>
          <a:endParaRPr lang="en-US"/>
        </a:p>
      </c:txPr>
    </c:legend>
    <c:plotVisOnly val="1"/>
    <c:dispBlanksAs val="span"/>
    <c:showDLblsOverMax val="1"/>
  </c:chart>
  <c:spPr>
    <a:solidFill>
      <a:srgbClr val="F0E6D9"/>
    </a:solid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2908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978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5596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2930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6905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7323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674B0-08A2-1510-3831-D36F316F4F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B3714D-5655-75DD-5415-7A4C876264C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4261C5C-8B46-5F29-B0FD-38EAFA123BB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1918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1EA1C-8185-4286-E879-C4F902AB79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28D119-363B-1924-9694-1A72EE65087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0649647-270A-9E62-14C3-202DFA92D21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0501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0246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0235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1227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7365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937BC-EA0B-5F90-9D6B-022068B60C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0FE9FD-48F3-37BE-9DD1-293B5955C4E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A768430-2882-2145-AE7A-C819D49A227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3581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2747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5727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atin typeface="+mj-lt"/>
                <a:ea typeface="+mj-ea"/>
                <a:cs typeface="+mj-cs"/>
                <a:sym typeface="Helvetica Neue"/>
              </a:defRPr>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b="1" spc="-232">
                <a:latin typeface="+mj-lt"/>
                <a:ea typeface="+mj-ea"/>
                <a:cs typeface="+mj-cs"/>
                <a:sym typeface="Helvetica Neue"/>
              </a:defRPr>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2400">
                <a:latin typeface="Poppins Bold"/>
                <a:ea typeface="Poppins Bold"/>
                <a:cs typeface="Poppins Bold"/>
                <a:sym typeface="Poppins Bold"/>
              </a:defRPr>
            </a:lvl1pPr>
            <a:lvl2pPr marL="0" indent="457200" defTabSz="825500">
              <a:lnSpc>
                <a:spcPct val="100000"/>
              </a:lnSpc>
              <a:spcBef>
                <a:spcPts val="0"/>
              </a:spcBef>
              <a:buSzTx/>
              <a:buNone/>
              <a:defRPr sz="2400">
                <a:latin typeface="Poppins Bold"/>
                <a:ea typeface="Poppins Bold"/>
                <a:cs typeface="Poppins Bold"/>
                <a:sym typeface="Poppins Bold"/>
              </a:defRPr>
            </a:lvl2pPr>
            <a:lvl3pPr marL="0" indent="914400" defTabSz="825500">
              <a:lnSpc>
                <a:spcPct val="100000"/>
              </a:lnSpc>
              <a:spcBef>
                <a:spcPts val="0"/>
              </a:spcBef>
              <a:buSzTx/>
              <a:buNone/>
              <a:defRPr sz="2400">
                <a:latin typeface="Poppins Bold"/>
                <a:ea typeface="Poppins Bold"/>
                <a:cs typeface="Poppins Bold"/>
                <a:sym typeface="Poppins Bold"/>
              </a:defRPr>
            </a:lvl3pPr>
            <a:lvl4pPr marL="0" indent="1371600" defTabSz="825500">
              <a:lnSpc>
                <a:spcPct val="100000"/>
              </a:lnSpc>
              <a:spcBef>
                <a:spcPts val="0"/>
              </a:spcBef>
              <a:buSzTx/>
              <a:buNone/>
              <a:defRPr sz="2400">
                <a:latin typeface="Poppins Bold"/>
                <a:ea typeface="Poppins Bold"/>
                <a:cs typeface="Poppins Bold"/>
                <a:sym typeface="Poppins Bold"/>
              </a:defRPr>
            </a:lvl4pPr>
            <a:lvl5pPr marL="0" indent="1828800" defTabSz="825500">
              <a:lnSpc>
                <a:spcPct val="100000"/>
              </a:lnSpc>
              <a:spcBef>
                <a:spcPts val="0"/>
              </a:spcBef>
              <a:buSzTx/>
              <a:buNone/>
              <a:defRPr sz="2400">
                <a:latin typeface="Poppins Bold"/>
                <a:ea typeface="Poppins Bold"/>
                <a:cs typeface="Poppins Bold"/>
                <a:sym typeface="Poppins Bold"/>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10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2400">
                <a:latin typeface="Poppins Bold"/>
                <a:ea typeface="Poppins Bold"/>
                <a:cs typeface="Poppins Bold"/>
                <a:sym typeface="Poppins Bold"/>
              </a:defRPr>
            </a:lvl1pPr>
          </a:lstStyle>
          <a:p>
            <a:r>
              <a:t>Slide Subtitle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10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2400">
                <a:latin typeface="Poppins Bold"/>
                <a:ea typeface="Poppins Bold"/>
                <a:cs typeface="Poppins Bold"/>
                <a:sym typeface="Poppins Bold"/>
              </a:defRPr>
            </a:lvl1pPr>
          </a:lstStyle>
          <a:p>
            <a:r>
              <a:t>Agenda Subtitle</a:t>
            </a:r>
          </a:p>
        </p:txBody>
      </p:sp>
      <p:sp>
        <p:nvSpPr>
          <p:cNvPr id="11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atin typeface="+mj-lt"/>
                <a:ea typeface="+mj-ea"/>
                <a:cs typeface="+mj-cs"/>
                <a:sym typeface="Helvetica Neue"/>
              </a:defRPr>
            </a:lvl1pPr>
            <a:lvl2pPr marL="0" indent="457200" defTabSz="825500">
              <a:lnSpc>
                <a:spcPct val="100000"/>
              </a:lnSpc>
              <a:spcBef>
                <a:spcPts val="1800"/>
              </a:spcBef>
              <a:buSzTx/>
              <a:buNone/>
              <a:defRPr sz="5500" spc="-55">
                <a:latin typeface="+mj-lt"/>
                <a:ea typeface="+mj-ea"/>
                <a:cs typeface="+mj-cs"/>
                <a:sym typeface="Helvetica Neue"/>
              </a:defRPr>
            </a:lvl2pPr>
            <a:lvl3pPr marL="0" indent="914400" defTabSz="825500">
              <a:lnSpc>
                <a:spcPct val="100000"/>
              </a:lnSpc>
              <a:spcBef>
                <a:spcPts val="1800"/>
              </a:spcBef>
              <a:buSzTx/>
              <a:buNone/>
              <a:defRPr sz="5500" spc="-55">
                <a:latin typeface="+mj-lt"/>
                <a:ea typeface="+mj-ea"/>
                <a:cs typeface="+mj-cs"/>
                <a:sym typeface="Helvetica Neue"/>
              </a:defRPr>
            </a:lvl3pPr>
            <a:lvl4pPr marL="0" indent="1371600" defTabSz="825500">
              <a:lnSpc>
                <a:spcPct val="100000"/>
              </a:lnSpc>
              <a:spcBef>
                <a:spcPts val="1800"/>
              </a:spcBef>
              <a:buSzTx/>
              <a:buNone/>
              <a:defRPr sz="5500" spc="-55">
                <a:latin typeface="+mj-lt"/>
                <a:ea typeface="+mj-ea"/>
                <a:cs typeface="+mj-cs"/>
                <a:sym typeface="Helvetica Neue"/>
              </a:defRPr>
            </a:lvl4pPr>
            <a:lvl5pPr marL="0" indent="1828800" defTabSz="825500">
              <a:lnSpc>
                <a:spcPct val="100000"/>
              </a:lnSpc>
              <a:spcBef>
                <a:spcPts val="1800"/>
              </a:spcBef>
              <a:buSzTx/>
              <a:buNone/>
              <a:defRPr sz="5500" spc="-55">
                <a:latin typeface="+mj-lt"/>
                <a:ea typeface="+mj-ea"/>
                <a:cs typeface="+mj-cs"/>
                <a:sym typeface="Helvetica Neue"/>
              </a:defRPr>
            </a:lvl5pPr>
          </a:lstStyle>
          <a:p>
            <a:r>
              <a:t>Agenda Topics</a:t>
            </a:r>
          </a:p>
          <a:p>
            <a:pPr lvl="1"/>
            <a:endParaRPr/>
          </a:p>
          <a:p>
            <a:pPr lvl="2"/>
            <a:endParaRPr/>
          </a:p>
          <a:p>
            <a:pPr lvl="3"/>
            <a:endParaRPr/>
          </a:p>
          <a:p>
            <a:pPr lvl="4"/>
            <a:endParaRP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1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atin typeface="+mj-lt"/>
                <a:ea typeface="+mj-ea"/>
                <a:cs typeface="+mj-cs"/>
                <a:sym typeface="Helvetica Neue"/>
              </a:defRPr>
            </a:lvl1pPr>
            <a:lvl2pPr marL="0" indent="457200" algn="ctr">
              <a:lnSpc>
                <a:spcPct val="80000"/>
              </a:lnSpc>
              <a:spcBef>
                <a:spcPts val="0"/>
              </a:spcBef>
              <a:buSzTx/>
              <a:buNone/>
              <a:defRPr sz="25000" b="1" spc="-250">
                <a:latin typeface="+mj-lt"/>
                <a:ea typeface="+mj-ea"/>
                <a:cs typeface="+mj-cs"/>
                <a:sym typeface="Helvetica Neue"/>
              </a:defRPr>
            </a:lvl2pPr>
            <a:lvl3pPr marL="0" indent="914400" algn="ctr">
              <a:lnSpc>
                <a:spcPct val="80000"/>
              </a:lnSpc>
              <a:spcBef>
                <a:spcPts val="0"/>
              </a:spcBef>
              <a:buSzTx/>
              <a:buNone/>
              <a:defRPr sz="25000" b="1" spc="-250">
                <a:latin typeface="+mj-lt"/>
                <a:ea typeface="+mj-ea"/>
                <a:cs typeface="+mj-cs"/>
                <a:sym typeface="Helvetica Neue"/>
              </a:defRPr>
            </a:lvl3pPr>
            <a:lvl4pPr marL="0" indent="1371600" algn="ctr">
              <a:lnSpc>
                <a:spcPct val="80000"/>
              </a:lnSpc>
              <a:spcBef>
                <a:spcPts val="0"/>
              </a:spcBef>
              <a:buSzTx/>
              <a:buNone/>
              <a:defRPr sz="25000" b="1" spc="-250">
                <a:latin typeface="+mj-lt"/>
                <a:ea typeface="+mj-ea"/>
                <a:cs typeface="+mj-cs"/>
                <a:sym typeface="Helvetica Neue"/>
              </a:defRPr>
            </a:lvl4pPr>
            <a:lvl5pPr marL="0" indent="1828800" algn="ctr">
              <a:lnSpc>
                <a:spcPct val="80000"/>
              </a:lnSpc>
              <a:spcBef>
                <a:spcPts val="0"/>
              </a:spcBef>
              <a:buSzTx/>
              <a:buNone/>
              <a:defRPr sz="25000" b="1" spc="-250">
                <a:latin typeface="+mj-lt"/>
                <a:ea typeface="+mj-ea"/>
                <a:cs typeface="+mj-cs"/>
                <a:sym typeface="Helvetica Neue"/>
              </a:defRPr>
            </a:lvl5pPr>
          </a:lstStyle>
          <a:p>
            <a:r>
              <a:t>100%</a:t>
            </a:r>
          </a:p>
          <a:p>
            <a:pPr lvl="1"/>
            <a:endParaRPr/>
          </a:p>
          <a:p>
            <a:pPr lvl="2"/>
            <a:endParaRPr/>
          </a:p>
          <a:p>
            <a:pPr lvl="3"/>
            <a:endParaRPr/>
          </a:p>
          <a:p>
            <a:pPr lvl="4"/>
            <a:endParaRPr/>
          </a:p>
        </p:txBody>
      </p:sp>
      <p:sp>
        <p:nvSpPr>
          <p:cNvPr id="12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atin typeface="+mj-lt"/>
                <a:ea typeface="+mj-ea"/>
                <a:cs typeface="+mj-cs"/>
                <a:sym typeface="Helvetica Neue"/>
              </a:defRPr>
            </a:lvl1pPr>
          </a:lstStyle>
          <a:p>
            <a:r>
              <a:t>Fact information</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atin typeface="+mj-lt"/>
                <a:ea typeface="+mj-ea"/>
                <a:cs typeface="+mj-cs"/>
                <a:sym typeface="Helvetica Neue"/>
              </a:defRPr>
            </a:lvl1pPr>
          </a:lstStyle>
          <a:p>
            <a:r>
              <a:t>Attribution</a:t>
            </a:r>
          </a:p>
        </p:txBody>
      </p:sp>
      <p:sp>
        <p:nvSpPr>
          <p:cNvPr id="13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45"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4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55" name="Slide Number"/>
          <p:cNvSpPr txBox="1">
            <a:spLocks noGrp="1"/>
          </p:cNvSpPr>
          <p:nvPr>
            <p:ph type="sldNum" sz="quarter" idx="2"/>
          </p:nvPr>
        </p:nvSpPr>
        <p:spPr>
          <a:xfrm>
            <a:off x="12001499" y="13080999"/>
            <a:ext cx="368505" cy="374600"/>
          </a:xfrm>
          <a:prstGeom prst="rect">
            <a:avLst/>
          </a:prstGeom>
        </p:spPr>
        <p:txBody>
          <a:bodyPr/>
          <a:lstStyle>
            <a:lvl1pPr algn="ctr">
              <a:defRPr sz="1800">
                <a:solidFill>
                  <a:srgbClr val="FFFFFF"/>
                </a:solidFill>
                <a:latin typeface="+mj-lt"/>
                <a:ea typeface="+mj-ea"/>
                <a:cs typeface="+mj-cs"/>
                <a:sym typeface="Helvetica Neue"/>
              </a:defRPr>
            </a:lvl1pPr>
          </a:lstStyle>
          <a:p>
            <a:fld id="{86CB4B4D-7CA3-9044-876B-883B54F8677D}" type="slidenum">
              <a:t>‹Nr.›</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2"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b="1" spc="-232">
                <a:latin typeface="+mj-lt"/>
                <a:ea typeface="+mj-ea"/>
                <a:cs typeface="+mj-cs"/>
                <a:sym typeface="Helvetica Neue"/>
              </a:defRPr>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atin typeface="+mj-lt"/>
                <a:ea typeface="+mj-ea"/>
                <a:cs typeface="+mj-cs"/>
                <a:sym typeface="Helvetica Neue"/>
              </a:defRPr>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2400">
                <a:latin typeface="Poppins Bold"/>
                <a:ea typeface="Poppins Bold"/>
                <a:cs typeface="Poppins Bold"/>
                <a:sym typeface="Poppins Bold"/>
              </a:defRPr>
            </a:lvl1pPr>
            <a:lvl2pPr marL="0" indent="457200" defTabSz="825500">
              <a:lnSpc>
                <a:spcPct val="100000"/>
              </a:lnSpc>
              <a:spcBef>
                <a:spcPts val="0"/>
              </a:spcBef>
              <a:buSzTx/>
              <a:buNone/>
              <a:defRPr sz="2400">
                <a:latin typeface="Poppins Bold"/>
                <a:ea typeface="Poppins Bold"/>
                <a:cs typeface="Poppins Bold"/>
                <a:sym typeface="Poppins Bold"/>
              </a:defRPr>
            </a:lvl2pPr>
            <a:lvl3pPr marL="0" indent="914400" defTabSz="825500">
              <a:lnSpc>
                <a:spcPct val="100000"/>
              </a:lnSpc>
              <a:spcBef>
                <a:spcPts val="0"/>
              </a:spcBef>
              <a:buSzTx/>
              <a:buNone/>
              <a:defRPr sz="2400">
                <a:latin typeface="Poppins Bold"/>
                <a:ea typeface="Poppins Bold"/>
                <a:cs typeface="Poppins Bold"/>
                <a:sym typeface="Poppins Bold"/>
              </a:defRPr>
            </a:lvl3pPr>
            <a:lvl4pPr marL="0" indent="1371600" defTabSz="825500">
              <a:lnSpc>
                <a:spcPct val="100000"/>
              </a:lnSpc>
              <a:spcBef>
                <a:spcPts val="0"/>
              </a:spcBef>
              <a:buSzTx/>
              <a:buNone/>
              <a:defRPr sz="2400">
                <a:latin typeface="Poppins Bold"/>
                <a:ea typeface="Poppins Bold"/>
                <a:cs typeface="Poppins Bold"/>
                <a:sym typeface="Poppins Bold"/>
              </a:defRPr>
            </a:lvl4pPr>
            <a:lvl5pPr marL="0" indent="1828800" defTabSz="825500">
              <a:lnSpc>
                <a:spcPct val="100000"/>
              </a:lnSpc>
              <a:spcBef>
                <a:spcPts val="0"/>
              </a:spcBef>
              <a:buSzTx/>
              <a:buNone/>
              <a:defRPr sz="2400">
                <a:latin typeface="Poppins Bold"/>
                <a:ea typeface="Poppins Bold"/>
                <a:cs typeface="Poppins Bold"/>
                <a:sym typeface="Poppins Bold"/>
              </a:defRPr>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2400">
                <a:latin typeface="Poppins Bold"/>
                <a:ea typeface="Poppins Bold"/>
                <a:cs typeface="Poppins Bold"/>
                <a:sym typeface="Poppins Bold"/>
              </a:defRPr>
            </a:lvl1pPr>
            <a:lvl2pPr marL="0" indent="457200" defTabSz="825500">
              <a:lnSpc>
                <a:spcPct val="100000"/>
              </a:lnSpc>
              <a:spcBef>
                <a:spcPts val="0"/>
              </a:spcBef>
              <a:buSzTx/>
              <a:buNone/>
              <a:defRPr sz="2400">
                <a:latin typeface="Poppins Bold"/>
                <a:ea typeface="Poppins Bold"/>
                <a:cs typeface="Poppins Bold"/>
                <a:sym typeface="Poppins Bold"/>
              </a:defRPr>
            </a:lvl2pPr>
            <a:lvl3pPr marL="0" indent="914400" defTabSz="825500">
              <a:lnSpc>
                <a:spcPct val="100000"/>
              </a:lnSpc>
              <a:spcBef>
                <a:spcPts val="0"/>
              </a:spcBef>
              <a:buSzTx/>
              <a:buNone/>
              <a:defRPr sz="2400">
                <a:latin typeface="Poppins Bold"/>
                <a:ea typeface="Poppins Bold"/>
                <a:cs typeface="Poppins Bold"/>
                <a:sym typeface="Poppins Bold"/>
              </a:defRPr>
            </a:lvl3pPr>
            <a:lvl4pPr marL="0" indent="1371600" defTabSz="825500">
              <a:lnSpc>
                <a:spcPct val="100000"/>
              </a:lnSpc>
              <a:spcBef>
                <a:spcPts val="0"/>
              </a:spcBef>
              <a:buSzTx/>
              <a:buNone/>
              <a:defRPr sz="2400">
                <a:latin typeface="Poppins Bold"/>
                <a:ea typeface="Poppins Bold"/>
                <a:cs typeface="Poppins Bold"/>
                <a:sym typeface="Poppins Bold"/>
              </a:defRPr>
            </a:lvl4pPr>
            <a:lvl5pPr marL="0" indent="1828800" defTabSz="825500">
              <a:lnSpc>
                <a:spcPct val="100000"/>
              </a:lnSpc>
              <a:spcBef>
                <a:spcPts val="0"/>
              </a:spcBef>
              <a:buSzTx/>
              <a:buNone/>
              <a:defRPr sz="2400">
                <a:latin typeface="Poppins Bold"/>
                <a:ea typeface="Poppins Bold"/>
                <a:cs typeface="Poppins Bold"/>
                <a:sym typeface="Poppins Bold"/>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1737085" y="13002632"/>
            <a:ext cx="448667" cy="4572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2400">
                <a:latin typeface="Poppins Bold"/>
                <a:ea typeface="Poppins Bold"/>
                <a:cs typeface="Poppins Bold"/>
                <a:sym typeface="Poppins Bold"/>
              </a:defRPr>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2400">
                <a:latin typeface="Poppins Bold"/>
                <a:ea typeface="Poppins Bold"/>
                <a:cs typeface="Poppins Bold"/>
                <a:sym typeface="Poppins Bold"/>
              </a:defRPr>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1"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2400">
                <a:latin typeface="Poppins Bold"/>
                <a:ea typeface="Poppins Bold"/>
                <a:cs typeface="Poppins Bold"/>
                <a:sym typeface="Poppins Bold"/>
              </a:defRPr>
            </a:lvl1pPr>
          </a:lstStyle>
          <a:p>
            <a:r>
              <a:t>Slide Subtitle</a:t>
            </a:r>
          </a:p>
        </p:txBody>
      </p:sp>
      <p:sp>
        <p:nvSpPr>
          <p:cNvPr id="72"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7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1"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2400">
                <a:latin typeface="Poppins Bold"/>
                <a:ea typeface="Poppins Bold"/>
                <a:cs typeface="Poppins Bold"/>
                <a:sym typeface="Poppins Bold"/>
              </a:defRPr>
            </a:lvl1pPr>
          </a:lstStyle>
          <a:p>
            <a:r>
              <a:t>Slide Subtitle</a:t>
            </a:r>
          </a:p>
        </p:txBody>
      </p:sp>
      <p:sp>
        <p:nvSpPr>
          <p:cNvPr id="82"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8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9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spc="-232">
                <a:latin typeface="Helvetica Neue Medium"/>
                <a:ea typeface="Helvetica Neue Medium"/>
                <a:cs typeface="Helvetica Neue Medium"/>
                <a:sym typeface="Helvetica Neue Medium"/>
              </a:defRPr>
            </a:lvl1pPr>
          </a:lstStyle>
          <a:p>
            <a:r>
              <a:t>Section Title</a:t>
            </a:r>
          </a:p>
        </p:txBody>
      </p:sp>
      <p:sp>
        <p:nvSpPr>
          <p:cNvPr id="92" name="Slide Number"/>
          <p:cNvSpPr txBox="1">
            <a:spLocks noGrp="1"/>
          </p:cNvSpPr>
          <p:nvPr>
            <p:ph type="sldNum" sz="quarter" idx="2"/>
          </p:nvPr>
        </p:nvSpPr>
        <p:spPr>
          <a:xfrm>
            <a:off x="11737085" y="13002632"/>
            <a:ext cx="448667" cy="457201"/>
          </a:xfrm>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1737085" y="12998398"/>
            <a:ext cx="448667" cy="457201"/>
          </a:xfrm>
          <a:prstGeom prst="rect">
            <a:avLst/>
          </a:prstGeom>
          <a:ln w="12700">
            <a:miter lim="400000"/>
          </a:ln>
        </p:spPr>
        <p:txBody>
          <a:bodyPr wrap="none" lIns="50800" tIns="50800" rIns="50800" bIns="50800" anchor="b">
            <a:spAutoFit/>
          </a:bodyPr>
          <a:lstStyle>
            <a:lvl1pPr algn="r" defTabSz="584200">
              <a:lnSpc>
                <a:spcPct val="100000"/>
              </a:lnSpc>
              <a:spcBef>
                <a:spcPts val="0"/>
              </a:spcBef>
              <a:defRPr sz="2400">
                <a:solidFill>
                  <a:srgbClr val="5E5E5E"/>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2438338"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mn-lt"/>
          <a:ea typeface="+mn-ea"/>
          <a:cs typeface="+mn-cs"/>
          <a:sym typeface="Poppins SemiBold"/>
        </a:defRPr>
      </a:lvl1pPr>
      <a:lvl2pPr marL="0" marR="0" indent="457200" algn="l" defTabSz="2438338"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mn-lt"/>
          <a:ea typeface="+mn-ea"/>
          <a:cs typeface="+mn-cs"/>
          <a:sym typeface="Poppins SemiBold"/>
        </a:defRPr>
      </a:lvl2pPr>
      <a:lvl3pPr marL="0" marR="0" indent="914400" algn="l" defTabSz="2438338"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mn-lt"/>
          <a:ea typeface="+mn-ea"/>
          <a:cs typeface="+mn-cs"/>
          <a:sym typeface="Poppins SemiBold"/>
        </a:defRPr>
      </a:lvl3pPr>
      <a:lvl4pPr marL="0" marR="0" indent="1371600" algn="l" defTabSz="2438338"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mn-lt"/>
          <a:ea typeface="+mn-ea"/>
          <a:cs typeface="+mn-cs"/>
          <a:sym typeface="Poppins SemiBold"/>
        </a:defRPr>
      </a:lvl4pPr>
      <a:lvl5pPr marL="0" marR="0" indent="1828800" algn="l" defTabSz="2438338"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mn-lt"/>
          <a:ea typeface="+mn-ea"/>
          <a:cs typeface="+mn-cs"/>
          <a:sym typeface="Poppins SemiBold"/>
        </a:defRPr>
      </a:lvl5pPr>
      <a:lvl6pPr marL="0" marR="0" indent="2286000" algn="l" defTabSz="2438338"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mn-lt"/>
          <a:ea typeface="+mn-ea"/>
          <a:cs typeface="+mn-cs"/>
          <a:sym typeface="Poppins SemiBold"/>
        </a:defRPr>
      </a:lvl6pPr>
      <a:lvl7pPr marL="0" marR="0" indent="2743200" algn="l" defTabSz="2438338"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mn-lt"/>
          <a:ea typeface="+mn-ea"/>
          <a:cs typeface="+mn-cs"/>
          <a:sym typeface="Poppins SemiBold"/>
        </a:defRPr>
      </a:lvl7pPr>
      <a:lvl8pPr marL="0" marR="0" indent="3200400" algn="l" defTabSz="2438338"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mn-lt"/>
          <a:ea typeface="+mn-ea"/>
          <a:cs typeface="+mn-cs"/>
          <a:sym typeface="Poppins SemiBold"/>
        </a:defRPr>
      </a:lvl8pPr>
      <a:lvl9pPr marL="0" marR="0" indent="3657600" algn="l" defTabSz="2438338"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mn-lt"/>
          <a:ea typeface="+mn-ea"/>
          <a:cs typeface="+mn-cs"/>
          <a:sym typeface="Poppins SemiBold"/>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aven Pro Regular Regular"/>
          <a:ea typeface="Maven Pro Regular Regular"/>
          <a:cs typeface="Maven Pro Regular Regular"/>
          <a:sym typeface="Maven Pro Regular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aven Pro Regular Regular"/>
          <a:ea typeface="Maven Pro Regular Regular"/>
          <a:cs typeface="Maven Pro Regular Regular"/>
          <a:sym typeface="Maven Pro Regular Regular"/>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aven Pro Regular Regular"/>
          <a:ea typeface="Maven Pro Regular Regular"/>
          <a:cs typeface="Maven Pro Regular Regular"/>
          <a:sym typeface="Maven Pro Regular Regular"/>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aven Pro Regular Regular"/>
          <a:ea typeface="Maven Pro Regular Regular"/>
          <a:cs typeface="Maven Pro Regular Regular"/>
          <a:sym typeface="Maven Pro Regular Regular"/>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aven Pro Regular Regular"/>
          <a:ea typeface="Maven Pro Regular Regular"/>
          <a:cs typeface="Maven Pro Regular Regular"/>
          <a:sym typeface="Maven Pro Regular Regular"/>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aven Pro Regular Regular"/>
          <a:ea typeface="Maven Pro Regular Regular"/>
          <a:cs typeface="Maven Pro Regular Regular"/>
          <a:sym typeface="Maven Pro Regular Regular"/>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aven Pro Regular Regular"/>
          <a:ea typeface="Maven Pro Regular Regular"/>
          <a:cs typeface="Maven Pro Regular Regular"/>
          <a:sym typeface="Maven Pro Regular Regular"/>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aven Pro Regular Regular"/>
          <a:ea typeface="Maven Pro Regular Regular"/>
          <a:cs typeface="Maven Pro Regular Regular"/>
          <a:sym typeface="Maven Pro Regular Regular"/>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aven Pro Regular Regular"/>
          <a:ea typeface="Maven Pro Regular Regular"/>
          <a:cs typeface="Maven Pro Regular Regular"/>
          <a:sym typeface="Maven Pro Regular Regular"/>
        </a:defRPr>
      </a:lvl9pPr>
    </p:bodyStyle>
    <p:otherStyle>
      <a:lvl1pPr marL="0" marR="0" indent="0" algn="r" defTabSz="5842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aven Pro Regular Regular"/>
        </a:defRPr>
      </a:lvl1pPr>
      <a:lvl2pPr marL="0" marR="0" indent="457200" algn="r" defTabSz="5842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aven Pro Regular Regular"/>
        </a:defRPr>
      </a:lvl2pPr>
      <a:lvl3pPr marL="0" marR="0" indent="914400" algn="r" defTabSz="5842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aven Pro Regular Regular"/>
        </a:defRPr>
      </a:lvl3pPr>
      <a:lvl4pPr marL="0" marR="0" indent="1371600" algn="r" defTabSz="5842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aven Pro Regular Regular"/>
        </a:defRPr>
      </a:lvl4pPr>
      <a:lvl5pPr marL="0" marR="0" indent="1828800" algn="r" defTabSz="5842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aven Pro Regular Regular"/>
        </a:defRPr>
      </a:lvl5pPr>
      <a:lvl6pPr marL="0" marR="0" indent="2286000" algn="r" defTabSz="5842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aven Pro Regular Regular"/>
        </a:defRPr>
      </a:lvl6pPr>
      <a:lvl7pPr marL="0" marR="0" indent="2743200" algn="r" defTabSz="5842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aven Pro Regular Regular"/>
        </a:defRPr>
      </a:lvl7pPr>
      <a:lvl8pPr marL="0" marR="0" indent="3200400" algn="r" defTabSz="5842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aven Pro Regular Regular"/>
        </a:defRPr>
      </a:lvl8pPr>
      <a:lvl9pPr marL="0" marR="0" indent="3657600" algn="r" defTabSz="5842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aven Pro Regular Regula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2.png"/><Relationship Id="rId12" Type="http://schemas.openxmlformats.org/officeDocument/2006/relationships/image" Target="../media/image27.jpeg"/><Relationship Id="rId17" Type="http://schemas.microsoft.com/office/2007/relationships/hdphoto" Target="../media/hdphoto2.wdp"/><Relationship Id="rId2" Type="http://schemas.openxmlformats.org/officeDocument/2006/relationships/notesSlide" Target="../notesSlides/notesSlide7.xml"/><Relationship Id="rId16"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jpeg"/><Relationship Id="rId15" Type="http://schemas.openxmlformats.org/officeDocument/2006/relationships/image" Target="../media/image29.png"/><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png"/><Relationship Id="rId1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chart" Target="../charts/chart5.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9.png"/><Relationship Id="rId7" Type="http://schemas.openxmlformats.org/officeDocument/2006/relationships/image" Target="../media/image34.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png"/><Relationship Id="rId7"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png"/><Relationship Id="rId7" Type="http://schemas.openxmlformats.org/officeDocument/2006/relationships/image" Target="../media/image47.png"/><Relationship Id="rId12" Type="http://schemas.microsoft.com/office/2007/relationships/hdphoto" Target="../media/hdphoto6.wdp"/><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microsoft.com/office/2007/relationships/hdphoto" Target="../media/hdphoto3.wdp"/><Relationship Id="rId11" Type="http://schemas.openxmlformats.org/officeDocument/2006/relationships/image" Target="../media/image49.png"/><Relationship Id="rId5" Type="http://schemas.openxmlformats.org/officeDocument/2006/relationships/image" Target="../media/image46.png"/><Relationship Id="rId10" Type="http://schemas.microsoft.com/office/2007/relationships/hdphoto" Target="../media/hdphoto5.wdp"/><Relationship Id="rId4" Type="http://schemas.openxmlformats.org/officeDocument/2006/relationships/image" Target="../media/image45.jpeg"/><Relationship Id="rId9"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png"/><Relationship Id="rId7" Type="http://schemas.microsoft.com/office/2007/relationships/hdphoto" Target="../media/hdphoto7.wdp"/><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2.png"/><Relationship Id="rId11" Type="http://schemas.openxmlformats.org/officeDocument/2006/relationships/image" Target="../media/image55.png"/><Relationship Id="rId5" Type="http://schemas.openxmlformats.org/officeDocument/2006/relationships/image" Target="../media/image51.jpeg"/><Relationship Id="rId10" Type="http://schemas.openxmlformats.org/officeDocument/2006/relationships/image" Target="../media/image54.jpeg"/><Relationship Id="rId4" Type="http://schemas.openxmlformats.org/officeDocument/2006/relationships/image" Target="../media/image50.png"/><Relationship Id="rId9" Type="http://schemas.microsoft.com/office/2007/relationships/hdphoto" Target="../media/hdphoto8.wdp"/></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58.jpeg"/><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8" Type="http://schemas.openxmlformats.org/officeDocument/2006/relationships/image" Target="../media/image62.jpeg"/><Relationship Id="rId13" Type="http://schemas.microsoft.com/office/2007/relationships/hdphoto" Target="../media/hdphoto11.wdp"/><Relationship Id="rId3" Type="http://schemas.openxmlformats.org/officeDocument/2006/relationships/image" Target="../media/image3.png"/><Relationship Id="rId7" Type="http://schemas.microsoft.com/office/2007/relationships/hdphoto" Target="../media/hdphoto9.wdp"/><Relationship Id="rId12"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61.png"/><Relationship Id="rId11" Type="http://schemas.microsoft.com/office/2007/relationships/hdphoto" Target="../media/hdphoto10.wdp"/><Relationship Id="rId5" Type="http://schemas.openxmlformats.org/officeDocument/2006/relationships/image" Target="../media/image60.png"/><Relationship Id="rId15" Type="http://schemas.microsoft.com/office/2007/relationships/hdphoto" Target="../media/hdphoto12.wdp"/><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jpeg"/><Relationship Id="rId14" Type="http://schemas.openxmlformats.org/officeDocument/2006/relationships/image" Target="../media/image66.png"/></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hyperlink" Target="mailto:hello@aeronero.com?subject=Hello" TargetMode="External"/><Relationship Id="rId7" Type="http://schemas.openxmlformats.org/officeDocument/2006/relationships/image" Target="../media/image6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8.png"/><Relationship Id="rId11" Type="http://schemas.openxmlformats.org/officeDocument/2006/relationships/image" Target="../media/image72.png"/><Relationship Id="rId5" Type="http://schemas.openxmlformats.org/officeDocument/2006/relationships/image" Target="../media/image67.png"/><Relationship Id="rId10" Type="http://schemas.openxmlformats.org/officeDocument/2006/relationships/hyperlink" Target="https://whatsapp.com/channel/0029Vb6OShxK0IBZgrjlzU3C" TargetMode="External"/><Relationship Id="rId4" Type="http://schemas.openxmlformats.org/officeDocument/2006/relationships/hyperlink" Target="mailto:connect@aeronero.com" TargetMode="External"/><Relationship Id="rId9"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E6D9"/>
        </a:solidFill>
        <a:effectLst/>
      </p:bgPr>
    </p:bg>
    <p:spTree>
      <p:nvGrpSpPr>
        <p:cNvPr id="1" name="">
          <a:extLst>
            <a:ext uri="{FF2B5EF4-FFF2-40B4-BE49-F238E27FC236}">
              <a16:creationId xmlns:a16="http://schemas.microsoft.com/office/drawing/2014/main" id="{8188BC01-65AF-9C2D-E42C-5350346DEC83}"/>
            </a:ext>
          </a:extLst>
        </p:cNvPr>
        <p:cNvGrpSpPr/>
        <p:nvPr/>
      </p:nvGrpSpPr>
      <p:grpSpPr>
        <a:xfrm>
          <a:off x="0" y="0"/>
          <a:ext cx="0" cy="0"/>
          <a:chOff x="0" y="0"/>
          <a:chExt cx="0" cy="0"/>
        </a:xfrm>
      </p:grpSpPr>
      <p:sp>
        <p:nvSpPr>
          <p:cNvPr id="173" name="Rounded Rectangle">
            <a:extLst>
              <a:ext uri="{FF2B5EF4-FFF2-40B4-BE49-F238E27FC236}">
                <a16:creationId xmlns:a16="http://schemas.microsoft.com/office/drawing/2014/main" id="{EC81D9B7-D65F-71B9-8690-B0FB324F0A99}"/>
              </a:ext>
            </a:extLst>
          </p:cNvPr>
          <p:cNvSpPr/>
          <p:nvPr/>
        </p:nvSpPr>
        <p:spPr>
          <a:xfrm>
            <a:off x="10786879" y="311119"/>
            <a:ext cx="13716001" cy="13716001"/>
          </a:xfrm>
          <a:prstGeom prst="roundRect">
            <a:avLst>
              <a:gd name="adj" fmla="val 2068"/>
            </a:avLst>
          </a:prstGeom>
          <a:blipFill>
            <a:blip r:embed="rId2"/>
            <a:stretch>
              <a:fillRect/>
            </a:stretch>
          </a:blip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74" name="logo main.png" descr="logo main.png">
            <a:extLst>
              <a:ext uri="{FF2B5EF4-FFF2-40B4-BE49-F238E27FC236}">
                <a16:creationId xmlns:a16="http://schemas.microsoft.com/office/drawing/2014/main" id="{3FBEC8D7-F710-19DF-0C67-BE56DAF40581}"/>
              </a:ext>
            </a:extLst>
          </p:cNvPr>
          <p:cNvPicPr>
            <a:picLocks noChangeAspect="1"/>
          </p:cNvPicPr>
          <p:nvPr/>
        </p:nvPicPr>
        <p:blipFill>
          <a:blip r:embed="rId3"/>
          <a:srcRect l="206" r="206"/>
          <a:stretch>
            <a:fillRect/>
          </a:stretch>
        </p:blipFill>
        <p:spPr>
          <a:xfrm>
            <a:off x="1353141" y="1315739"/>
            <a:ext cx="7271271" cy="3162865"/>
          </a:xfrm>
          <a:prstGeom prst="rect">
            <a:avLst/>
          </a:prstGeom>
          <a:ln w="12700">
            <a:miter lim="400000"/>
          </a:ln>
        </p:spPr>
      </p:pic>
      <p:sp>
        <p:nvSpPr>
          <p:cNvPr id="6" name="Investor Deck, 2025">
            <a:extLst>
              <a:ext uri="{FF2B5EF4-FFF2-40B4-BE49-F238E27FC236}">
                <a16:creationId xmlns:a16="http://schemas.microsoft.com/office/drawing/2014/main" id="{01E21632-82F6-FB2B-26A4-D30A6D5AC094}"/>
              </a:ext>
            </a:extLst>
          </p:cNvPr>
          <p:cNvSpPr txBox="1">
            <a:spLocks noGrp="1"/>
          </p:cNvSpPr>
          <p:nvPr>
            <p:ph type="body" idx="21"/>
          </p:nvPr>
        </p:nvSpPr>
        <p:spPr>
          <a:xfrm>
            <a:off x="1212050" y="12811319"/>
            <a:ext cx="7553330" cy="63697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lvl1pPr>
              <a:defRPr b="0">
                <a:latin typeface="Maven Pro Regular Regular"/>
                <a:ea typeface="Maven Pro Regular Regular"/>
                <a:cs typeface="Maven Pro Regular Regular"/>
                <a:sym typeface="Maven Pro Regular Regular"/>
              </a:defRPr>
            </a:lvl1pPr>
          </a:lstStyle>
          <a:p>
            <a:r>
              <a:rPr lang="en-US" dirty="0"/>
              <a:t>Global </a:t>
            </a:r>
            <a:r>
              <a:rPr dirty="0"/>
              <a:t>Investor Deck, 202</a:t>
            </a:r>
            <a:r>
              <a:rPr lang="en-US" dirty="0"/>
              <a:t>6</a:t>
            </a:r>
            <a:endParaRPr dirty="0"/>
          </a:p>
        </p:txBody>
      </p:sp>
      <p:sp>
        <p:nvSpPr>
          <p:cNvPr id="7" name="Deep Tech Innovation to Deliver Alkaline Mineralized WATER, FROM AIR.">
            <a:extLst>
              <a:ext uri="{FF2B5EF4-FFF2-40B4-BE49-F238E27FC236}">
                <a16:creationId xmlns:a16="http://schemas.microsoft.com/office/drawing/2014/main" id="{AD2B2D24-1D78-EF2F-2601-8472013F5A06}"/>
              </a:ext>
            </a:extLst>
          </p:cNvPr>
          <p:cNvSpPr txBox="1">
            <a:spLocks/>
          </p:cNvSpPr>
          <p:nvPr/>
        </p:nvSpPr>
        <p:spPr>
          <a:xfrm>
            <a:off x="1201342" y="5303149"/>
            <a:ext cx="9771458" cy="41109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825500" rtl="0" latinLnBrk="0">
              <a:lnSpc>
                <a:spcPct val="100000"/>
              </a:lnSpc>
              <a:spcBef>
                <a:spcPts val="0"/>
              </a:spcBef>
              <a:spcAft>
                <a:spcPts val="0"/>
              </a:spcAft>
              <a:buClrTx/>
              <a:buSzTx/>
              <a:buFontTx/>
              <a:buNone/>
              <a:tabLst/>
              <a:defRPr sz="2400" b="0" i="0" u="none" strike="noStrike" cap="none" spc="0" baseline="0">
                <a:solidFill>
                  <a:srgbClr val="000000"/>
                </a:solidFill>
                <a:uFillTx/>
                <a:latin typeface="Poppins Bold"/>
                <a:ea typeface="Poppins Bold"/>
                <a:cs typeface="Poppins Bold"/>
                <a:sym typeface="Poppins Bold"/>
              </a:defRPr>
            </a:lvl1pPr>
            <a:lvl2pPr marL="0" marR="0" indent="457200" algn="l" defTabSz="825500" rtl="0" latinLnBrk="0">
              <a:lnSpc>
                <a:spcPct val="100000"/>
              </a:lnSpc>
              <a:spcBef>
                <a:spcPts val="0"/>
              </a:spcBef>
              <a:spcAft>
                <a:spcPts val="0"/>
              </a:spcAft>
              <a:buClrTx/>
              <a:buSzTx/>
              <a:buFontTx/>
              <a:buNone/>
              <a:tabLst/>
              <a:defRPr sz="2400" b="0" i="0" u="none" strike="noStrike" cap="none" spc="0" baseline="0">
                <a:solidFill>
                  <a:srgbClr val="000000"/>
                </a:solidFill>
                <a:uFillTx/>
                <a:latin typeface="Poppins Bold"/>
                <a:ea typeface="Poppins Bold"/>
                <a:cs typeface="Poppins Bold"/>
                <a:sym typeface="Poppins Bold"/>
              </a:defRPr>
            </a:lvl2pPr>
            <a:lvl3pPr marL="0" marR="0" indent="914400" algn="l" defTabSz="825500" rtl="0" latinLnBrk="0">
              <a:lnSpc>
                <a:spcPct val="100000"/>
              </a:lnSpc>
              <a:spcBef>
                <a:spcPts val="0"/>
              </a:spcBef>
              <a:spcAft>
                <a:spcPts val="0"/>
              </a:spcAft>
              <a:buClrTx/>
              <a:buSzTx/>
              <a:buFontTx/>
              <a:buNone/>
              <a:tabLst/>
              <a:defRPr sz="2400" b="0" i="0" u="none" strike="noStrike" cap="none" spc="0" baseline="0">
                <a:solidFill>
                  <a:srgbClr val="000000"/>
                </a:solidFill>
                <a:uFillTx/>
                <a:latin typeface="Poppins Bold"/>
                <a:ea typeface="Poppins Bold"/>
                <a:cs typeface="Poppins Bold"/>
                <a:sym typeface="Poppins Bold"/>
              </a:defRPr>
            </a:lvl3pPr>
            <a:lvl4pPr marL="0" marR="0" indent="1371600" algn="l" defTabSz="825500" rtl="0" latinLnBrk="0">
              <a:lnSpc>
                <a:spcPct val="100000"/>
              </a:lnSpc>
              <a:spcBef>
                <a:spcPts val="0"/>
              </a:spcBef>
              <a:spcAft>
                <a:spcPts val="0"/>
              </a:spcAft>
              <a:buClrTx/>
              <a:buSzTx/>
              <a:buFontTx/>
              <a:buNone/>
              <a:tabLst/>
              <a:defRPr sz="2400" b="0" i="0" u="none" strike="noStrike" cap="none" spc="0" baseline="0">
                <a:solidFill>
                  <a:srgbClr val="000000"/>
                </a:solidFill>
                <a:uFillTx/>
                <a:latin typeface="Poppins Bold"/>
                <a:ea typeface="Poppins Bold"/>
                <a:cs typeface="Poppins Bold"/>
                <a:sym typeface="Poppins Bold"/>
              </a:defRPr>
            </a:lvl4pPr>
            <a:lvl5pPr marL="0" marR="0" indent="1828800" algn="l" defTabSz="825500" rtl="0" latinLnBrk="0">
              <a:lnSpc>
                <a:spcPct val="100000"/>
              </a:lnSpc>
              <a:spcBef>
                <a:spcPts val="0"/>
              </a:spcBef>
              <a:spcAft>
                <a:spcPts val="0"/>
              </a:spcAft>
              <a:buClrTx/>
              <a:buSzTx/>
              <a:buFontTx/>
              <a:buNone/>
              <a:tabLst/>
              <a:defRPr sz="2400" b="0" i="0" u="none" strike="noStrike" cap="none" spc="0" baseline="0">
                <a:solidFill>
                  <a:srgbClr val="000000"/>
                </a:solidFill>
                <a:uFillTx/>
                <a:latin typeface="Poppins Bold"/>
                <a:ea typeface="Poppins Bold"/>
                <a:cs typeface="Poppins Bold"/>
                <a:sym typeface="Poppins Bold"/>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aven Pro Regular Regular"/>
                <a:ea typeface="Maven Pro Regular Regular"/>
                <a:cs typeface="Maven Pro Regular Regular"/>
                <a:sym typeface="Maven Pro Regular Regular"/>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aven Pro Regular Regular"/>
                <a:ea typeface="Maven Pro Regular Regular"/>
                <a:cs typeface="Maven Pro Regular Regular"/>
                <a:sym typeface="Maven Pro Regular Regular"/>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aven Pro Regular Regular"/>
                <a:ea typeface="Maven Pro Regular Regular"/>
                <a:cs typeface="Maven Pro Regular Regular"/>
                <a:sym typeface="Maven Pro Regular Regular"/>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aven Pro Regular Regular"/>
                <a:ea typeface="Maven Pro Regular Regular"/>
                <a:cs typeface="Maven Pro Regular Regular"/>
                <a:sym typeface="Maven Pro Regular Regular"/>
              </a:defRPr>
            </a:lvl9pPr>
          </a:lstStyle>
          <a:p>
            <a:pPr hangingPunct="1">
              <a:defRPr sz="4800">
                <a:latin typeface="Poppins Regular"/>
                <a:ea typeface="Poppins Regular"/>
                <a:cs typeface="Poppins Regular"/>
                <a:sym typeface="Poppins Regular"/>
              </a:defRPr>
            </a:pPr>
            <a:r>
              <a:rPr lang="en-US" sz="7200" b="1" dirty="0">
                <a:latin typeface="Poppins Regular"/>
                <a:ea typeface="Poppins Regular"/>
                <a:cs typeface="Poppins Regular"/>
                <a:sym typeface="Poppins Regular"/>
              </a:rPr>
              <a:t>The Future Water Infrastructure Company</a:t>
            </a:r>
          </a:p>
        </p:txBody>
      </p:sp>
    </p:spTree>
    <p:extLst>
      <p:ext uri="{BB962C8B-B14F-4D97-AF65-F5344CB8AC3E}">
        <p14:creationId xmlns:p14="http://schemas.microsoft.com/office/powerpoint/2010/main" val="356614901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E6D9"/>
        </a:solidFill>
        <a:effectLst/>
      </p:bgPr>
    </p:bg>
    <p:spTree>
      <p:nvGrpSpPr>
        <p:cNvPr id="1" name=""/>
        <p:cNvGrpSpPr/>
        <p:nvPr/>
      </p:nvGrpSpPr>
      <p:grpSpPr>
        <a:xfrm>
          <a:off x="0" y="0"/>
          <a:ext cx="0" cy="0"/>
          <a:chOff x="0" y="0"/>
          <a:chExt cx="0" cy="0"/>
        </a:xfrm>
      </p:grpSpPr>
      <p:sp>
        <p:nvSpPr>
          <p:cNvPr id="313" name="Rounded Rectangle"/>
          <p:cNvSpPr/>
          <p:nvPr/>
        </p:nvSpPr>
        <p:spPr>
          <a:xfrm>
            <a:off x="758684" y="4372962"/>
            <a:ext cx="7422388" cy="4213386"/>
          </a:xfrm>
          <a:prstGeom prst="roundRect">
            <a:avLst>
              <a:gd name="adj" fmla="val 6030"/>
            </a:avLst>
          </a:prstGeom>
          <a:solidFill>
            <a:srgbClr val="FFFFFF">
              <a:alpha val="45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14" name="Line"/>
          <p:cNvSpPr/>
          <p:nvPr/>
        </p:nvSpPr>
        <p:spPr>
          <a:xfrm>
            <a:off x="765001" y="924073"/>
            <a:ext cx="22853999" cy="1"/>
          </a:xfrm>
          <a:prstGeom prst="line">
            <a:avLst/>
          </a:prstGeom>
          <a:ln w="25400">
            <a:solidFill>
              <a:srgbClr val="5E5E5E"/>
            </a:solidFill>
            <a:miter lim="400000"/>
          </a:ln>
        </p:spPr>
        <p:txBody>
          <a:bodyPr lIns="50800" tIns="50800" rIns="50800" bIns="50800" anchor="ctr"/>
          <a:lstStyle/>
          <a:p>
            <a:endParaRPr/>
          </a:p>
        </p:txBody>
      </p:sp>
      <p:pic>
        <p:nvPicPr>
          <p:cNvPr id="315" name="logo.png" descr="logo.png"/>
          <p:cNvPicPr>
            <a:picLocks noChangeAspect="1"/>
          </p:cNvPicPr>
          <p:nvPr/>
        </p:nvPicPr>
        <p:blipFill>
          <a:blip r:embed="rId2"/>
          <a:stretch>
            <a:fillRect/>
          </a:stretch>
        </p:blipFill>
        <p:spPr>
          <a:xfrm>
            <a:off x="777055" y="240438"/>
            <a:ext cx="1044739" cy="454442"/>
          </a:xfrm>
          <a:prstGeom prst="rect">
            <a:avLst/>
          </a:prstGeom>
          <a:ln w="12700">
            <a:miter lim="400000"/>
          </a:ln>
        </p:spPr>
      </p:pic>
      <p:sp>
        <p:nvSpPr>
          <p:cNvPr id="316" name="/ Advantage"/>
          <p:cNvSpPr txBox="1"/>
          <p:nvPr/>
        </p:nvSpPr>
        <p:spPr>
          <a:xfrm>
            <a:off x="1922843" y="239058"/>
            <a:ext cx="1823619"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400">
                <a:solidFill>
                  <a:srgbClr val="5E5E5E"/>
                </a:solidFill>
              </a:defRPr>
            </a:lvl1pPr>
          </a:lstStyle>
          <a:p>
            <a:r>
              <a:t>/ Advantage</a:t>
            </a:r>
          </a:p>
        </p:txBody>
      </p:sp>
      <p:sp>
        <p:nvSpPr>
          <p:cNvPr id="317" name="Slide Number"/>
          <p:cNvSpPr txBox="1">
            <a:spLocks noGrp="1"/>
          </p:cNvSpPr>
          <p:nvPr>
            <p:ph type="sldNum" sz="quarter" idx="4294967295"/>
          </p:nvPr>
        </p:nvSpPr>
        <p:spPr>
          <a:xfrm>
            <a:off x="23152320" y="245409"/>
            <a:ext cx="448666" cy="4572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10</a:t>
            </a:fld>
            <a:endParaRPr/>
          </a:p>
        </p:txBody>
      </p:sp>
      <p:sp>
        <p:nvSpPr>
          <p:cNvPr id="318" name="🔬 Hardware Innovation"/>
          <p:cNvSpPr txBox="1"/>
          <p:nvPr/>
        </p:nvSpPr>
        <p:spPr>
          <a:xfrm>
            <a:off x="1094643" y="4591884"/>
            <a:ext cx="4286556" cy="599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a:latin typeface="Poppins Regular"/>
                <a:ea typeface="Poppins Regular"/>
                <a:cs typeface="Poppins Regular"/>
                <a:sym typeface="Poppins Regular"/>
              </a:defRPr>
            </a:lvl1pPr>
          </a:lstStyle>
          <a:p>
            <a:r>
              <a:t>🔬 Hardware Innovation</a:t>
            </a:r>
          </a:p>
        </p:txBody>
      </p:sp>
      <p:sp>
        <p:nvSpPr>
          <p:cNvPr id="319" name="Only AWG company using both condensation &amp; desiccant technology…"/>
          <p:cNvSpPr txBox="1"/>
          <p:nvPr/>
        </p:nvSpPr>
        <p:spPr>
          <a:xfrm>
            <a:off x="1097310" y="5623894"/>
            <a:ext cx="6745137" cy="26858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355599" indent="-355599">
              <a:spcBef>
                <a:spcPts val="1000"/>
              </a:spcBef>
              <a:buSzPct val="123000"/>
              <a:buChar char="•"/>
              <a:defRPr sz="2500">
                <a:solidFill>
                  <a:srgbClr val="000000">
                    <a:alpha val="80000"/>
                  </a:srgbClr>
                </a:solidFill>
              </a:defRPr>
            </a:pPr>
            <a:r>
              <a:rPr lang="en-US" sz="2400" dirty="0">
                <a:latin typeface="Maven Pro Medium" pitchFamily="2" charset="77"/>
              </a:rPr>
              <a:t>Only AWG company using both condensation and desiccant — proprietary </a:t>
            </a:r>
            <a:r>
              <a:rPr lang="en-US" sz="2400" dirty="0" err="1">
                <a:latin typeface="Maven Pro Medium" pitchFamily="2" charset="77"/>
              </a:rPr>
              <a:t>ConDessa</a:t>
            </a:r>
            <a:r>
              <a:rPr lang="en-US" sz="2400" dirty="0">
                <a:latin typeface="Maven Pro Medium" pitchFamily="2" charset="77"/>
              </a:rPr>
              <a:t>™ hybrid</a:t>
            </a:r>
          </a:p>
          <a:p>
            <a:pPr marL="355599" indent="-355599">
              <a:spcBef>
                <a:spcPts val="1000"/>
              </a:spcBef>
              <a:buSzPct val="123000"/>
              <a:buChar char="•"/>
              <a:defRPr sz="2500">
                <a:solidFill>
                  <a:srgbClr val="000000">
                    <a:alpha val="80000"/>
                  </a:srgbClr>
                </a:solidFill>
              </a:defRPr>
            </a:pPr>
            <a:r>
              <a:rPr lang="en-US" sz="2400" dirty="0">
                <a:latin typeface="Maven Pro Medium" pitchFamily="2" charset="77"/>
              </a:rPr>
              <a:t>Highest water yield per kWh in the industry; reliable in deserts and high-altitude terrains</a:t>
            </a:r>
          </a:p>
          <a:p>
            <a:pPr marL="355599" indent="-355599">
              <a:spcBef>
                <a:spcPts val="1000"/>
              </a:spcBef>
              <a:buSzPct val="123000"/>
              <a:buChar char="•"/>
              <a:defRPr sz="2500">
                <a:solidFill>
                  <a:srgbClr val="000000">
                    <a:alpha val="80000"/>
                  </a:srgbClr>
                </a:solidFill>
              </a:defRPr>
            </a:pPr>
            <a:r>
              <a:rPr lang="en-US" sz="2400" dirty="0">
                <a:latin typeface="Maven Pro Medium" pitchFamily="2" charset="77"/>
              </a:rPr>
              <a:t>Modular product line from 20 LPD residential to 10,000+ LPD industrial scale</a:t>
            </a:r>
          </a:p>
        </p:txBody>
      </p:sp>
      <p:sp>
        <p:nvSpPr>
          <p:cNvPr id="320" name="Line"/>
          <p:cNvSpPr/>
          <p:nvPr/>
        </p:nvSpPr>
        <p:spPr>
          <a:xfrm>
            <a:off x="1097310" y="5322040"/>
            <a:ext cx="6745136" cy="1"/>
          </a:xfrm>
          <a:prstGeom prst="line">
            <a:avLst/>
          </a:prstGeom>
          <a:ln w="25400">
            <a:solidFill>
              <a:srgbClr val="000000"/>
            </a:solidFill>
            <a:miter lim="400000"/>
          </a:ln>
        </p:spPr>
        <p:txBody>
          <a:bodyPr lIns="50800" tIns="50800" rIns="50800" bIns="50800" anchor="ctr"/>
          <a:lstStyle/>
          <a:p>
            <a:endParaRPr/>
          </a:p>
        </p:txBody>
      </p:sp>
      <p:sp>
        <p:nvSpPr>
          <p:cNvPr id="321" name="Rounded Rectangle"/>
          <p:cNvSpPr/>
          <p:nvPr/>
        </p:nvSpPr>
        <p:spPr>
          <a:xfrm>
            <a:off x="8480806" y="4372962"/>
            <a:ext cx="7422388" cy="4213386"/>
          </a:xfrm>
          <a:prstGeom prst="roundRect">
            <a:avLst>
              <a:gd name="adj" fmla="val 6030"/>
            </a:avLst>
          </a:prstGeom>
          <a:solidFill>
            <a:srgbClr val="FFFFFF">
              <a:alpha val="45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22" name="🧠 R&amp;D Partnerships"/>
          <p:cNvSpPr txBox="1"/>
          <p:nvPr/>
        </p:nvSpPr>
        <p:spPr>
          <a:xfrm>
            <a:off x="8819432" y="4591884"/>
            <a:ext cx="3605937" cy="599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a:latin typeface="Poppins Regular"/>
                <a:ea typeface="Poppins Regular"/>
                <a:cs typeface="Poppins Regular"/>
                <a:sym typeface="Poppins Regular"/>
              </a:defRPr>
            </a:lvl1pPr>
          </a:lstStyle>
          <a:p>
            <a:r>
              <a:t>🧠 R&amp;D Partnerships</a:t>
            </a:r>
          </a:p>
        </p:txBody>
      </p:sp>
      <p:sp>
        <p:nvSpPr>
          <p:cNvPr id="323" name="Collaborations with IIT Madras, IIT Kharagpur, IIT Tirupati, ICCW…"/>
          <p:cNvSpPr txBox="1"/>
          <p:nvPr/>
        </p:nvSpPr>
        <p:spPr>
          <a:xfrm>
            <a:off x="8819432" y="5623894"/>
            <a:ext cx="6745136" cy="26858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355599" indent="-355599">
              <a:spcBef>
                <a:spcPts val="1000"/>
              </a:spcBef>
              <a:buSzPct val="123000"/>
              <a:buChar char="•"/>
              <a:defRPr sz="2500">
                <a:solidFill>
                  <a:srgbClr val="000000">
                    <a:alpha val="80000"/>
                  </a:srgbClr>
                </a:solidFill>
              </a:defRPr>
            </a:pPr>
            <a:r>
              <a:rPr sz="2400" dirty="0">
                <a:latin typeface="Maven Pro Medium" pitchFamily="2" charset="77"/>
              </a:rPr>
              <a:t>Collaborations with </a:t>
            </a:r>
            <a:r>
              <a:rPr lang="en-US" sz="2400" dirty="0" err="1">
                <a:latin typeface="Maven Pro Medium" pitchFamily="2" charset="77"/>
              </a:rPr>
              <a:t>Upenn</a:t>
            </a:r>
            <a:r>
              <a:rPr lang="en-US" sz="2400" dirty="0">
                <a:latin typeface="Maven Pro Medium" pitchFamily="2" charset="77"/>
              </a:rPr>
              <a:t>, </a:t>
            </a:r>
            <a:r>
              <a:rPr sz="2400" dirty="0">
                <a:latin typeface="Maven Pro Medium" pitchFamily="2" charset="77"/>
              </a:rPr>
              <a:t>IIT Madras, IIT Mandi, IIT Kharagpur, Anna University, ICCW</a:t>
            </a:r>
            <a:r>
              <a:rPr lang="en-US" sz="2400" dirty="0">
                <a:latin typeface="Maven Pro Medium" pitchFamily="2" charset="77"/>
              </a:rPr>
              <a:t>, Garden City University</a:t>
            </a:r>
            <a:endParaRPr sz="2400" dirty="0">
              <a:latin typeface="Maven Pro Medium" pitchFamily="2" charset="77"/>
            </a:endParaRPr>
          </a:p>
          <a:p>
            <a:pPr marL="355599" indent="-355599">
              <a:spcBef>
                <a:spcPts val="1000"/>
              </a:spcBef>
              <a:buSzPct val="123000"/>
              <a:buChar char="•"/>
              <a:defRPr sz="2500">
                <a:solidFill>
                  <a:srgbClr val="000000">
                    <a:alpha val="80000"/>
                  </a:srgbClr>
                </a:solidFill>
              </a:defRPr>
            </a:pPr>
            <a:r>
              <a:rPr sz="2400" dirty="0">
                <a:latin typeface="Maven Pro Medium" pitchFamily="2" charset="77"/>
              </a:rPr>
              <a:t>Co-developed </a:t>
            </a:r>
            <a:r>
              <a:rPr sz="2400" dirty="0" err="1">
                <a:latin typeface="Maven Pro Medium" pitchFamily="2" charset="77"/>
              </a:rPr>
              <a:t>AeroPanl</a:t>
            </a:r>
            <a:r>
              <a:rPr sz="2400" dirty="0">
                <a:latin typeface="Maven Pro Medium" pitchFamily="2" charset="77"/>
              </a:rPr>
              <a:t> with IIT</a:t>
            </a:r>
            <a:r>
              <a:rPr lang="en-US" sz="2400" dirty="0">
                <a:latin typeface="Maven Pro Medium" pitchFamily="2" charset="77"/>
              </a:rPr>
              <a:t> </a:t>
            </a:r>
            <a:r>
              <a:rPr lang="en-US" sz="2400" dirty="0" err="1">
                <a:latin typeface="Maven Pro Medium" pitchFamily="2" charset="77"/>
              </a:rPr>
              <a:t>Madras</a:t>
            </a:r>
            <a:r>
              <a:rPr sz="2400" dirty="0">
                <a:latin typeface="Maven Pro Medium" pitchFamily="2" charset="77"/>
              </a:rPr>
              <a:t>: 4.5L/day → 7.5L/day efficiency gains</a:t>
            </a:r>
          </a:p>
          <a:p>
            <a:pPr marL="355599" indent="-355599">
              <a:spcBef>
                <a:spcPts val="1000"/>
              </a:spcBef>
              <a:buSzPct val="123000"/>
              <a:buChar char="•"/>
              <a:defRPr sz="2500">
                <a:solidFill>
                  <a:srgbClr val="000000">
                    <a:alpha val="80000"/>
                  </a:srgbClr>
                </a:solidFill>
              </a:defRPr>
            </a:pPr>
            <a:r>
              <a:rPr sz="2400" dirty="0">
                <a:latin typeface="Maven Pro Medium" pitchFamily="2" charset="77"/>
              </a:rPr>
              <a:t>Active MOU with Anna University on waste-heat recovery and wastewater treatment</a:t>
            </a:r>
          </a:p>
        </p:txBody>
      </p:sp>
      <p:sp>
        <p:nvSpPr>
          <p:cNvPr id="324" name="Line"/>
          <p:cNvSpPr/>
          <p:nvPr/>
        </p:nvSpPr>
        <p:spPr>
          <a:xfrm>
            <a:off x="8819432" y="5322040"/>
            <a:ext cx="6745136" cy="1"/>
          </a:xfrm>
          <a:prstGeom prst="line">
            <a:avLst/>
          </a:prstGeom>
          <a:ln w="25400">
            <a:solidFill>
              <a:srgbClr val="000000"/>
            </a:solidFill>
            <a:miter lim="400000"/>
          </a:ln>
        </p:spPr>
        <p:txBody>
          <a:bodyPr lIns="50800" tIns="50800" rIns="50800" bIns="50800" anchor="ctr"/>
          <a:lstStyle/>
          <a:p>
            <a:endParaRPr/>
          </a:p>
        </p:txBody>
      </p:sp>
      <p:sp>
        <p:nvSpPr>
          <p:cNvPr id="325" name="Rounded Rectangle"/>
          <p:cNvSpPr/>
          <p:nvPr/>
        </p:nvSpPr>
        <p:spPr>
          <a:xfrm>
            <a:off x="16202928" y="4372962"/>
            <a:ext cx="7422389" cy="4213386"/>
          </a:xfrm>
          <a:prstGeom prst="roundRect">
            <a:avLst>
              <a:gd name="adj" fmla="val 6030"/>
            </a:avLst>
          </a:prstGeom>
          <a:solidFill>
            <a:srgbClr val="FFFFFF">
              <a:alpha val="45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26" name="🛡️ IP &amp; Defensibility"/>
          <p:cNvSpPr txBox="1"/>
          <p:nvPr/>
        </p:nvSpPr>
        <p:spPr>
          <a:xfrm>
            <a:off x="16541554" y="4591884"/>
            <a:ext cx="3453385" cy="599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a:latin typeface="Poppins Regular"/>
                <a:ea typeface="Poppins Regular"/>
                <a:cs typeface="Poppins Regular"/>
                <a:sym typeface="Poppins Regular"/>
              </a:defRPr>
            </a:lvl1pPr>
          </a:lstStyle>
          <a:p>
            <a:r>
              <a:t>🛡️ IP &amp; Defensibility</a:t>
            </a:r>
          </a:p>
        </p:txBody>
      </p:sp>
      <p:sp>
        <p:nvSpPr>
          <p:cNvPr id="327" name="1 granted process patent, 1 process global filed, 9 granted design patents, 3 patents to be filed 2025 Q2…"/>
          <p:cNvSpPr txBox="1"/>
          <p:nvPr/>
        </p:nvSpPr>
        <p:spPr>
          <a:xfrm>
            <a:off x="16541554" y="5623894"/>
            <a:ext cx="7059432" cy="27171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marL="355599" indent="-355599">
              <a:spcBef>
                <a:spcPts val="1000"/>
              </a:spcBef>
              <a:buSzPct val="123000"/>
              <a:buChar char="•"/>
              <a:defRPr sz="2500">
                <a:solidFill>
                  <a:srgbClr val="000000">
                    <a:alpha val="80000"/>
                  </a:srgbClr>
                </a:solidFill>
              </a:defRPr>
            </a:pPr>
            <a:r>
              <a:rPr sz="2300" dirty="0">
                <a:latin typeface="Maven Pro Medium" pitchFamily="2" charset="77"/>
              </a:rPr>
              <a:t>Process patents: 1 granted, 1 PCT filed, 2 final-specifications filed, 4 more filing Q2 2026</a:t>
            </a:r>
          </a:p>
          <a:p>
            <a:pPr marL="355599" indent="-355599">
              <a:spcBef>
                <a:spcPts val="1000"/>
              </a:spcBef>
              <a:buSzPct val="123000"/>
              <a:buChar char="•"/>
              <a:defRPr sz="2500">
                <a:solidFill>
                  <a:srgbClr val="000000">
                    <a:alpha val="80000"/>
                  </a:srgbClr>
                </a:solidFill>
              </a:defRPr>
            </a:pPr>
            <a:r>
              <a:rPr sz="2300" dirty="0">
                <a:latin typeface="Maven Pro Medium" pitchFamily="2" charset="77"/>
              </a:rPr>
              <a:t>Design patents: 8 awarded, 3 filing Q2 2026</a:t>
            </a:r>
          </a:p>
          <a:p>
            <a:pPr marL="355599" indent="-355599">
              <a:spcBef>
                <a:spcPts val="1000"/>
              </a:spcBef>
              <a:buSzPct val="123000"/>
              <a:buChar char="•"/>
              <a:defRPr sz="2500">
                <a:solidFill>
                  <a:srgbClr val="000000">
                    <a:alpha val="80000"/>
                  </a:srgbClr>
                </a:solidFill>
              </a:defRPr>
            </a:pPr>
            <a:r>
              <a:rPr sz="2300" dirty="0">
                <a:latin typeface="Maven Pro Medium" pitchFamily="2" charset="77"/>
              </a:rPr>
              <a:t>9 granted patents + 10 in active filing — joint IP with IIT Madras</a:t>
            </a:r>
          </a:p>
          <a:p>
            <a:pPr marL="355599" indent="-355599">
              <a:spcBef>
                <a:spcPts val="1000"/>
              </a:spcBef>
              <a:buSzPct val="123000"/>
              <a:buChar char="•"/>
              <a:defRPr sz="2500">
                <a:solidFill>
                  <a:srgbClr val="000000">
                    <a:alpha val="80000"/>
                  </a:srgbClr>
                </a:solidFill>
              </a:defRPr>
            </a:pPr>
            <a:r>
              <a:rPr sz="2300" dirty="0">
                <a:latin typeface="Maven Pro Medium" pitchFamily="2" charset="77"/>
              </a:rPr>
              <a:t>Patents mapped to entire product line: Bubble, Drizzle, Thunder, </a:t>
            </a:r>
            <a:r>
              <a:rPr sz="2300" dirty="0" err="1">
                <a:latin typeface="Maven Pro Medium" pitchFamily="2" charset="77"/>
              </a:rPr>
              <a:t>Airwell</a:t>
            </a:r>
            <a:endParaRPr sz="2300" dirty="0">
              <a:latin typeface="Maven Pro Medium" pitchFamily="2" charset="77"/>
            </a:endParaRPr>
          </a:p>
        </p:txBody>
      </p:sp>
      <p:sp>
        <p:nvSpPr>
          <p:cNvPr id="328" name="Line"/>
          <p:cNvSpPr/>
          <p:nvPr/>
        </p:nvSpPr>
        <p:spPr>
          <a:xfrm>
            <a:off x="16541554" y="5322040"/>
            <a:ext cx="6745137" cy="1"/>
          </a:xfrm>
          <a:prstGeom prst="line">
            <a:avLst/>
          </a:prstGeom>
          <a:ln w="25400">
            <a:solidFill>
              <a:srgbClr val="000000"/>
            </a:solidFill>
            <a:miter lim="400000"/>
          </a:ln>
        </p:spPr>
        <p:txBody>
          <a:bodyPr lIns="50800" tIns="50800" rIns="50800" bIns="50800" anchor="ctr"/>
          <a:lstStyle/>
          <a:p>
            <a:endParaRPr/>
          </a:p>
        </p:txBody>
      </p:sp>
      <p:sp>
        <p:nvSpPr>
          <p:cNvPr id="329" name="The AeroNero Moat: A Deep Tech Company Built on Innovation, Execution, and IP"/>
          <p:cNvSpPr txBox="1">
            <a:spLocks noGrp="1"/>
          </p:cNvSpPr>
          <p:nvPr>
            <p:ph type="title"/>
          </p:nvPr>
        </p:nvSpPr>
        <p:spPr>
          <a:xfrm>
            <a:off x="763244" y="1528244"/>
            <a:ext cx="22857511" cy="2588662"/>
          </a:xfrm>
          <a:prstGeom prst="rect">
            <a:avLst/>
          </a:prstGeom>
        </p:spPr>
        <p:txBody>
          <a:bodyPr/>
          <a:lstStyle>
            <a:lvl1pPr defTabSz="2023821">
              <a:defRPr sz="7469" spc="-149"/>
            </a:lvl1pPr>
          </a:lstStyle>
          <a:p>
            <a:pPr>
              <a:lnSpc>
                <a:spcPct val="100000"/>
              </a:lnSpc>
            </a:pPr>
            <a:r>
              <a:rPr dirty="0"/>
              <a:t>The </a:t>
            </a:r>
            <a:r>
              <a:rPr dirty="0" err="1"/>
              <a:t>Aero</a:t>
            </a:r>
            <a:r>
              <a:rPr lang="en-US" dirty="0" err="1"/>
              <a:t>n</a:t>
            </a:r>
            <a:r>
              <a:rPr dirty="0" err="1"/>
              <a:t>ero</a:t>
            </a:r>
            <a:r>
              <a:rPr dirty="0"/>
              <a:t> Moat: A Deep Tech Company Built on Innovation, Execution, and IP</a:t>
            </a:r>
          </a:p>
        </p:txBody>
      </p:sp>
      <p:sp>
        <p:nvSpPr>
          <p:cNvPr id="330" name="Rounded Rectangle"/>
          <p:cNvSpPr/>
          <p:nvPr/>
        </p:nvSpPr>
        <p:spPr>
          <a:xfrm>
            <a:off x="758684" y="8876142"/>
            <a:ext cx="7422388" cy="4213386"/>
          </a:xfrm>
          <a:prstGeom prst="roundRect">
            <a:avLst>
              <a:gd name="adj" fmla="val 6030"/>
            </a:avLst>
          </a:prstGeom>
          <a:solidFill>
            <a:srgbClr val="FFFFFF">
              <a:alpha val="45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31" name="🧪 Tech Pipeline"/>
          <p:cNvSpPr txBox="1"/>
          <p:nvPr/>
        </p:nvSpPr>
        <p:spPr>
          <a:xfrm>
            <a:off x="1094643" y="9095065"/>
            <a:ext cx="2893315" cy="599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a:latin typeface="Poppins Regular"/>
                <a:ea typeface="Poppins Regular"/>
                <a:cs typeface="Poppins Regular"/>
                <a:sym typeface="Poppins Regular"/>
              </a:defRPr>
            </a:lvl1pPr>
          </a:lstStyle>
          <a:p>
            <a:r>
              <a:t>🧪 Tech Pipeline</a:t>
            </a:r>
          </a:p>
        </p:txBody>
      </p:sp>
      <p:sp>
        <p:nvSpPr>
          <p:cNvPr id="332" name="Hybrid AWG (solar-powered)…"/>
          <p:cNvSpPr txBox="1"/>
          <p:nvPr/>
        </p:nvSpPr>
        <p:spPr>
          <a:xfrm>
            <a:off x="1097310" y="10127075"/>
            <a:ext cx="7083762" cy="25648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355599" indent="-355599">
              <a:spcBef>
                <a:spcPts val="1000"/>
              </a:spcBef>
              <a:buSzPct val="123000"/>
              <a:buChar char="•"/>
              <a:defRPr sz="2500">
                <a:solidFill>
                  <a:srgbClr val="000000">
                    <a:alpha val="80000"/>
                  </a:srgbClr>
                </a:solidFill>
              </a:defRPr>
            </a:pPr>
            <a:r>
              <a:rPr lang="en-US" sz="2400" dirty="0">
                <a:latin typeface="Maven Pro Medium" pitchFamily="2" charset="77"/>
              </a:rPr>
              <a:t>Hybrid AWG (solar-powered)</a:t>
            </a:r>
          </a:p>
          <a:p>
            <a:pPr marL="355599" indent="-355599">
              <a:spcBef>
                <a:spcPts val="1000"/>
              </a:spcBef>
              <a:buSzPct val="123000"/>
              <a:buChar char="•"/>
              <a:defRPr sz="2500">
                <a:solidFill>
                  <a:srgbClr val="000000">
                    <a:alpha val="80000"/>
                  </a:srgbClr>
                </a:solidFill>
              </a:defRPr>
            </a:pPr>
            <a:r>
              <a:rPr lang="en-US" sz="2400" dirty="0">
                <a:latin typeface="Maven Pro Medium" pitchFamily="2" charset="77"/>
              </a:rPr>
              <a:t>Miniature Soldier AWG for extreme mobility</a:t>
            </a:r>
          </a:p>
          <a:p>
            <a:pPr marL="355599" indent="-355599">
              <a:spcBef>
                <a:spcPts val="1000"/>
              </a:spcBef>
              <a:buSzPct val="123000"/>
              <a:buChar char="•"/>
              <a:defRPr sz="2500">
                <a:solidFill>
                  <a:srgbClr val="000000">
                    <a:alpha val="80000"/>
                  </a:srgbClr>
                </a:solidFill>
              </a:defRPr>
            </a:pPr>
            <a:r>
              <a:rPr lang="en-US" sz="2400" dirty="0">
                <a:latin typeface="Maven Pro Medium" pitchFamily="2" charset="77"/>
              </a:rPr>
              <a:t>Aural Technology &amp; QLNZ Circular Platform under active development</a:t>
            </a:r>
          </a:p>
          <a:p>
            <a:pPr marL="355599" indent="-355599">
              <a:spcBef>
                <a:spcPts val="1000"/>
              </a:spcBef>
              <a:buSzPct val="123000"/>
              <a:buChar char="•"/>
              <a:defRPr sz="2500">
                <a:solidFill>
                  <a:srgbClr val="000000">
                    <a:alpha val="80000"/>
                  </a:srgbClr>
                </a:solidFill>
              </a:defRPr>
            </a:pPr>
            <a:r>
              <a:rPr lang="en-US" sz="2400" dirty="0">
                <a:latin typeface="Maven Pro Medium" pitchFamily="2" charset="77"/>
              </a:rPr>
              <a:t>Climate Data Lab — 1 of only 3 dedicated AWG labs globally</a:t>
            </a:r>
          </a:p>
        </p:txBody>
      </p:sp>
      <p:sp>
        <p:nvSpPr>
          <p:cNvPr id="333" name="Line"/>
          <p:cNvSpPr/>
          <p:nvPr/>
        </p:nvSpPr>
        <p:spPr>
          <a:xfrm>
            <a:off x="1097310" y="9825221"/>
            <a:ext cx="6745136" cy="1"/>
          </a:xfrm>
          <a:prstGeom prst="line">
            <a:avLst/>
          </a:prstGeom>
          <a:ln w="25400">
            <a:solidFill>
              <a:srgbClr val="000000"/>
            </a:solidFill>
            <a:miter lim="400000"/>
          </a:ln>
        </p:spPr>
        <p:txBody>
          <a:bodyPr lIns="50800" tIns="50800" rIns="50800" bIns="50800" anchor="ctr"/>
          <a:lstStyle/>
          <a:p>
            <a:endParaRPr/>
          </a:p>
        </p:txBody>
      </p:sp>
      <p:sp>
        <p:nvSpPr>
          <p:cNvPr id="334" name="Rounded Rectangle"/>
          <p:cNvSpPr/>
          <p:nvPr/>
        </p:nvSpPr>
        <p:spPr>
          <a:xfrm>
            <a:off x="8480806" y="8876143"/>
            <a:ext cx="7422388" cy="4213386"/>
          </a:xfrm>
          <a:prstGeom prst="roundRect">
            <a:avLst>
              <a:gd name="adj" fmla="val 6030"/>
            </a:avLst>
          </a:prstGeom>
          <a:solidFill>
            <a:srgbClr val="FFFFFF">
              <a:alpha val="45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35" name="👥 Deep Tech Founders"/>
          <p:cNvSpPr txBox="1"/>
          <p:nvPr/>
        </p:nvSpPr>
        <p:spPr>
          <a:xfrm>
            <a:off x="8819432" y="9144844"/>
            <a:ext cx="3584315" cy="4998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a:latin typeface="Poppins Regular"/>
                <a:ea typeface="Poppins Regular"/>
                <a:cs typeface="Poppins Regular"/>
                <a:sym typeface="Poppins Regular"/>
              </a:defRPr>
            </a:lvl1pPr>
          </a:lstStyle>
          <a:p>
            <a:r>
              <a:rPr dirty="0"/>
              <a:t>👥 Deep Tech </a:t>
            </a:r>
            <a:r>
              <a:rPr lang="en-US" dirty="0"/>
              <a:t>Team</a:t>
            </a:r>
            <a:endParaRPr dirty="0"/>
          </a:p>
        </p:txBody>
      </p:sp>
      <p:sp>
        <p:nvSpPr>
          <p:cNvPr id="336" name="Deep expertise across engineering, R&amp;D, entrepreneurship, and finance…"/>
          <p:cNvSpPr txBox="1"/>
          <p:nvPr/>
        </p:nvSpPr>
        <p:spPr>
          <a:xfrm>
            <a:off x="8819432" y="10127075"/>
            <a:ext cx="7083762" cy="2353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355599" indent="-355599">
              <a:spcBef>
                <a:spcPts val="1000"/>
              </a:spcBef>
              <a:buSzPct val="123000"/>
              <a:buChar char="•"/>
              <a:defRPr sz="2500">
                <a:solidFill>
                  <a:srgbClr val="000000">
                    <a:alpha val="80000"/>
                  </a:srgbClr>
                </a:solidFill>
              </a:defRPr>
            </a:pPr>
            <a:r>
              <a:rPr sz="2400">
                <a:latin typeface="Maven Pro Medium" pitchFamily="2" charset="77"/>
              </a:rPr>
              <a:t>Deep expertise across engineering, R&amp;D, entrepreneurship, and finance</a:t>
            </a:r>
          </a:p>
          <a:p>
            <a:pPr marL="355599" indent="-355599">
              <a:spcBef>
                <a:spcPts val="1000"/>
              </a:spcBef>
              <a:buSzPct val="123000"/>
              <a:buChar char="•"/>
              <a:defRPr sz="2500">
                <a:solidFill>
                  <a:srgbClr val="000000">
                    <a:alpha val="80000"/>
                  </a:srgbClr>
                </a:solidFill>
              </a:defRPr>
            </a:pPr>
            <a:r>
              <a:rPr sz="2400">
                <a:latin typeface="Maven Pro Medium" pitchFamily="2" charset="77"/>
              </a:rPr>
              <a:t>Experience in hardware innovation, emerging markets, and capital strategy</a:t>
            </a:r>
          </a:p>
          <a:p>
            <a:pPr marL="355599" indent="-355599">
              <a:spcBef>
                <a:spcPts val="1000"/>
              </a:spcBef>
              <a:buSzPct val="123000"/>
              <a:buChar char="•"/>
              <a:defRPr sz="2500">
                <a:solidFill>
                  <a:srgbClr val="000000">
                    <a:alpha val="80000"/>
                  </a:srgbClr>
                </a:solidFill>
              </a:defRPr>
            </a:pPr>
            <a:r>
              <a:rPr sz="2400">
                <a:latin typeface="Maven Pro Medium" pitchFamily="2" charset="77"/>
              </a:rPr>
              <a:t>Multiple successful exits, patent filings, and experience taking companies to pre-IPO stage</a:t>
            </a:r>
          </a:p>
        </p:txBody>
      </p:sp>
      <p:sp>
        <p:nvSpPr>
          <p:cNvPr id="337" name="Line"/>
          <p:cNvSpPr/>
          <p:nvPr/>
        </p:nvSpPr>
        <p:spPr>
          <a:xfrm>
            <a:off x="8819432" y="9825221"/>
            <a:ext cx="6745136" cy="1"/>
          </a:xfrm>
          <a:prstGeom prst="line">
            <a:avLst/>
          </a:prstGeom>
          <a:ln w="25400">
            <a:solidFill>
              <a:srgbClr val="000000"/>
            </a:solidFill>
            <a:miter lim="400000"/>
          </a:ln>
        </p:spPr>
        <p:txBody>
          <a:bodyPr lIns="50800" tIns="50800" rIns="50800" bIns="50800" anchor="ctr"/>
          <a:lstStyle/>
          <a:p>
            <a:endParaRPr/>
          </a:p>
        </p:txBody>
      </p:sp>
      <p:sp>
        <p:nvSpPr>
          <p:cNvPr id="338" name="Rounded Rectangle"/>
          <p:cNvSpPr/>
          <p:nvPr/>
        </p:nvSpPr>
        <p:spPr>
          <a:xfrm>
            <a:off x="16202928" y="8876143"/>
            <a:ext cx="7422389" cy="4213386"/>
          </a:xfrm>
          <a:prstGeom prst="roundRect">
            <a:avLst>
              <a:gd name="adj" fmla="val 6030"/>
            </a:avLst>
          </a:prstGeom>
          <a:solidFill>
            <a:srgbClr val="FFFFFF">
              <a:alpha val="45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39" name="🧩 System-Level Integration Advantage"/>
          <p:cNvSpPr txBox="1"/>
          <p:nvPr/>
        </p:nvSpPr>
        <p:spPr>
          <a:xfrm>
            <a:off x="16541554" y="9095065"/>
            <a:ext cx="7071615" cy="599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a:latin typeface="Poppins Regular"/>
                <a:ea typeface="Poppins Regular"/>
                <a:cs typeface="Poppins Regular"/>
                <a:sym typeface="Poppins Regular"/>
              </a:defRPr>
            </a:lvl1pPr>
          </a:lstStyle>
          <a:p>
            <a:r>
              <a:t>🧩 System-Level Integration Advantage</a:t>
            </a:r>
          </a:p>
        </p:txBody>
      </p:sp>
      <p:sp>
        <p:nvSpPr>
          <p:cNvPr id="340" name="Full-stack platform: hardware, software, IoT, and analytics…"/>
          <p:cNvSpPr txBox="1"/>
          <p:nvPr/>
        </p:nvSpPr>
        <p:spPr>
          <a:xfrm>
            <a:off x="16541554" y="10127074"/>
            <a:ext cx="6550587" cy="2782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355599" indent="-355599">
              <a:spcBef>
                <a:spcPts val="1000"/>
              </a:spcBef>
              <a:buSzPct val="123000"/>
              <a:buChar char="•"/>
              <a:defRPr sz="2500">
                <a:solidFill>
                  <a:srgbClr val="000000">
                    <a:alpha val="80000"/>
                  </a:srgbClr>
                </a:solidFill>
              </a:defRPr>
            </a:pPr>
            <a:r>
              <a:rPr lang="en-US" sz="2400" dirty="0">
                <a:latin typeface="Maven Pro Medium" pitchFamily="2" charset="77"/>
              </a:rPr>
              <a:t>Vertical full-stack: hardware + firmware + IoT + analytics + Climate Data Lab</a:t>
            </a:r>
          </a:p>
          <a:p>
            <a:pPr marL="355599" indent="-355599">
              <a:spcBef>
                <a:spcPts val="1000"/>
              </a:spcBef>
              <a:buSzPct val="123000"/>
              <a:buChar char="•"/>
              <a:defRPr sz="2500">
                <a:solidFill>
                  <a:srgbClr val="000000">
                    <a:alpha val="80000"/>
                  </a:srgbClr>
                </a:solidFill>
              </a:defRPr>
            </a:pPr>
            <a:r>
              <a:rPr lang="en-US" sz="2400" dirty="0">
                <a:latin typeface="Maven Pro Medium" pitchFamily="2" charset="77"/>
              </a:rPr>
              <a:t>Remote monitoring, predictive maintenance, and smart dashboards</a:t>
            </a:r>
          </a:p>
          <a:p>
            <a:pPr marL="355599" indent="-355599">
              <a:spcBef>
                <a:spcPts val="1000"/>
              </a:spcBef>
              <a:buSzPct val="123000"/>
              <a:buChar char="•"/>
              <a:defRPr sz="2500">
                <a:solidFill>
                  <a:srgbClr val="000000">
                    <a:alpha val="80000"/>
                  </a:srgbClr>
                </a:solidFill>
              </a:defRPr>
            </a:pPr>
            <a:r>
              <a:rPr lang="en-US" sz="2400" dirty="0">
                <a:latin typeface="Maven Pro Medium" pitchFamily="2" charset="77"/>
              </a:rPr>
              <a:t>PAAS + WAAS + AQUAIR recurring infrastructure creates high switching costs at scale</a:t>
            </a:r>
          </a:p>
        </p:txBody>
      </p:sp>
      <p:sp>
        <p:nvSpPr>
          <p:cNvPr id="341" name="Line"/>
          <p:cNvSpPr/>
          <p:nvPr/>
        </p:nvSpPr>
        <p:spPr>
          <a:xfrm>
            <a:off x="16541554" y="9825221"/>
            <a:ext cx="6745137" cy="1"/>
          </a:xfrm>
          <a:prstGeom prst="line">
            <a:avLst/>
          </a:prstGeom>
          <a:ln w="25400">
            <a:solidFill>
              <a:srgbClr val="000000"/>
            </a:solidFill>
            <a:miter lim="400000"/>
          </a:ln>
        </p:spPr>
        <p:txBody>
          <a:bodyPr lIns="50800" tIns="50800" rIns="50800" bIns="50800" anchor="ctr"/>
          <a:lstStyle/>
          <a:p>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E6D9"/>
        </a:solidFill>
        <a:effectLst/>
      </p:bgPr>
    </p:bg>
    <p:spTree>
      <p:nvGrpSpPr>
        <p:cNvPr id="1" name="">
          <a:extLst>
            <a:ext uri="{FF2B5EF4-FFF2-40B4-BE49-F238E27FC236}">
              <a16:creationId xmlns:a16="http://schemas.microsoft.com/office/drawing/2014/main" id="{8964A126-912E-55F0-6B43-B8D9C157D971}"/>
            </a:ext>
          </a:extLst>
        </p:cNvPr>
        <p:cNvGrpSpPr/>
        <p:nvPr/>
      </p:nvGrpSpPr>
      <p:grpSpPr>
        <a:xfrm>
          <a:off x="0" y="0"/>
          <a:ext cx="0" cy="0"/>
          <a:chOff x="0" y="0"/>
          <a:chExt cx="0" cy="0"/>
        </a:xfrm>
      </p:grpSpPr>
      <p:sp>
        <p:nvSpPr>
          <p:cNvPr id="343" name="Line">
            <a:extLst>
              <a:ext uri="{FF2B5EF4-FFF2-40B4-BE49-F238E27FC236}">
                <a16:creationId xmlns:a16="http://schemas.microsoft.com/office/drawing/2014/main" id="{148EF595-4691-8867-6328-826A7F017B58}"/>
              </a:ext>
            </a:extLst>
          </p:cNvPr>
          <p:cNvSpPr/>
          <p:nvPr/>
        </p:nvSpPr>
        <p:spPr>
          <a:xfrm>
            <a:off x="765001" y="924073"/>
            <a:ext cx="22853999" cy="1"/>
          </a:xfrm>
          <a:prstGeom prst="line">
            <a:avLst/>
          </a:prstGeom>
          <a:ln w="25400">
            <a:solidFill>
              <a:srgbClr val="5E5E5E"/>
            </a:solidFill>
            <a:miter lim="400000"/>
          </a:ln>
        </p:spPr>
        <p:txBody>
          <a:bodyPr lIns="50800" tIns="50800" rIns="50800" bIns="50800" anchor="ctr"/>
          <a:lstStyle/>
          <a:p>
            <a:endParaRPr/>
          </a:p>
        </p:txBody>
      </p:sp>
      <p:pic>
        <p:nvPicPr>
          <p:cNvPr id="344" name="logo.png" descr="logo.png">
            <a:extLst>
              <a:ext uri="{FF2B5EF4-FFF2-40B4-BE49-F238E27FC236}">
                <a16:creationId xmlns:a16="http://schemas.microsoft.com/office/drawing/2014/main" id="{AB8DA9FA-6CA5-A484-71A1-358FA04B995D}"/>
              </a:ext>
            </a:extLst>
          </p:cNvPr>
          <p:cNvPicPr>
            <a:picLocks noChangeAspect="1"/>
          </p:cNvPicPr>
          <p:nvPr/>
        </p:nvPicPr>
        <p:blipFill>
          <a:blip r:embed="rId2"/>
          <a:stretch>
            <a:fillRect/>
          </a:stretch>
        </p:blipFill>
        <p:spPr>
          <a:xfrm>
            <a:off x="777055" y="240438"/>
            <a:ext cx="1044739" cy="454442"/>
          </a:xfrm>
          <a:prstGeom prst="rect">
            <a:avLst/>
          </a:prstGeom>
          <a:ln w="12700">
            <a:miter lim="400000"/>
          </a:ln>
        </p:spPr>
      </p:pic>
      <p:sp>
        <p:nvSpPr>
          <p:cNvPr id="345" name="/ Competitors">
            <a:extLst>
              <a:ext uri="{FF2B5EF4-FFF2-40B4-BE49-F238E27FC236}">
                <a16:creationId xmlns:a16="http://schemas.microsoft.com/office/drawing/2014/main" id="{FD805E37-54DA-BC6B-4104-36DE510143BF}"/>
              </a:ext>
            </a:extLst>
          </p:cNvPr>
          <p:cNvSpPr txBox="1"/>
          <p:nvPr/>
        </p:nvSpPr>
        <p:spPr>
          <a:xfrm>
            <a:off x="1922843" y="239058"/>
            <a:ext cx="2019910"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solidFill>
                  <a:srgbClr val="5E5E5E"/>
                </a:solidFill>
              </a:defRPr>
            </a:lvl1pPr>
          </a:lstStyle>
          <a:p>
            <a:r>
              <a:t>/ Competitors</a:t>
            </a:r>
          </a:p>
        </p:txBody>
      </p:sp>
      <p:sp>
        <p:nvSpPr>
          <p:cNvPr id="346" name="Slide Number">
            <a:extLst>
              <a:ext uri="{FF2B5EF4-FFF2-40B4-BE49-F238E27FC236}">
                <a16:creationId xmlns:a16="http://schemas.microsoft.com/office/drawing/2014/main" id="{D0D0E6A9-FEA9-6C26-C1BB-62130BF00638}"/>
              </a:ext>
            </a:extLst>
          </p:cNvPr>
          <p:cNvSpPr txBox="1">
            <a:spLocks noGrp="1"/>
          </p:cNvSpPr>
          <p:nvPr>
            <p:ph type="sldNum" sz="quarter" idx="4294967295"/>
          </p:nvPr>
        </p:nvSpPr>
        <p:spPr>
          <a:xfrm>
            <a:off x="23211756" y="245409"/>
            <a:ext cx="389230" cy="4572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a:t>
            </a:fld>
            <a:endParaRPr/>
          </a:p>
        </p:txBody>
      </p:sp>
      <p:graphicFrame>
        <p:nvGraphicFramePr>
          <p:cNvPr id="347" name="Table 1">
            <a:extLst>
              <a:ext uri="{FF2B5EF4-FFF2-40B4-BE49-F238E27FC236}">
                <a16:creationId xmlns:a16="http://schemas.microsoft.com/office/drawing/2014/main" id="{1828DF78-6CBB-A420-94AC-FB3330C75E2D}"/>
              </a:ext>
            </a:extLst>
          </p:cNvPr>
          <p:cNvGraphicFramePr/>
          <p:nvPr>
            <p:extLst>
              <p:ext uri="{D42A27DB-BD31-4B8C-83A1-F6EECF244321}">
                <p14:modId xmlns:p14="http://schemas.microsoft.com/office/powerpoint/2010/main" val="3265433899"/>
              </p:ext>
            </p:extLst>
          </p:nvPr>
        </p:nvGraphicFramePr>
        <p:xfrm>
          <a:off x="765000" y="2587681"/>
          <a:ext cx="22853995" cy="10603214"/>
        </p:xfrm>
        <a:graphic>
          <a:graphicData uri="http://schemas.openxmlformats.org/drawingml/2006/table">
            <a:tbl>
              <a:tblPr firstRow="1" firstCol="1">
                <a:tableStyleId>{4C3C2611-4C71-4FC5-86AE-919BDF0F9419}</a:tableStyleId>
              </a:tblPr>
              <a:tblGrid>
                <a:gridCol w="1830557">
                  <a:extLst>
                    <a:ext uri="{9D8B030D-6E8A-4147-A177-3AD203B41FA5}">
                      <a16:colId xmlns:a16="http://schemas.microsoft.com/office/drawing/2014/main" val="20000"/>
                    </a:ext>
                  </a:extLst>
                </a:gridCol>
                <a:gridCol w="3024118">
                  <a:extLst>
                    <a:ext uri="{9D8B030D-6E8A-4147-A177-3AD203B41FA5}">
                      <a16:colId xmlns:a16="http://schemas.microsoft.com/office/drawing/2014/main" val="20001"/>
                    </a:ext>
                  </a:extLst>
                </a:gridCol>
                <a:gridCol w="2207577">
                  <a:extLst>
                    <a:ext uri="{9D8B030D-6E8A-4147-A177-3AD203B41FA5}">
                      <a16:colId xmlns:a16="http://schemas.microsoft.com/office/drawing/2014/main" val="20002"/>
                    </a:ext>
                  </a:extLst>
                </a:gridCol>
                <a:gridCol w="1809428">
                  <a:extLst>
                    <a:ext uri="{9D8B030D-6E8A-4147-A177-3AD203B41FA5}">
                      <a16:colId xmlns:a16="http://schemas.microsoft.com/office/drawing/2014/main" val="20003"/>
                    </a:ext>
                  </a:extLst>
                </a:gridCol>
                <a:gridCol w="1634479">
                  <a:extLst>
                    <a:ext uri="{9D8B030D-6E8A-4147-A177-3AD203B41FA5}">
                      <a16:colId xmlns:a16="http://schemas.microsoft.com/office/drawing/2014/main" val="20004"/>
                    </a:ext>
                  </a:extLst>
                </a:gridCol>
                <a:gridCol w="3625935">
                  <a:extLst>
                    <a:ext uri="{9D8B030D-6E8A-4147-A177-3AD203B41FA5}">
                      <a16:colId xmlns:a16="http://schemas.microsoft.com/office/drawing/2014/main" val="20005"/>
                    </a:ext>
                  </a:extLst>
                </a:gridCol>
                <a:gridCol w="3709717">
                  <a:extLst>
                    <a:ext uri="{9D8B030D-6E8A-4147-A177-3AD203B41FA5}">
                      <a16:colId xmlns:a16="http://schemas.microsoft.com/office/drawing/2014/main" val="20006"/>
                    </a:ext>
                  </a:extLst>
                </a:gridCol>
                <a:gridCol w="1891552">
                  <a:extLst>
                    <a:ext uri="{9D8B030D-6E8A-4147-A177-3AD203B41FA5}">
                      <a16:colId xmlns:a16="http://schemas.microsoft.com/office/drawing/2014/main" val="20007"/>
                    </a:ext>
                  </a:extLst>
                </a:gridCol>
                <a:gridCol w="1501693">
                  <a:extLst>
                    <a:ext uri="{9D8B030D-6E8A-4147-A177-3AD203B41FA5}">
                      <a16:colId xmlns:a16="http://schemas.microsoft.com/office/drawing/2014/main" val="20008"/>
                    </a:ext>
                  </a:extLst>
                </a:gridCol>
                <a:gridCol w="1618939">
                  <a:extLst>
                    <a:ext uri="{9D8B030D-6E8A-4147-A177-3AD203B41FA5}">
                      <a16:colId xmlns:a16="http://schemas.microsoft.com/office/drawing/2014/main" val="20009"/>
                    </a:ext>
                  </a:extLst>
                </a:gridCol>
              </a:tblGrid>
              <a:tr h="843628">
                <a:tc>
                  <a:txBody>
                    <a:bodyPr/>
                    <a:lstStyle/>
                    <a:p>
                      <a:pPr algn="ctr" defTabSz="914400">
                        <a:tabLst>
                          <a:tab pos="1663700" algn="l"/>
                        </a:tabLst>
                        <a:defRPr sz="1800" b="0"/>
                      </a:pPr>
                      <a:r>
                        <a:rPr lang="en-US" sz="2200" dirty="0">
                          <a:latin typeface="Maven Pro Bold"/>
                          <a:ea typeface="Maven Pro Bold"/>
                          <a:cs typeface="Maven Pro Bold"/>
                          <a:sym typeface="Maven Pro Bold"/>
                        </a:rPr>
                        <a:t>Company</a:t>
                      </a:r>
                      <a:endParaRPr sz="2200" dirty="0">
                        <a:latin typeface="Maven Pro Bold"/>
                        <a:ea typeface="Maven Pro Bold"/>
                        <a:cs typeface="Maven Pro Bold"/>
                        <a:sym typeface="Maven Pro Bold"/>
                      </a:endParaRPr>
                    </a:p>
                  </a:txBody>
                  <a:tcPr marL="50800" marR="50800" marT="50800" marB="50800" anchor="ctr" horzOverflow="overflow">
                    <a:solidFill>
                      <a:srgbClr val="D5D5D5"/>
                    </a:solidFill>
                  </a:tcPr>
                </a:tc>
                <a:tc>
                  <a:txBody>
                    <a:bodyPr/>
                    <a:lstStyle/>
                    <a:p>
                      <a:pPr algn="ctr" defTabSz="914400">
                        <a:tabLst>
                          <a:tab pos="1663700" algn="l"/>
                        </a:tabLst>
                        <a:defRPr sz="1800" b="0"/>
                      </a:pPr>
                      <a:r>
                        <a:rPr sz="2200" dirty="0">
                          <a:latin typeface="Maven Pro Bold"/>
                          <a:ea typeface="Maven Pro Bold"/>
                          <a:cs typeface="Maven Pro Bold"/>
                          <a:sym typeface="Maven Pro Bold"/>
                        </a:rPr>
                        <a:t>Generation
Capacity</a:t>
                      </a:r>
                    </a:p>
                  </a:txBody>
                  <a:tcPr marL="50800" marR="50800" marT="50800" marB="50800" anchor="ctr" horzOverflow="overflow">
                    <a:solidFill>
                      <a:srgbClr val="D5D5D5"/>
                    </a:solidFill>
                  </a:tcPr>
                </a:tc>
                <a:tc>
                  <a:txBody>
                    <a:bodyPr/>
                    <a:lstStyle/>
                    <a:p>
                      <a:pPr algn="ctr" defTabSz="914400">
                        <a:tabLst>
                          <a:tab pos="1663700" algn="l"/>
                        </a:tabLst>
                        <a:defRPr sz="1800" b="0"/>
                      </a:pPr>
                      <a:r>
                        <a:rPr sz="2200">
                          <a:latin typeface="Maven Pro Bold"/>
                          <a:ea typeface="Maven Pro Bold"/>
                          <a:cs typeface="Maven Pro Bold"/>
                          <a:sym typeface="Maven Pro Bold"/>
                        </a:rPr>
                        <a:t>Technology</a:t>
                      </a:r>
                    </a:p>
                  </a:txBody>
                  <a:tcPr marL="50800" marR="50800" marT="50800" marB="50800" anchor="ctr" horzOverflow="overflow">
                    <a:solidFill>
                      <a:srgbClr val="D5D5D5"/>
                    </a:solidFill>
                  </a:tcPr>
                </a:tc>
                <a:tc>
                  <a:txBody>
                    <a:bodyPr/>
                    <a:lstStyle/>
                    <a:p>
                      <a:pPr algn="ctr" defTabSz="914400">
                        <a:tabLst>
                          <a:tab pos="1663700" algn="l"/>
                        </a:tabLst>
                        <a:defRPr sz="1800" b="0"/>
                      </a:pPr>
                      <a:r>
                        <a:rPr sz="2200">
                          <a:latin typeface="Maven Pro Bold"/>
                          <a:ea typeface="Maven Pro Bold"/>
                          <a:cs typeface="Maven Pro Bold"/>
                          <a:sym typeface="Maven Pro Bold"/>
                        </a:rPr>
                        <a:t>IoT
Integration</a:t>
                      </a:r>
                    </a:p>
                  </a:txBody>
                  <a:tcPr marL="50800" marR="50800" marT="50800" marB="50800" anchor="ctr" horzOverflow="overflow">
                    <a:solidFill>
                      <a:srgbClr val="D5D5D5"/>
                    </a:solidFill>
                  </a:tcPr>
                </a:tc>
                <a:tc>
                  <a:txBody>
                    <a:bodyPr/>
                    <a:lstStyle/>
                    <a:p>
                      <a:pPr algn="ctr" defTabSz="914400">
                        <a:tabLst>
                          <a:tab pos="1663700" algn="l"/>
                        </a:tabLst>
                        <a:defRPr sz="1800" b="0"/>
                      </a:pPr>
                      <a:r>
                        <a:rPr sz="2200">
                          <a:latin typeface="Maven Pro Bold"/>
                          <a:ea typeface="Maven Pro Bold"/>
                          <a:cs typeface="Maven Pro Bold"/>
                          <a:sym typeface="Maven Pro Bold"/>
                        </a:rPr>
                        <a:t>Patents</a:t>
                      </a:r>
                    </a:p>
                  </a:txBody>
                  <a:tcPr marL="50800" marR="50800" marT="50800" marB="50800" anchor="ctr" horzOverflow="overflow">
                    <a:solidFill>
                      <a:srgbClr val="D5D5D5"/>
                    </a:solidFill>
                  </a:tcPr>
                </a:tc>
                <a:tc>
                  <a:txBody>
                    <a:bodyPr/>
                    <a:lstStyle/>
                    <a:p>
                      <a:pPr algn="ctr" defTabSz="914400">
                        <a:tabLst>
                          <a:tab pos="1663700" algn="l"/>
                        </a:tabLst>
                        <a:defRPr sz="1800" b="0"/>
                      </a:pPr>
                      <a:r>
                        <a:rPr sz="2200">
                          <a:latin typeface="Maven Pro Bold"/>
                          <a:ea typeface="Maven Pro Bold"/>
                          <a:cs typeface="Maven Pro Bold"/>
                          <a:sym typeface="Maven Pro Bold"/>
                        </a:rPr>
                        <a:t>Water
Filtration</a:t>
                      </a:r>
                    </a:p>
                  </a:txBody>
                  <a:tcPr marL="50800" marR="50800" marT="50800" marB="50800" anchor="ctr" horzOverflow="overflow">
                    <a:solidFill>
                      <a:srgbClr val="D5D5D5"/>
                    </a:solidFill>
                  </a:tcPr>
                </a:tc>
                <a:tc>
                  <a:txBody>
                    <a:bodyPr/>
                    <a:lstStyle/>
                    <a:p>
                      <a:pPr algn="ctr" defTabSz="914400">
                        <a:tabLst>
                          <a:tab pos="1663700" algn="l"/>
                        </a:tabLst>
                        <a:defRPr sz="1800" b="0"/>
                      </a:pPr>
                      <a:r>
                        <a:rPr sz="2200" dirty="0">
                          <a:latin typeface="Maven Pro Bold"/>
                          <a:ea typeface="Maven Pro Bold"/>
                          <a:cs typeface="Maven Pro Bold"/>
                          <a:sym typeface="Maven Pro Bold"/>
                        </a:rPr>
                        <a:t>Price</a:t>
                      </a:r>
                    </a:p>
                  </a:txBody>
                  <a:tcPr marL="50800" marR="50800" marT="50800" marB="50800" anchor="ctr" horzOverflow="overflow">
                    <a:solidFill>
                      <a:srgbClr val="D5D5D5"/>
                    </a:solidFill>
                  </a:tcPr>
                </a:tc>
                <a:tc>
                  <a:txBody>
                    <a:bodyPr/>
                    <a:lstStyle/>
                    <a:p>
                      <a:pPr algn="ctr" defTabSz="914400">
                        <a:tabLst>
                          <a:tab pos="1663700" algn="l"/>
                        </a:tabLst>
                        <a:defRPr sz="1800" b="0"/>
                      </a:pPr>
                      <a:r>
                        <a:rPr sz="2200">
                          <a:latin typeface="Maven Pro Bold"/>
                          <a:ea typeface="Maven Pro Bold"/>
                          <a:cs typeface="Maven Pro Bold"/>
                          <a:sym typeface="Maven Pro Bold"/>
                        </a:rPr>
                        <a:t>Market
Stage</a:t>
                      </a:r>
                    </a:p>
                  </a:txBody>
                  <a:tcPr marL="50800" marR="50800" marT="50800" marB="50800" anchor="ctr" horzOverflow="overflow">
                    <a:solidFill>
                      <a:srgbClr val="D5D5D5"/>
                    </a:solidFill>
                  </a:tcPr>
                </a:tc>
                <a:tc>
                  <a:txBody>
                    <a:bodyPr/>
                    <a:lstStyle/>
                    <a:p>
                      <a:pPr algn="ctr" defTabSz="914400">
                        <a:tabLst>
                          <a:tab pos="1663700" algn="l"/>
                        </a:tabLst>
                        <a:defRPr sz="1800" b="0"/>
                      </a:pPr>
                      <a:r>
                        <a:rPr sz="2200">
                          <a:latin typeface="Maven Pro Bold"/>
                          <a:ea typeface="Maven Pro Bold"/>
                          <a:cs typeface="Maven Pro Bold"/>
                          <a:sym typeface="Maven Pro Bold"/>
                        </a:rPr>
                        <a:t>WaaS</a:t>
                      </a:r>
                    </a:p>
                  </a:txBody>
                  <a:tcPr marL="50800" marR="50800" marT="50800" marB="50800" anchor="ctr" horzOverflow="overflow">
                    <a:solidFill>
                      <a:srgbClr val="D5D5D5"/>
                    </a:solidFill>
                  </a:tcPr>
                </a:tc>
                <a:tc>
                  <a:txBody>
                    <a:bodyPr/>
                    <a:lstStyle/>
                    <a:p>
                      <a:pPr algn="ctr" defTabSz="914400">
                        <a:tabLst>
                          <a:tab pos="1663700" algn="l"/>
                        </a:tabLst>
                        <a:defRPr sz="1800" b="0"/>
                      </a:pPr>
                      <a:r>
                        <a:rPr sz="2200">
                          <a:latin typeface="Maven Pro Bold"/>
                          <a:ea typeface="Maven Pro Bold"/>
                          <a:cs typeface="Maven Pro Bold"/>
                          <a:sym typeface="Maven Pro Bold"/>
                        </a:rPr>
                        <a:t>Global
Presence</a:t>
                      </a:r>
                    </a:p>
                  </a:txBody>
                  <a:tcPr marL="50800" marR="50800" marT="50800" marB="50800" anchor="ctr" horzOverflow="overflow">
                    <a:solidFill>
                      <a:srgbClr val="D5D5D5"/>
                    </a:solidFill>
                  </a:tcPr>
                </a:tc>
                <a:extLst>
                  <a:ext uri="{0D108BD9-81ED-4DB2-BD59-A6C34878D82A}">
                    <a16:rowId xmlns:a16="http://schemas.microsoft.com/office/drawing/2014/main" val="10000"/>
                  </a:ext>
                </a:extLst>
              </a:tr>
              <a:tr h="1171527">
                <a:tc>
                  <a:txBody>
                    <a:bodyPr/>
                    <a:lstStyle/>
                    <a:p>
                      <a:pPr algn="ctr" defTabSz="914400">
                        <a:tabLst>
                          <a:tab pos="1663700" algn="l"/>
                        </a:tabLst>
                        <a:defRPr sz="1800" b="0"/>
                      </a:pPr>
                      <a:r>
                        <a:rPr sz="2200">
                          <a:latin typeface="Maven Pro Bold"/>
                          <a:ea typeface="Maven Pro Bold"/>
                          <a:cs typeface="Maven Pro Bold"/>
                          <a:sym typeface="Maven Pro Bold"/>
                        </a:rPr>
                        <a:t>Aeronero</a:t>
                      </a:r>
                      <a:br>
                        <a:rPr sz="1400">
                          <a:latin typeface="Maven Pro Medium"/>
                        </a:rPr>
                      </a:br>
                      <a:r>
                        <a:rPr sz="1400" b="0" i="1">
                          <a:solidFill>
                            <a:srgbClr val="666666"/>
                          </a:solidFill>
                          <a:latin typeface="Maven Pro Medium"/>
                        </a:rPr>
                        <a:t>India</a:t>
                      </a:r>
                    </a:p>
                  </a:txBody>
                  <a:tcPr marL="50800" marR="50800" marT="50800" marB="50800" anchor="ctr" horzOverflow="overflow">
                    <a:solidFill>
                      <a:srgbClr val="FFD608"/>
                    </a:solidFill>
                  </a:tcPr>
                </a:tc>
                <a:tc>
                  <a:txBody>
                    <a:bodyPr/>
                    <a:lstStyle/>
                    <a:p>
                      <a:pPr algn="ctr" defTabSz="914400">
                        <a:lnSpc>
                          <a:spcPct val="90000"/>
                        </a:lnSpc>
                        <a:defRPr sz="1800"/>
                      </a:pPr>
                      <a:r>
                        <a:rPr sz="1900" b="0" i="0" dirty="0">
                          <a:latin typeface="Maven Pro Medium" pitchFamily="2" charset="77"/>
                          <a:ea typeface="Maven Pro Bold"/>
                          <a:cs typeface="Maven Pro Bold"/>
                          <a:sym typeface="Maven Pro Bold"/>
                        </a:rPr>
                        <a:t>20 LPD to
50</a:t>
                      </a:r>
                      <a:r>
                        <a:rPr lang="en-US" sz="1900" b="0" i="0" dirty="0">
                          <a:latin typeface="Maven Pro Medium" pitchFamily="2" charset="77"/>
                          <a:ea typeface="Maven Pro Bold"/>
                          <a:cs typeface="Maven Pro Bold"/>
                          <a:sym typeface="Maven Pro Bold"/>
                        </a:rPr>
                        <a:t>0</a:t>
                      </a:r>
                      <a:r>
                        <a:rPr sz="1900" b="0" i="0" dirty="0">
                          <a:latin typeface="Maven Pro Medium" pitchFamily="2" charset="77"/>
                          <a:ea typeface="Maven Pro Bold"/>
                          <a:cs typeface="Maven Pro Bold"/>
                          <a:sym typeface="Maven Pro Bold"/>
                        </a:rPr>
                        <a:t>0 LPD</a:t>
                      </a:r>
                    </a:p>
                  </a:txBody>
                  <a:tcPr marL="127000" marR="127000" marT="127000" marB="127000" anchor="ctr" horzOverflow="overflow">
                    <a:solidFill>
                      <a:srgbClr val="FFD608"/>
                    </a:solidFill>
                  </a:tcPr>
                </a:tc>
                <a:tc>
                  <a:txBody>
                    <a:bodyPr/>
                    <a:lstStyle/>
                    <a:p>
                      <a:pPr algn="ctr" defTabSz="914400">
                        <a:lnSpc>
                          <a:spcPct val="90000"/>
                        </a:lnSpc>
                        <a:defRPr sz="1800"/>
                      </a:pPr>
                      <a:r>
                        <a:rPr sz="1900" b="0" i="0" dirty="0">
                          <a:latin typeface="Maven Pro Medium" pitchFamily="2" charset="77"/>
                          <a:ea typeface="Maven Pro Bold"/>
                          <a:cs typeface="Maven Pro Bold"/>
                          <a:sym typeface="Maven Pro Bold"/>
                        </a:rPr>
                        <a:t>Cooling Condensation, Desiccation</a:t>
                      </a:r>
                    </a:p>
                  </a:txBody>
                  <a:tcPr marL="127000" marR="127000" marT="127000" marB="127000" anchor="ctr" horzOverflow="overflow">
                    <a:solidFill>
                      <a:srgbClr val="FFD608"/>
                    </a:solidFill>
                  </a:tcPr>
                </a:tc>
                <a:tc>
                  <a:txBody>
                    <a:bodyPr/>
                    <a:lstStyle/>
                    <a:p>
                      <a:pPr algn="ctr" defTabSz="914400">
                        <a:lnSpc>
                          <a:spcPct val="90000"/>
                        </a:lnSpc>
                        <a:defRPr sz="1800"/>
                      </a:pPr>
                      <a:r>
                        <a:rPr sz="1900" b="0" i="0">
                          <a:latin typeface="Maven Pro Medium" pitchFamily="2" charset="77"/>
                          <a:ea typeface="Maven Pro Bold"/>
                          <a:cs typeface="Maven Pro Bold"/>
                          <a:sym typeface="Maven Pro Bold"/>
                        </a:rPr>
                        <a:t>Yes</a:t>
                      </a:r>
                    </a:p>
                  </a:txBody>
                  <a:tcPr marL="127000" marR="127000" marT="127000" marB="127000" anchor="ctr" horzOverflow="overflow">
                    <a:solidFill>
                      <a:srgbClr val="FFD608"/>
                    </a:solidFill>
                  </a:tcPr>
                </a:tc>
                <a:tc>
                  <a:txBody>
                    <a:bodyPr/>
                    <a:lstStyle/>
                    <a:p>
                      <a:pPr algn="ctr" defTabSz="914400">
                        <a:lnSpc>
                          <a:spcPct val="90000"/>
                        </a:lnSpc>
                        <a:defRPr sz="1800"/>
                      </a:pPr>
                      <a:r>
                        <a:rPr lang="en-US" sz="1900" b="0" i="0" dirty="0">
                          <a:latin typeface="Maven Pro Medium" pitchFamily="2" charset="77"/>
                          <a:ea typeface="Maven Pro Bold"/>
                          <a:cs typeface="Maven Pro Bold"/>
                          <a:sym typeface="Maven Pro Bold"/>
                        </a:rPr>
                        <a:t>19</a:t>
                      </a:r>
                      <a:endParaRPr sz="1900" b="0" i="0" dirty="0">
                        <a:latin typeface="Maven Pro Medium" pitchFamily="2" charset="77"/>
                        <a:ea typeface="Maven Pro Bold"/>
                        <a:cs typeface="Maven Pro Bold"/>
                        <a:sym typeface="Maven Pro Bold"/>
                      </a:endParaRPr>
                    </a:p>
                  </a:txBody>
                  <a:tcPr marL="127000" marR="127000" marT="127000" marB="127000" anchor="ctr" horzOverflow="overflow">
                    <a:solidFill>
                      <a:srgbClr val="FFD608"/>
                    </a:solidFill>
                  </a:tcPr>
                </a:tc>
                <a:tc>
                  <a:txBody>
                    <a:bodyPr/>
                    <a:lstStyle/>
                    <a:p>
                      <a:pPr algn="ctr" defTabSz="914400">
                        <a:lnSpc>
                          <a:spcPct val="90000"/>
                        </a:lnSpc>
                        <a:defRPr sz="1800"/>
                      </a:pPr>
                      <a:r>
                        <a:rPr sz="1900" b="0" i="0" dirty="0">
                          <a:latin typeface="Maven Pro Medium" pitchFamily="2" charset="77"/>
                          <a:ea typeface="Maven Pro Bold"/>
                          <a:cs typeface="Maven Pro Bold"/>
                          <a:sym typeface="Maven Pro Bold"/>
                        </a:rPr>
                        <a:t>Sediment, Post-Carbon, Alkaline, Mineralizer, BIOVITAE, CTO Filter</a:t>
                      </a:r>
                    </a:p>
                  </a:txBody>
                  <a:tcPr marL="127000" marR="127000" marT="127000" marB="127000" anchor="ctr" horzOverflow="overflow">
                    <a:solidFill>
                      <a:srgbClr val="FFD608"/>
                    </a:solidFill>
                  </a:tcPr>
                </a:tc>
                <a:tc>
                  <a:txBody>
                    <a:bodyPr/>
                    <a:lstStyle/>
                    <a:p>
                      <a:pPr algn="ctr" defTabSz="914400">
                        <a:lnSpc>
                          <a:spcPct val="90000"/>
                        </a:lnSpc>
                        <a:defRPr sz="1800"/>
                      </a:pPr>
                      <a:r>
                        <a:rPr sz="1900" b="0" i="0" dirty="0">
                          <a:latin typeface="Maven Pro Medium" pitchFamily="2" charset="77"/>
                          <a:ea typeface="Maven Pro Bold"/>
                          <a:cs typeface="Maven Pro Bold"/>
                          <a:sym typeface="Maven Pro Bold"/>
                        </a:rPr>
                        <a:t>$</a:t>
                      </a:r>
                      <a:r>
                        <a:rPr lang="en-US" sz="1900" b="0" i="0" dirty="0">
                          <a:latin typeface="Maven Pro Medium" pitchFamily="2" charset="77"/>
                          <a:ea typeface="Maven Pro Bold"/>
                          <a:cs typeface="Maven Pro Bold"/>
                          <a:sym typeface="Maven Pro Bold"/>
                        </a:rPr>
                        <a:t>1,250</a:t>
                      </a:r>
                      <a:r>
                        <a:rPr sz="1900" b="0" i="0" dirty="0">
                          <a:latin typeface="Maven Pro Medium" pitchFamily="2" charset="77"/>
                          <a:ea typeface="Maven Pro Bold"/>
                          <a:cs typeface="Maven Pro Bold"/>
                          <a:sym typeface="Maven Pro Bold"/>
                        </a:rPr>
                        <a:t> </a:t>
                      </a:r>
                      <a:r>
                        <a:rPr lang="en-US" sz="1900" b="0" i="0" dirty="0">
                          <a:latin typeface="Maven Pro Medium" pitchFamily="2" charset="77"/>
                          <a:ea typeface="Maven Pro Bold"/>
                          <a:cs typeface="Maven Pro Bold"/>
                          <a:sym typeface="Maven Pro Bold"/>
                        </a:rPr>
                        <a:t>-</a:t>
                      </a:r>
                      <a:r>
                        <a:rPr sz="1900" b="0" i="0" dirty="0">
                          <a:latin typeface="Maven Pro Medium" pitchFamily="2" charset="77"/>
                          <a:ea typeface="Maven Pro Bold"/>
                          <a:cs typeface="Maven Pro Bold"/>
                          <a:sym typeface="Maven Pro Bold"/>
                        </a:rPr>
                        <a:t> $</a:t>
                      </a:r>
                      <a:r>
                        <a:rPr lang="en-US" sz="1900" b="0" i="0" dirty="0">
                          <a:latin typeface="Maven Pro Medium" pitchFamily="2" charset="77"/>
                          <a:ea typeface="Maven Pro Bold"/>
                          <a:cs typeface="Maven Pro Bold"/>
                          <a:sym typeface="Maven Pro Bold"/>
                        </a:rPr>
                        <a:t>12,000</a:t>
                      </a:r>
                      <a:endParaRPr sz="1900" b="0" i="0" dirty="0">
                        <a:latin typeface="Maven Pro Medium" pitchFamily="2" charset="77"/>
                        <a:ea typeface="Maven Pro Bold"/>
                        <a:cs typeface="Maven Pro Bold"/>
                        <a:sym typeface="Maven Pro Bold"/>
                      </a:endParaRPr>
                    </a:p>
                  </a:txBody>
                  <a:tcPr marL="127000" marR="127000" marT="127000" marB="127000" anchor="ctr" horzOverflow="overflow">
                    <a:solidFill>
                      <a:srgbClr val="FFD608"/>
                    </a:solidFill>
                  </a:tcPr>
                </a:tc>
                <a:tc>
                  <a:txBody>
                    <a:bodyPr/>
                    <a:lstStyle/>
                    <a:p>
                      <a:pPr algn="ctr" defTabSz="914400">
                        <a:lnSpc>
                          <a:spcPct val="90000"/>
                        </a:lnSpc>
                        <a:defRPr sz="1800"/>
                      </a:pPr>
                      <a:r>
                        <a:rPr sz="1900" b="0" i="0">
                          <a:latin typeface="Maven Pro Medium" pitchFamily="2" charset="77"/>
                          <a:ea typeface="Maven Pro Bold"/>
                          <a:cs typeface="Maven Pro Bold"/>
                          <a:sym typeface="Maven Pro Bold"/>
                        </a:rPr>
                        <a:t>Early</a:t>
                      </a:r>
                    </a:p>
                  </a:txBody>
                  <a:tcPr marL="127000" marR="127000" marT="127000" marB="127000" anchor="ctr" horzOverflow="overflow">
                    <a:solidFill>
                      <a:srgbClr val="FFD608"/>
                    </a:solidFill>
                  </a:tcPr>
                </a:tc>
                <a:tc>
                  <a:txBody>
                    <a:bodyPr/>
                    <a:lstStyle/>
                    <a:p>
                      <a:pPr algn="ctr" defTabSz="914400">
                        <a:lnSpc>
                          <a:spcPct val="90000"/>
                        </a:lnSpc>
                        <a:defRPr sz="1800"/>
                      </a:pPr>
                      <a:r>
                        <a:rPr sz="1900" b="0" i="0">
                          <a:latin typeface="Maven Pro Medium" pitchFamily="2" charset="77"/>
                          <a:ea typeface="Maven Pro Bold"/>
                          <a:cs typeface="Maven Pro Bold"/>
                          <a:sym typeface="Maven Pro Bold"/>
                        </a:rPr>
                        <a:t>Yes</a:t>
                      </a:r>
                    </a:p>
                  </a:txBody>
                  <a:tcPr marL="127000" marR="127000" marT="127000" marB="127000" anchor="ctr" horzOverflow="overflow">
                    <a:solidFill>
                      <a:srgbClr val="FFD608"/>
                    </a:solidFill>
                  </a:tcPr>
                </a:tc>
                <a:tc>
                  <a:txBody>
                    <a:bodyPr/>
                    <a:lstStyle/>
                    <a:p>
                      <a:pPr algn="ctr" defTabSz="914400">
                        <a:lnSpc>
                          <a:spcPct val="90000"/>
                        </a:lnSpc>
                        <a:defRPr sz="1800"/>
                      </a:pPr>
                      <a:r>
                        <a:rPr sz="1900" b="0" i="0">
                          <a:latin typeface="Maven Pro Medium" pitchFamily="2" charset="77"/>
                          <a:ea typeface="Maven Pro Bold"/>
                          <a:cs typeface="Maven Pro Bold"/>
                          <a:sym typeface="Maven Pro Bold"/>
                        </a:rPr>
                        <a:t>Yes</a:t>
                      </a:r>
                    </a:p>
                  </a:txBody>
                  <a:tcPr marL="127000" marR="127000" marT="127000" marB="127000" anchor="ctr" horzOverflow="overflow">
                    <a:solidFill>
                      <a:srgbClr val="FFD608"/>
                    </a:solidFill>
                  </a:tcPr>
                </a:tc>
                <a:extLst>
                  <a:ext uri="{0D108BD9-81ED-4DB2-BD59-A6C34878D82A}">
                    <a16:rowId xmlns:a16="http://schemas.microsoft.com/office/drawing/2014/main" val="10001"/>
                  </a:ext>
                </a:extLst>
              </a:tr>
              <a:tr h="1171527">
                <a:tc>
                  <a:txBody>
                    <a:bodyPr/>
                    <a:lstStyle/>
                    <a:p>
                      <a:pPr algn="ctr" defTabSz="914400">
                        <a:tabLst>
                          <a:tab pos="1663700" algn="l"/>
                        </a:tabLst>
                        <a:defRPr sz="1800" b="0"/>
                      </a:pPr>
                      <a:r>
                        <a:rPr sz="2200" dirty="0">
                          <a:latin typeface="Maven Pro Bold"/>
                          <a:ea typeface="Maven Pro Bold"/>
                          <a:cs typeface="Maven Pro Bold"/>
                          <a:sym typeface="Maven Pro Bold"/>
                        </a:rPr>
                        <a:t>SOURCE</a:t>
                      </a:r>
                      <a:br>
                        <a:rPr sz="1400" dirty="0">
                          <a:latin typeface="Maven Pro Medium"/>
                        </a:rPr>
                      </a:br>
                      <a:r>
                        <a:rPr sz="1400" b="0" i="1" dirty="0">
                          <a:solidFill>
                            <a:srgbClr val="666666"/>
                          </a:solidFill>
                          <a:latin typeface="Maven Pro Medium"/>
                        </a:rPr>
                        <a:t>USA (Global)</a:t>
                      </a:r>
                    </a:p>
                  </a:txBody>
                  <a:tcPr marL="50800" marR="50800" marT="50800" marB="50800" anchor="ctr" horzOverflow="overflow"/>
                </a:tc>
                <a:tc>
                  <a:txBody>
                    <a:bodyPr/>
                    <a:lstStyle/>
                    <a:p>
                      <a:pPr algn="ctr" defTabSz="914400">
                        <a:lnSpc>
                          <a:spcPct val="90000"/>
                        </a:lnSpc>
                        <a:defRPr sz="1800"/>
                      </a:pPr>
                      <a:r>
                        <a:rPr sz="1900" b="0" i="0" dirty="0">
                          <a:latin typeface="Maven Pro Medium" pitchFamily="2" charset="77"/>
                          <a:ea typeface="Maven Pro Regular Regular"/>
                          <a:cs typeface="Maven Pro Regular Regular"/>
                        </a:rPr>
                        <a:t>6 bottles/day
3 LPD</a:t>
                      </a: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ea typeface="Maven Pro Regular Regular"/>
                          <a:cs typeface="Maven Pro Regular Regular"/>
                        </a:rPr>
                        <a:t>Desiccation</a:t>
                      </a: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ea typeface="Maven Pro Regular Regular"/>
                          <a:cs typeface="Maven Pro Regular Regular"/>
                        </a:rPr>
                        <a:t>No</a:t>
                      </a: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ea typeface="Maven Pro Regular Regular"/>
                          <a:cs typeface="Maven Pro Regular Regular"/>
                        </a:rPr>
                        <a:t>12</a:t>
                      </a: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ea typeface="Maven Pro Regular Regular"/>
                          <a:cs typeface="Maven Pro Regular Regular"/>
                        </a:rPr>
                        <a:t>Ozonization, Mineralization</a:t>
                      </a: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ea typeface="Maven Pro Regular Regular"/>
                          <a:cs typeface="Maven Pro Regular Regular"/>
                        </a:rPr>
                        <a:t>$2</a:t>
                      </a:r>
                      <a:r>
                        <a:rPr lang="en-US" sz="1900" b="0" i="0" dirty="0">
                          <a:latin typeface="Maven Pro Medium" pitchFamily="2" charset="77"/>
                          <a:ea typeface="Maven Pro Regular Regular"/>
                          <a:cs typeface="Maven Pro Regular Regular"/>
                        </a:rPr>
                        <a:t>,</a:t>
                      </a:r>
                      <a:r>
                        <a:rPr sz="1900" b="0" i="0" dirty="0">
                          <a:latin typeface="Maven Pro Medium" pitchFamily="2" charset="77"/>
                          <a:ea typeface="Maven Pro Regular Regular"/>
                          <a:cs typeface="Maven Pro Regular Regular"/>
                        </a:rPr>
                        <a:t>000 per panel</a:t>
                      </a: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ea typeface="Maven Pro Regular Regular"/>
                          <a:cs typeface="Maven Pro Regular Regular"/>
                        </a:rPr>
                        <a:t>Growth</a:t>
                      </a:r>
                    </a:p>
                  </a:txBody>
                  <a:tcPr marL="127000" marR="127000" marT="127000" marB="127000" anchor="ctr" horzOverflow="overflow"/>
                </a:tc>
                <a:tc>
                  <a:txBody>
                    <a:bodyPr/>
                    <a:lstStyle/>
                    <a:p>
                      <a:pPr algn="ctr" defTabSz="914400">
                        <a:lnSpc>
                          <a:spcPct val="90000"/>
                        </a:lnSpc>
                        <a:defRPr sz="1800"/>
                      </a:pPr>
                      <a:r>
                        <a:rPr sz="1900" b="0" i="0">
                          <a:latin typeface="Maven Pro Medium" pitchFamily="2" charset="77"/>
                          <a:ea typeface="Maven Pro Regular Regular"/>
                          <a:cs typeface="Maven Pro Regular Regular"/>
                        </a:rPr>
                        <a:t>No</a:t>
                      </a: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ea typeface="Maven Pro Regular Regular"/>
                          <a:cs typeface="Maven Pro Regular Regular"/>
                        </a:rPr>
                        <a:t>Yes</a:t>
                      </a:r>
                    </a:p>
                  </a:txBody>
                  <a:tcPr marL="127000" marR="127000" marT="127000" marB="127000" anchor="ctr" horzOverflow="overflow"/>
                </a:tc>
                <a:extLst>
                  <a:ext uri="{0D108BD9-81ED-4DB2-BD59-A6C34878D82A}">
                    <a16:rowId xmlns:a16="http://schemas.microsoft.com/office/drawing/2014/main" val="522281354"/>
                  </a:ext>
                </a:extLst>
              </a:tr>
              <a:tr h="1451225">
                <a:tc>
                  <a:txBody>
                    <a:bodyPr/>
                    <a:lstStyle/>
                    <a:p>
                      <a:pPr algn="ctr" defTabSz="914400">
                        <a:tabLst>
                          <a:tab pos="1663700" algn="l"/>
                        </a:tabLst>
                        <a:defRPr sz="1800" b="0"/>
                      </a:pPr>
                      <a:r>
                        <a:rPr sz="2200" dirty="0">
                          <a:latin typeface="Maven Pro Bold"/>
                          <a:ea typeface="Maven Pro Bold"/>
                          <a:cs typeface="Maven Pro Bold"/>
                          <a:sym typeface="Maven Pro Bold"/>
                        </a:rPr>
                        <a:t>Aquaria</a:t>
                      </a:r>
                      <a:br>
                        <a:rPr sz="1400" dirty="0">
                          <a:latin typeface="Maven Pro Medium"/>
                        </a:rPr>
                      </a:br>
                      <a:r>
                        <a:rPr sz="1400" b="0" i="1" dirty="0">
                          <a:solidFill>
                            <a:srgbClr val="666666"/>
                          </a:solidFill>
                          <a:latin typeface="Maven Pro Medium"/>
                        </a:rPr>
                        <a:t>USA (Global)</a:t>
                      </a:r>
                    </a:p>
                  </a:txBody>
                  <a:tcPr marL="50800" marR="50800" marT="50800" marB="50800" anchor="ctr" horzOverflow="overflow"/>
                </a:tc>
                <a:tc>
                  <a:txBody>
                    <a:bodyPr/>
                    <a:lstStyle/>
                    <a:p>
                      <a:pPr algn="ctr" defTabSz="914400">
                        <a:lnSpc>
                          <a:spcPct val="90000"/>
                        </a:lnSpc>
                        <a:defRPr sz="1800"/>
                      </a:pPr>
                      <a:r>
                        <a:rPr sz="1900" b="0" i="0">
                          <a:latin typeface="Maven Pro Medium" pitchFamily="2" charset="77"/>
                          <a:ea typeface="Maven Pro Regular Regular"/>
                          <a:cs typeface="Maven Pro Regular Regular"/>
                        </a:rPr>
                        <a:t>90 LPD to 1000
LPD</a:t>
                      </a:r>
                    </a:p>
                  </a:txBody>
                  <a:tcPr marL="127000" marR="127000" marT="127000" marB="127000" anchor="ctr" horzOverflow="overflow"/>
                </a:tc>
                <a:tc>
                  <a:txBody>
                    <a:bodyPr/>
                    <a:lstStyle/>
                    <a:p>
                      <a:pPr algn="ctr" defTabSz="914400">
                        <a:lnSpc>
                          <a:spcPct val="90000"/>
                        </a:lnSpc>
                        <a:defRPr sz="1800"/>
                      </a:pPr>
                      <a:r>
                        <a:rPr sz="1900" b="0" i="0">
                          <a:latin typeface="Maven Pro Medium" pitchFamily="2" charset="77"/>
                          <a:ea typeface="Maven Pro Regular Regular"/>
                          <a:cs typeface="Maven Pro Regular Regular"/>
                        </a:rPr>
                        <a:t>Cooling Condensation</a:t>
                      </a:r>
                    </a:p>
                  </a:txBody>
                  <a:tcPr marL="127000" marR="127000" marT="127000" marB="127000" anchor="ctr" horzOverflow="overflow"/>
                </a:tc>
                <a:tc>
                  <a:txBody>
                    <a:bodyPr/>
                    <a:lstStyle/>
                    <a:p>
                      <a:pPr algn="ctr" defTabSz="914400">
                        <a:lnSpc>
                          <a:spcPct val="90000"/>
                        </a:lnSpc>
                        <a:defRPr sz="1800"/>
                      </a:pPr>
                      <a:r>
                        <a:rPr sz="1900" b="0" i="0">
                          <a:latin typeface="Maven Pro Medium" pitchFamily="2" charset="77"/>
                          <a:ea typeface="Maven Pro Regular Regular"/>
                          <a:cs typeface="Maven Pro Regular Regular"/>
                        </a:rPr>
                        <a:t>No</a:t>
                      </a: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ea typeface="Maven Pro Regular Regular"/>
                          <a:cs typeface="Maven Pro Regular Regular"/>
                        </a:rPr>
                        <a:t>2</a:t>
                      </a: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ea typeface="Maven Pro Regular Regular"/>
                          <a:cs typeface="Maven Pro Regular Regular"/>
                        </a:rPr>
                        <a:t>Unknown</a:t>
                      </a: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ea typeface="Maven Pro Regular Regular"/>
                          <a:cs typeface="Maven Pro Regular Regular"/>
                        </a:rPr>
                        <a:t>$3,500 - $17,499
Lease: $210 - $460 /
month</a:t>
                      </a: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ea typeface="Maven Pro Regular Regular"/>
                          <a:cs typeface="Maven Pro Regular Regular"/>
                        </a:rPr>
                        <a:t>Early</a:t>
                      </a: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ea typeface="Maven Pro Regular Regular"/>
                          <a:cs typeface="Maven Pro Regular Regular"/>
                        </a:rPr>
                        <a:t>Yes</a:t>
                      </a: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ea typeface="Maven Pro Regular Regular"/>
                          <a:cs typeface="Maven Pro Regular Regular"/>
                        </a:rPr>
                        <a:t>No</a:t>
                      </a:r>
                    </a:p>
                  </a:txBody>
                  <a:tcPr marL="127000" marR="127000" marT="127000" marB="127000" anchor="ctr" horzOverflow="overflow"/>
                </a:tc>
                <a:extLst>
                  <a:ext uri="{0D108BD9-81ED-4DB2-BD59-A6C34878D82A}">
                    <a16:rowId xmlns:a16="http://schemas.microsoft.com/office/drawing/2014/main" val="10006"/>
                  </a:ext>
                </a:extLst>
              </a:tr>
              <a:tr h="891829">
                <a:tc>
                  <a:txBody>
                    <a:bodyPr/>
                    <a:lstStyle/>
                    <a:p>
                      <a:pPr algn="ctr" defTabSz="914400">
                        <a:tabLst>
                          <a:tab pos="1663700" algn="l"/>
                        </a:tabLst>
                        <a:defRPr sz="1800" b="0"/>
                      </a:pPr>
                      <a:r>
                        <a:rPr sz="2200" dirty="0">
                          <a:latin typeface="Maven Pro Bold"/>
                          <a:ea typeface="Maven Pro Bold"/>
                          <a:cs typeface="Maven Pro Bold"/>
                          <a:sym typeface="Maven Pro Bold"/>
                        </a:rPr>
                        <a:t>Genesis</a:t>
                      </a:r>
                      <a:br>
                        <a:rPr sz="1400" dirty="0">
                          <a:latin typeface="Maven Pro Medium"/>
                        </a:rPr>
                      </a:br>
                      <a:r>
                        <a:rPr sz="1400" b="0" i="1" dirty="0">
                          <a:solidFill>
                            <a:srgbClr val="666666"/>
                          </a:solidFill>
                          <a:latin typeface="Maven Pro Medium"/>
                        </a:rPr>
                        <a:t>USA (Global)</a:t>
                      </a:r>
                    </a:p>
                  </a:txBody>
                  <a:tcPr marL="50800" marR="50800" marT="50800" marB="50800" anchor="ctr" horzOverflow="overflow"/>
                </a:tc>
                <a:tc>
                  <a:txBody>
                    <a:bodyPr/>
                    <a:lstStyle/>
                    <a:p>
                      <a:pPr algn="ctr" defTabSz="914400">
                        <a:lnSpc>
                          <a:spcPct val="90000"/>
                        </a:lnSpc>
                        <a:defRPr sz="1800"/>
                      </a:pPr>
                      <a:r>
                        <a:rPr sz="1900" b="0" i="0">
                          <a:latin typeface="Maven Pro Medium" pitchFamily="2" charset="77"/>
                          <a:ea typeface="Maven Pro Regular Regular"/>
                          <a:cs typeface="Maven Pro Regular Regular"/>
                        </a:rPr>
                        <a:t>45 LPD to 4500
LPD</a:t>
                      </a:r>
                    </a:p>
                  </a:txBody>
                  <a:tcPr marL="127000" marR="127000" marT="127000" marB="127000" anchor="ctr" horzOverflow="overflow"/>
                </a:tc>
                <a:tc>
                  <a:txBody>
                    <a:bodyPr/>
                    <a:lstStyle/>
                    <a:p>
                      <a:pPr algn="ctr" defTabSz="914400">
                        <a:lnSpc>
                          <a:spcPct val="90000"/>
                        </a:lnSpc>
                        <a:defRPr sz="1800"/>
                      </a:pPr>
                      <a:r>
                        <a:rPr sz="1900" b="0" i="0">
                          <a:latin typeface="Maven Pro Medium" pitchFamily="2" charset="77"/>
                          <a:ea typeface="Maven Pro Regular Regular"/>
                          <a:cs typeface="Maven Pro Regular Regular"/>
                        </a:rPr>
                        <a:t>Cooling Condensation</a:t>
                      </a:r>
                    </a:p>
                  </a:txBody>
                  <a:tcPr marL="127000" marR="127000" marT="127000" marB="127000" anchor="ctr" horzOverflow="overflow"/>
                </a:tc>
                <a:tc>
                  <a:txBody>
                    <a:bodyPr/>
                    <a:lstStyle/>
                    <a:p>
                      <a:pPr algn="ctr" defTabSz="914400">
                        <a:lnSpc>
                          <a:spcPct val="90000"/>
                        </a:lnSpc>
                        <a:defRPr sz="1800"/>
                      </a:pPr>
                      <a:r>
                        <a:rPr sz="1900" b="0" i="0">
                          <a:latin typeface="Maven Pro Medium" pitchFamily="2" charset="77"/>
                          <a:ea typeface="Maven Pro Regular Regular"/>
                          <a:cs typeface="Maven Pro Regular Regular"/>
                        </a:rPr>
                        <a:t>No</a:t>
                      </a:r>
                    </a:p>
                  </a:txBody>
                  <a:tcPr marL="127000" marR="127000" marT="127000" marB="127000" anchor="ctr" horzOverflow="overflow"/>
                </a:tc>
                <a:tc>
                  <a:txBody>
                    <a:bodyPr/>
                    <a:lstStyle/>
                    <a:p>
                      <a:pPr algn="ctr" defTabSz="914400">
                        <a:lnSpc>
                          <a:spcPct val="90000"/>
                        </a:lnSpc>
                        <a:defRPr sz="1800"/>
                      </a:pPr>
                      <a:r>
                        <a:rPr sz="1900" b="0" i="0">
                          <a:latin typeface="Maven Pro Medium" pitchFamily="2" charset="77"/>
                          <a:ea typeface="Maven Pro Regular Regular"/>
                          <a:cs typeface="Maven Pro Regular Regular"/>
                        </a:rPr>
                        <a:t>3</a:t>
                      </a:r>
                    </a:p>
                  </a:txBody>
                  <a:tcPr marL="127000" marR="127000" marT="127000" marB="127000" anchor="ctr" horzOverflow="overflow"/>
                </a:tc>
                <a:tc>
                  <a:txBody>
                    <a:bodyPr/>
                    <a:lstStyle/>
                    <a:p>
                      <a:pPr algn="ctr" defTabSz="914400">
                        <a:lnSpc>
                          <a:spcPct val="90000"/>
                        </a:lnSpc>
                        <a:defRPr sz="1800"/>
                      </a:pPr>
                      <a:r>
                        <a:rPr sz="1900" b="0" i="0">
                          <a:latin typeface="Maven Pro Medium" pitchFamily="2" charset="77"/>
                          <a:ea typeface="Maven Pro Regular Regular"/>
                          <a:cs typeface="Maven Pro Regular Regular"/>
                        </a:rPr>
                        <a:t>UF Filter, UV Treatment</a:t>
                      </a: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ea typeface="Maven Pro Regular Regular"/>
                          <a:cs typeface="Maven Pro Regular Regular"/>
                        </a:rPr>
                        <a:t>$4,500 - $26,600</a:t>
                      </a:r>
                    </a:p>
                  </a:txBody>
                  <a:tcPr marL="127000" marR="127000" marT="127000" marB="127000" anchor="ctr" horzOverflow="overflow"/>
                </a:tc>
                <a:tc>
                  <a:txBody>
                    <a:bodyPr/>
                    <a:lstStyle/>
                    <a:p>
                      <a:pPr algn="ctr" defTabSz="914400">
                        <a:lnSpc>
                          <a:spcPct val="90000"/>
                        </a:lnSpc>
                        <a:defRPr sz="1800"/>
                      </a:pPr>
                      <a:r>
                        <a:rPr sz="1900" b="0" i="0">
                          <a:latin typeface="Maven Pro Medium" pitchFamily="2" charset="77"/>
                          <a:ea typeface="Maven Pro Regular Regular"/>
                          <a:cs typeface="Maven Pro Regular Regular"/>
                        </a:rPr>
                        <a:t>Growth</a:t>
                      </a:r>
                    </a:p>
                  </a:txBody>
                  <a:tcPr marL="127000" marR="127000" marT="127000" marB="127000" anchor="ctr" horzOverflow="overflow"/>
                </a:tc>
                <a:tc>
                  <a:txBody>
                    <a:bodyPr/>
                    <a:lstStyle/>
                    <a:p>
                      <a:pPr algn="ctr" defTabSz="914400">
                        <a:lnSpc>
                          <a:spcPct val="90000"/>
                        </a:lnSpc>
                        <a:defRPr sz="1800"/>
                      </a:pPr>
                      <a:r>
                        <a:rPr sz="1900" b="0" i="0">
                          <a:latin typeface="Maven Pro Medium" pitchFamily="2" charset="77"/>
                          <a:ea typeface="Maven Pro Regular Regular"/>
                          <a:cs typeface="Maven Pro Regular Regular"/>
                        </a:rPr>
                        <a:t>No</a:t>
                      </a: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ea typeface="Maven Pro Regular Regular"/>
                          <a:cs typeface="Maven Pro Regular Regular"/>
                        </a:rPr>
                        <a:t>Yes</a:t>
                      </a:r>
                    </a:p>
                  </a:txBody>
                  <a:tcPr marL="127000" marR="127000" marT="127000" marB="127000" anchor="ctr" horzOverflow="overflow"/>
                </a:tc>
                <a:extLst>
                  <a:ext uri="{0D108BD9-81ED-4DB2-BD59-A6C34878D82A}">
                    <a16:rowId xmlns:a16="http://schemas.microsoft.com/office/drawing/2014/main" val="10007"/>
                  </a:ext>
                </a:extLst>
              </a:tr>
              <a:tr h="891829">
                <a:tc>
                  <a:txBody>
                    <a:bodyPr/>
                    <a:lstStyle/>
                    <a:p>
                      <a:pPr algn="ctr" defTabSz="914400">
                        <a:defRPr sz="1800" b="0"/>
                      </a:pPr>
                      <a:r>
                        <a:rPr sz="2200" dirty="0">
                          <a:latin typeface="Maven Pro Bold"/>
                        </a:rPr>
                        <a:t>GENAQ</a:t>
                      </a:r>
                      <a:br>
                        <a:rPr sz="1400" dirty="0">
                          <a:latin typeface="Maven Pro Medium"/>
                        </a:rPr>
                      </a:br>
                      <a:r>
                        <a:rPr sz="1400" b="0" i="1" dirty="0">
                          <a:solidFill>
                            <a:srgbClr val="666666"/>
                          </a:solidFill>
                          <a:latin typeface="Maven Pro Medium"/>
                        </a:rPr>
                        <a:t>Spain (Global)</a:t>
                      </a:r>
                    </a:p>
                  </a:txBody>
                  <a:tcPr marL="50800" marR="50800" marT="50800" marB="50800" anchor="ctr" horzOverflow="overflow"/>
                </a:tc>
                <a:tc>
                  <a:txBody>
                    <a:bodyPr/>
                    <a:lstStyle/>
                    <a:p>
                      <a:pPr algn="ctr" defTabSz="914400">
                        <a:lnSpc>
                          <a:spcPct val="90000"/>
                        </a:lnSpc>
                        <a:defRPr sz="1800"/>
                      </a:pPr>
                      <a:r>
                        <a:rPr sz="1900" b="0" i="0" dirty="0">
                          <a:latin typeface="Maven Pro Medium" pitchFamily="2" charset="77"/>
                        </a:rPr>
                        <a:t>50 LPD to
5000 LPD</a:t>
                      </a: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rPr>
                        <a:t>Cooling Condensation</a:t>
                      </a: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rPr>
                        <a:t>No</a:t>
                      </a: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rPr>
                        <a:t>Unknown</a:t>
                      </a: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rPr>
                        <a:t>Multi-stage Filtration</a:t>
                      </a: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rPr>
                        <a:t>$4,250 - $34,000</a:t>
                      </a: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rPr>
                        <a:t>Growth</a:t>
                      </a: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rPr>
                        <a:t>No</a:t>
                      </a: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rPr>
                        <a:t>Yes</a:t>
                      </a:r>
                    </a:p>
                  </a:txBody>
                  <a:tcPr marL="127000" marR="127000" marT="127000" marB="127000" anchor="ctr" horzOverflow="overflow"/>
                </a:tc>
                <a:extLst>
                  <a:ext uri="{0D108BD9-81ED-4DB2-BD59-A6C34878D82A}">
                    <a16:rowId xmlns:a16="http://schemas.microsoft.com/office/drawing/2014/main" val="1932667310"/>
                  </a:ext>
                </a:extLst>
              </a:tr>
              <a:tr h="1065019">
                <a:tc>
                  <a:txBody>
                    <a:bodyPr/>
                    <a:lstStyle/>
                    <a:p>
                      <a:pPr algn="ctr" defTabSz="914400">
                        <a:tabLst>
                          <a:tab pos="1663700" algn="l"/>
                        </a:tabLst>
                        <a:defRPr sz="1800" b="0"/>
                      </a:pPr>
                      <a:r>
                        <a:rPr sz="2200" dirty="0" err="1">
                          <a:latin typeface="Maven Pro Bold"/>
                          <a:ea typeface="Maven Pro Bold"/>
                          <a:cs typeface="Maven Pro Bold"/>
                          <a:sym typeface="Maven Pro Bold"/>
                        </a:rPr>
                        <a:t>Uravu</a:t>
                      </a:r>
                      <a:r>
                        <a:rPr sz="2200" dirty="0">
                          <a:latin typeface="Maven Pro Bold"/>
                          <a:ea typeface="Maven Pro Bold"/>
                          <a:cs typeface="Maven Pro Bold"/>
                          <a:sym typeface="Maven Pro Bold"/>
                        </a:rPr>
                        <a:t> Labs</a:t>
                      </a:r>
                      <a:br>
                        <a:rPr sz="1400" dirty="0">
                          <a:latin typeface="Maven Pro Medium"/>
                        </a:rPr>
                      </a:br>
                      <a:r>
                        <a:rPr sz="1400" b="0" i="1" dirty="0">
                          <a:solidFill>
                            <a:srgbClr val="666666"/>
                          </a:solidFill>
                          <a:latin typeface="Maven Pro Medium"/>
                        </a:rPr>
                        <a:t>India</a:t>
                      </a:r>
                    </a:p>
                  </a:txBody>
                  <a:tcPr marL="50800" marR="50800" marT="50800" marB="50800" anchor="ctr" horzOverflow="overflow"/>
                </a:tc>
                <a:tc>
                  <a:txBody>
                    <a:bodyPr/>
                    <a:lstStyle/>
                    <a:p>
                      <a:pPr algn="ctr" defTabSz="914400">
                        <a:lnSpc>
                          <a:spcPct val="90000"/>
                        </a:lnSpc>
                        <a:defRPr sz="1800"/>
                      </a:pPr>
                      <a:r>
                        <a:rPr sz="1900" b="0" i="0" dirty="0">
                          <a:latin typeface="Maven Pro Medium" pitchFamily="2" charset="77"/>
                          <a:ea typeface="Maven Pro Regular Regular"/>
                          <a:cs typeface="Maven Pro Regular Regular"/>
                        </a:rPr>
                        <a:t>Consumer:
1000-1200 LPD
Commercial:4000 LPD</a:t>
                      </a:r>
                    </a:p>
                  </a:txBody>
                  <a:tcPr marL="127000" marR="127000" marT="127000" marB="127000" anchor="ctr" horzOverflow="overflow"/>
                </a:tc>
                <a:tc>
                  <a:txBody>
                    <a:bodyPr/>
                    <a:lstStyle/>
                    <a:p>
                      <a:pPr algn="ctr" defTabSz="914400">
                        <a:lnSpc>
                          <a:spcPct val="90000"/>
                        </a:lnSpc>
                        <a:defRPr sz="1800"/>
                      </a:pPr>
                      <a:r>
                        <a:rPr sz="1900" b="0" i="0">
                          <a:latin typeface="Maven Pro Medium" pitchFamily="2" charset="77"/>
                          <a:ea typeface="Maven Pro Regular Regular"/>
                          <a:cs typeface="Maven Pro Regular Regular"/>
                        </a:rPr>
                        <a:t>Desiccation </a:t>
                      </a: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ea typeface="Maven Pro Regular Regular"/>
                          <a:cs typeface="Maven Pro Regular Regular"/>
                        </a:rPr>
                        <a:t>No</a:t>
                      </a:r>
                    </a:p>
                  </a:txBody>
                  <a:tcPr marL="127000" marR="127000" marT="127000" marB="127000" anchor="ctr" horzOverflow="overflow"/>
                </a:tc>
                <a:tc>
                  <a:txBody>
                    <a:bodyPr/>
                    <a:lstStyle/>
                    <a:p>
                      <a:pPr algn="ctr" defTabSz="914400">
                        <a:lnSpc>
                          <a:spcPct val="90000"/>
                        </a:lnSpc>
                        <a:defRPr sz="1800"/>
                      </a:pPr>
                      <a:r>
                        <a:rPr sz="1900" b="0" i="0">
                          <a:latin typeface="Maven Pro Medium" pitchFamily="2" charset="77"/>
                          <a:ea typeface="Maven Pro Regular Regular"/>
                          <a:cs typeface="Maven Pro Regular Regular"/>
                        </a:rPr>
                        <a:t>2</a:t>
                      </a: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ea typeface="Maven Pro Regular Regular"/>
                          <a:cs typeface="Maven Pro Regular Regular"/>
                        </a:rPr>
                        <a:t>Unknown</a:t>
                      </a: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ea typeface="Maven Pro Regular Regular"/>
                          <a:cs typeface="Maven Pro Regular Regular"/>
                        </a:rPr>
                        <a:t>Consumer:
</a:t>
                      </a:r>
                      <a:r>
                        <a:rPr lang="en-US" sz="1900" b="0" i="0" dirty="0">
                          <a:latin typeface="Maven Pro Medium" pitchFamily="2" charset="77"/>
                          <a:ea typeface="Maven Pro Regular Regular"/>
                          <a:cs typeface="Maven Pro Regular Regular"/>
                        </a:rPr>
                        <a:t>$2.50 </a:t>
                      </a:r>
                      <a:r>
                        <a:rPr sz="1900" b="0" i="0" dirty="0">
                          <a:latin typeface="Maven Pro Medium" pitchFamily="2" charset="77"/>
                          <a:ea typeface="Maven Pro Regular Regular"/>
                          <a:cs typeface="Maven Pro Regular Regular"/>
                        </a:rPr>
                        <a:t>/ bottle
Commercial: Unknown</a:t>
                      </a:r>
                    </a:p>
                  </a:txBody>
                  <a:tcPr marL="127000" marR="127000" marT="127000" marB="127000" anchor="ctr" horzOverflow="overflow"/>
                </a:tc>
                <a:tc>
                  <a:txBody>
                    <a:bodyPr/>
                    <a:lstStyle/>
                    <a:p>
                      <a:pPr algn="ctr" defTabSz="914400">
                        <a:lnSpc>
                          <a:spcPct val="90000"/>
                        </a:lnSpc>
                        <a:defRPr sz="1800"/>
                      </a:pPr>
                      <a:r>
                        <a:rPr sz="1900" b="0" i="0">
                          <a:latin typeface="Maven Pro Medium" pitchFamily="2" charset="77"/>
                          <a:ea typeface="Maven Pro Regular Regular"/>
                          <a:cs typeface="Maven Pro Regular Regular"/>
                        </a:rPr>
                        <a:t>Early</a:t>
                      </a:r>
                    </a:p>
                  </a:txBody>
                  <a:tcPr marL="127000" marR="127000" marT="127000" marB="127000" anchor="ctr" horzOverflow="overflow"/>
                </a:tc>
                <a:tc>
                  <a:txBody>
                    <a:bodyPr/>
                    <a:lstStyle/>
                    <a:p>
                      <a:pPr algn="ctr" defTabSz="914400">
                        <a:lnSpc>
                          <a:spcPct val="90000"/>
                        </a:lnSpc>
                        <a:defRPr sz="1800"/>
                      </a:pPr>
                      <a:r>
                        <a:rPr sz="1900" b="0" i="0">
                          <a:latin typeface="Maven Pro Medium" pitchFamily="2" charset="77"/>
                          <a:ea typeface="Maven Pro Regular Regular"/>
                          <a:cs typeface="Maven Pro Regular Regular"/>
                        </a:rPr>
                        <a:t>Yes</a:t>
                      </a: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ea typeface="Maven Pro Regular Regular"/>
                          <a:cs typeface="Maven Pro Regular Regular"/>
                        </a:rPr>
                        <a:t>No</a:t>
                      </a:r>
                    </a:p>
                  </a:txBody>
                  <a:tcPr marL="127000" marR="127000" marT="127000" marB="127000" anchor="ctr" horzOverflow="overflow"/>
                </a:tc>
                <a:extLst>
                  <a:ext uri="{0D108BD9-81ED-4DB2-BD59-A6C34878D82A}">
                    <a16:rowId xmlns:a16="http://schemas.microsoft.com/office/drawing/2014/main" val="2822708494"/>
                  </a:ext>
                </a:extLst>
              </a:tr>
              <a:tr h="1332972">
                <a:tc>
                  <a:txBody>
                    <a:bodyPr/>
                    <a:lstStyle/>
                    <a:p>
                      <a:pPr algn="ctr" defTabSz="914400">
                        <a:tabLst>
                          <a:tab pos="1663700" algn="l"/>
                        </a:tabLst>
                        <a:defRPr sz="1800" b="0"/>
                      </a:pPr>
                      <a:r>
                        <a:rPr sz="2200">
                          <a:latin typeface="Maven Pro Bold"/>
                          <a:ea typeface="Maven Pro Bold"/>
                          <a:cs typeface="Maven Pro Bold"/>
                          <a:sym typeface="Maven Pro Bold"/>
                        </a:rPr>
                        <a:t>Airowater</a:t>
                      </a:r>
                      <a:br>
                        <a:rPr sz="1400">
                          <a:latin typeface="Maven Pro Medium"/>
                        </a:rPr>
                      </a:br>
                      <a:r>
                        <a:rPr sz="1400" b="0" i="1">
                          <a:solidFill>
                            <a:srgbClr val="666666"/>
                          </a:solidFill>
                          <a:latin typeface="Maven Pro Medium"/>
                        </a:rPr>
                        <a:t>India</a:t>
                      </a:r>
                    </a:p>
                  </a:txBody>
                  <a:tcPr marL="50800" marR="50800" marT="50800" marB="50800" anchor="ctr" horzOverflow="overflow"/>
                </a:tc>
                <a:tc>
                  <a:txBody>
                    <a:bodyPr/>
                    <a:lstStyle/>
                    <a:p>
                      <a:pPr algn="ctr" defTabSz="914400">
                        <a:lnSpc>
                          <a:spcPct val="90000"/>
                        </a:lnSpc>
                        <a:defRPr sz="1800"/>
                      </a:pPr>
                      <a:r>
                        <a:rPr sz="1900" b="0" i="0" dirty="0">
                          <a:latin typeface="Maven Pro Medium" pitchFamily="2" charset="77"/>
                          <a:ea typeface="Maven Pro Regular Regular"/>
                          <a:cs typeface="Maven Pro Regular Regular"/>
                        </a:rPr>
                        <a:t>25 LPD to
1000 LPD</a:t>
                      </a: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ea typeface="Maven Pro Regular Regular"/>
                          <a:cs typeface="Maven Pro Regular Regular"/>
                        </a:rPr>
                        <a:t>Cooling Condensation</a:t>
                      </a:r>
                    </a:p>
                  </a:txBody>
                  <a:tcPr marL="127000" marR="127000" marT="127000" marB="127000" anchor="ctr" horzOverflow="overflow"/>
                </a:tc>
                <a:tc>
                  <a:txBody>
                    <a:bodyPr/>
                    <a:lstStyle/>
                    <a:p>
                      <a:pPr algn="ctr" defTabSz="914400">
                        <a:lnSpc>
                          <a:spcPct val="90000"/>
                        </a:lnSpc>
                        <a:defRPr sz="1800"/>
                      </a:pPr>
                      <a:r>
                        <a:rPr sz="1900" b="0" i="0">
                          <a:latin typeface="Maven Pro Medium" pitchFamily="2" charset="77"/>
                          <a:ea typeface="Maven Pro Regular Regular"/>
                          <a:cs typeface="Maven Pro Regular Regular"/>
                        </a:rPr>
                        <a:t>No</a:t>
                      </a:r>
                    </a:p>
                  </a:txBody>
                  <a:tcPr marL="127000" marR="127000" marT="127000" marB="127000" anchor="ctr" horzOverflow="overflow"/>
                </a:tc>
                <a:tc>
                  <a:txBody>
                    <a:bodyPr/>
                    <a:lstStyle/>
                    <a:p>
                      <a:pPr algn="ctr" defTabSz="914400">
                        <a:lnSpc>
                          <a:spcPct val="90000"/>
                        </a:lnSpc>
                        <a:defRPr sz="1800"/>
                      </a:pPr>
                      <a:r>
                        <a:rPr sz="1900" b="0" i="0">
                          <a:latin typeface="Maven Pro Medium" pitchFamily="2" charset="77"/>
                          <a:ea typeface="Maven Pro Regular Regular"/>
                          <a:cs typeface="Maven Pro Regular Regular"/>
                        </a:rPr>
                        <a:t>3 in India
6 in U.S</a:t>
                      </a: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ea typeface="Maven Pro Regular Regular"/>
                          <a:cs typeface="Maven Pro Regular Regular"/>
                        </a:rPr>
                        <a:t>Pre-carbon filter, Sediment filter, U.F. Filter, TCR Filter Ozonation
</a:t>
                      </a: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ea typeface="Maven Pro Regular Regular"/>
                          <a:cs typeface="Maven Pro Regular Regular"/>
                        </a:rPr>
                        <a:t>$680 - $30,000</a:t>
                      </a:r>
                    </a:p>
                  </a:txBody>
                  <a:tcPr marL="127000" marR="127000" marT="127000" marB="127000" anchor="ctr" horzOverflow="overflow"/>
                </a:tc>
                <a:tc>
                  <a:txBody>
                    <a:bodyPr/>
                    <a:lstStyle/>
                    <a:p>
                      <a:pPr algn="ctr" defTabSz="914400">
                        <a:lnSpc>
                          <a:spcPct val="90000"/>
                        </a:lnSpc>
                        <a:defRPr sz="1800"/>
                      </a:pPr>
                      <a:r>
                        <a:rPr lang="en-US" sz="1900" b="0" i="0" dirty="0">
                          <a:latin typeface="Maven Pro Medium" pitchFamily="2" charset="77"/>
                          <a:ea typeface="Maven Pro Regular Regular"/>
                          <a:cs typeface="Maven Pro Regular Regular"/>
                        </a:rPr>
                        <a:t>Early</a:t>
                      </a:r>
                      <a:endParaRPr sz="1900" b="0" i="0" dirty="0">
                        <a:latin typeface="Maven Pro Medium" pitchFamily="2" charset="77"/>
                        <a:ea typeface="Maven Pro Regular Regular"/>
                        <a:cs typeface="Maven Pro Regular Regular"/>
                      </a:endParaRPr>
                    </a:p>
                  </a:txBody>
                  <a:tcPr marL="127000" marR="127000" marT="127000" marB="127000" anchor="ctr" horzOverflow="overflow"/>
                </a:tc>
                <a:tc>
                  <a:txBody>
                    <a:bodyPr/>
                    <a:lstStyle/>
                    <a:p>
                      <a:pPr algn="ctr" defTabSz="914400">
                        <a:lnSpc>
                          <a:spcPct val="90000"/>
                        </a:lnSpc>
                        <a:defRPr sz="1800"/>
                      </a:pPr>
                      <a:r>
                        <a:rPr sz="1900" b="0" i="0">
                          <a:latin typeface="Maven Pro Medium" pitchFamily="2" charset="77"/>
                          <a:ea typeface="Maven Pro Regular Regular"/>
                          <a:cs typeface="Maven Pro Regular Regular"/>
                        </a:rPr>
                        <a:t>No</a:t>
                      </a:r>
                    </a:p>
                  </a:txBody>
                  <a:tcPr marL="127000" marR="127000" marT="127000" marB="127000" anchor="ctr" horzOverflow="overflow"/>
                </a:tc>
                <a:tc>
                  <a:txBody>
                    <a:bodyPr/>
                    <a:lstStyle/>
                    <a:p>
                      <a:pPr algn="ctr" defTabSz="914400">
                        <a:lnSpc>
                          <a:spcPct val="90000"/>
                        </a:lnSpc>
                        <a:defRPr sz="1800"/>
                      </a:pPr>
                      <a:r>
                        <a:rPr sz="1900" b="0" i="0">
                          <a:latin typeface="Maven Pro Medium" pitchFamily="2" charset="77"/>
                          <a:ea typeface="Maven Pro Regular Regular"/>
                          <a:cs typeface="Maven Pro Regular Regular"/>
                        </a:rPr>
                        <a:t>Yes</a:t>
                      </a:r>
                    </a:p>
                  </a:txBody>
                  <a:tcPr marL="127000" marR="127000" marT="127000" marB="127000" anchor="ctr" horzOverflow="overflow"/>
                </a:tc>
                <a:extLst>
                  <a:ext uri="{0D108BD9-81ED-4DB2-BD59-A6C34878D82A}">
                    <a16:rowId xmlns:a16="http://schemas.microsoft.com/office/drawing/2014/main" val="767673043"/>
                  </a:ext>
                </a:extLst>
              </a:tr>
              <a:tr h="891829">
                <a:tc>
                  <a:txBody>
                    <a:bodyPr/>
                    <a:lstStyle/>
                    <a:p>
                      <a:pPr algn="ctr" defTabSz="914400">
                        <a:tabLst>
                          <a:tab pos="1663700" algn="l"/>
                        </a:tabLst>
                        <a:defRPr sz="1800" b="0"/>
                      </a:pPr>
                      <a:r>
                        <a:rPr sz="2200" dirty="0">
                          <a:latin typeface="Maven Pro Bold"/>
                          <a:ea typeface="Maven Pro Bold"/>
                          <a:cs typeface="Maven Pro Bold"/>
                          <a:sym typeface="Maven Pro Bold"/>
                        </a:rPr>
                        <a:t>Maithri</a:t>
                      </a:r>
                      <a:br>
                        <a:rPr sz="1400" dirty="0">
                          <a:latin typeface="Maven Pro Medium"/>
                        </a:rPr>
                      </a:br>
                      <a:r>
                        <a:rPr sz="1400" b="0" i="1" dirty="0">
                          <a:solidFill>
                            <a:srgbClr val="666666"/>
                          </a:solidFill>
                          <a:latin typeface="Maven Pro Medium"/>
                        </a:rPr>
                        <a:t>India</a:t>
                      </a:r>
                    </a:p>
                  </a:txBody>
                  <a:tcPr marL="50800" marR="50800" marT="50800" marB="50800" anchor="ctr" horzOverflow="overflow"/>
                </a:tc>
                <a:tc>
                  <a:txBody>
                    <a:bodyPr/>
                    <a:lstStyle/>
                    <a:p>
                      <a:pPr algn="ctr" defTabSz="914400">
                        <a:lnSpc>
                          <a:spcPct val="90000"/>
                        </a:lnSpc>
                        <a:defRPr sz="1800"/>
                      </a:pPr>
                      <a:r>
                        <a:rPr sz="1900" b="0" i="0" dirty="0">
                          <a:latin typeface="Maven Pro Medium" pitchFamily="2" charset="77"/>
                          <a:ea typeface="Maven Pro Regular Regular"/>
                          <a:cs typeface="Maven Pro Regular Regular"/>
                        </a:rPr>
                        <a:t>150 LPD to
</a:t>
                      </a:r>
                      <a:r>
                        <a:rPr lang="en-US" sz="1900" b="0" i="0" dirty="0">
                          <a:latin typeface="Maven Pro Medium" pitchFamily="2" charset="77"/>
                          <a:ea typeface="Maven Pro Regular Regular"/>
                          <a:cs typeface="Maven Pro Regular Regular"/>
                        </a:rPr>
                        <a:t>25</a:t>
                      </a:r>
                      <a:r>
                        <a:rPr sz="1900" b="0" i="0" dirty="0">
                          <a:latin typeface="Maven Pro Medium" pitchFamily="2" charset="77"/>
                          <a:ea typeface="Maven Pro Regular Regular"/>
                          <a:cs typeface="Maven Pro Regular Regular"/>
                        </a:rPr>
                        <a:t>00 LPD</a:t>
                      </a:r>
                    </a:p>
                  </a:txBody>
                  <a:tcPr marL="127000" marR="127000" marT="127000" marB="127000" anchor="ctr" horzOverflow="overflow"/>
                </a:tc>
                <a:tc>
                  <a:txBody>
                    <a:bodyPr/>
                    <a:lstStyle/>
                    <a:p>
                      <a:pPr algn="ctr" defTabSz="914400">
                        <a:lnSpc>
                          <a:spcPct val="90000"/>
                        </a:lnSpc>
                        <a:defRPr sz="1800"/>
                      </a:pPr>
                      <a:r>
                        <a:rPr sz="1900" b="0" i="0">
                          <a:latin typeface="Maven Pro Medium" pitchFamily="2" charset="77"/>
                          <a:ea typeface="Maven Pro Regular Regular"/>
                          <a:cs typeface="Maven Pro Regular Regular"/>
                        </a:rPr>
                        <a:t>Cooling Condensation</a:t>
                      </a: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ea typeface="Maven Pro Regular Regular"/>
                          <a:cs typeface="Maven Pro Regular Regular"/>
                        </a:rPr>
                        <a:t>No</a:t>
                      </a:r>
                    </a:p>
                  </a:txBody>
                  <a:tcPr marL="127000" marR="127000" marT="127000" marB="127000" anchor="ctr" horzOverflow="overflow"/>
                </a:tc>
                <a:tc>
                  <a:txBody>
                    <a:bodyPr/>
                    <a:lstStyle/>
                    <a:p>
                      <a:pPr algn="ctr" defTabSz="914400">
                        <a:lnSpc>
                          <a:spcPct val="90000"/>
                        </a:lnSpc>
                        <a:defRPr sz="1800"/>
                      </a:pPr>
                      <a:r>
                        <a:rPr sz="1900" b="0" i="0" dirty="0" err="1">
                          <a:latin typeface="Maven Pro Medium" pitchFamily="2" charset="77"/>
                          <a:ea typeface="Maven Pro Regular Regular"/>
                          <a:cs typeface="Maven Pro Regular Regular"/>
                        </a:rPr>
                        <a:t>Unkown</a:t>
                      </a:r>
                      <a:endParaRPr sz="1900" b="0" i="0" dirty="0">
                        <a:latin typeface="Maven Pro Medium" pitchFamily="2" charset="77"/>
                        <a:ea typeface="Maven Pro Regular Regular"/>
                        <a:cs typeface="Maven Pro Regular Regular"/>
                      </a:endParaRP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ea typeface="Maven Pro Regular Regular"/>
                          <a:cs typeface="Maven Pro Regular Regular"/>
                        </a:rPr>
                        <a:t>Sediment Filter, Activated Carbon Filter, UV Filter</a:t>
                      </a:r>
                    </a:p>
                  </a:txBody>
                  <a:tcPr marL="127000" marR="127000" marT="127000" marB="127000" anchor="ctr" horzOverflow="overflow"/>
                </a:tc>
                <a:tc>
                  <a:txBody>
                    <a:bodyPr/>
                    <a:lstStyle/>
                    <a:p>
                      <a:pPr algn="ctr" defTabSz="914400">
                        <a:lnSpc>
                          <a:spcPct val="90000"/>
                        </a:lnSpc>
                        <a:defRPr sz="1800"/>
                      </a:pPr>
                      <a:r>
                        <a:rPr lang="en-US" sz="1900" b="0" i="0" dirty="0">
                          <a:latin typeface="Maven Pro Medium" pitchFamily="2" charset="77"/>
                          <a:ea typeface="Maven Pro Regular Regular"/>
                          <a:cs typeface="Maven Pro Regular Regular"/>
                        </a:rPr>
                        <a:t>$3,650 - $35,000</a:t>
                      </a:r>
                      <a:endParaRPr sz="1900" b="0" i="0" dirty="0">
                        <a:latin typeface="Maven Pro Medium" pitchFamily="2" charset="77"/>
                        <a:ea typeface="Maven Pro Regular Regular"/>
                        <a:cs typeface="Maven Pro Regular Regular"/>
                      </a:endParaRPr>
                    </a:p>
                  </a:txBody>
                  <a:tcPr marL="127000" marR="127000" marT="127000" marB="127000" anchor="ctr" horzOverflow="overflow"/>
                </a:tc>
                <a:tc>
                  <a:txBody>
                    <a:bodyPr/>
                    <a:lstStyle/>
                    <a:p>
                      <a:pPr algn="ctr" defTabSz="914400">
                        <a:lnSpc>
                          <a:spcPct val="90000"/>
                        </a:lnSpc>
                        <a:defRPr sz="1800"/>
                      </a:pPr>
                      <a:r>
                        <a:rPr lang="en-US" sz="1900" b="0" i="0" dirty="0">
                          <a:latin typeface="Maven Pro Medium" pitchFamily="2" charset="77"/>
                          <a:ea typeface="Maven Pro Regular Regular"/>
                          <a:cs typeface="Maven Pro Regular Regular"/>
                        </a:rPr>
                        <a:t>Early</a:t>
                      </a:r>
                      <a:endParaRPr sz="1900" b="0" i="0" dirty="0">
                        <a:latin typeface="Maven Pro Medium" pitchFamily="2" charset="77"/>
                        <a:ea typeface="Maven Pro Regular Regular"/>
                        <a:cs typeface="Maven Pro Regular Regular"/>
                      </a:endParaRPr>
                    </a:p>
                  </a:txBody>
                  <a:tcPr marL="127000" marR="127000" marT="127000" marB="127000" anchor="ctr" horzOverflow="overflow"/>
                </a:tc>
                <a:tc>
                  <a:txBody>
                    <a:bodyPr/>
                    <a:lstStyle/>
                    <a:p>
                      <a:pPr algn="ctr" defTabSz="914400">
                        <a:lnSpc>
                          <a:spcPct val="90000"/>
                        </a:lnSpc>
                        <a:defRPr sz="1800"/>
                      </a:pPr>
                      <a:r>
                        <a:rPr sz="1900" b="0" i="0">
                          <a:latin typeface="Maven Pro Medium" pitchFamily="2" charset="77"/>
                          <a:ea typeface="Maven Pro Regular Regular"/>
                          <a:cs typeface="Maven Pro Regular Regular"/>
                        </a:rPr>
                        <a:t>No</a:t>
                      </a:r>
                    </a:p>
                  </a:txBody>
                  <a:tcPr marL="127000" marR="127000" marT="127000" marB="127000" anchor="ctr" horzOverflow="overflow"/>
                </a:tc>
                <a:tc>
                  <a:txBody>
                    <a:bodyPr/>
                    <a:lstStyle/>
                    <a:p>
                      <a:pPr algn="ctr" defTabSz="914400">
                        <a:lnSpc>
                          <a:spcPct val="90000"/>
                        </a:lnSpc>
                        <a:defRPr sz="1800"/>
                      </a:pPr>
                      <a:r>
                        <a:rPr sz="1900" b="0" i="0">
                          <a:latin typeface="Maven Pro Medium" pitchFamily="2" charset="77"/>
                          <a:ea typeface="Maven Pro Regular Regular"/>
                          <a:cs typeface="Maven Pro Regular Regular"/>
                        </a:rPr>
                        <a:t>Yes</a:t>
                      </a:r>
                    </a:p>
                  </a:txBody>
                  <a:tcPr marL="127000" marR="127000" marT="127000" marB="127000" anchor="ctr" horzOverflow="overflow"/>
                </a:tc>
                <a:extLst>
                  <a:ext uri="{0D108BD9-81ED-4DB2-BD59-A6C34878D82A}">
                    <a16:rowId xmlns:a16="http://schemas.microsoft.com/office/drawing/2014/main" val="2624513756"/>
                  </a:ext>
                </a:extLst>
              </a:tr>
              <a:tr h="891829">
                <a:tc>
                  <a:txBody>
                    <a:bodyPr/>
                    <a:lstStyle/>
                    <a:p>
                      <a:pPr algn="ctr" defTabSz="914400">
                        <a:defRPr sz="1800" b="0"/>
                      </a:pPr>
                      <a:r>
                        <a:rPr sz="2200" dirty="0">
                          <a:latin typeface="Maven Pro Bold"/>
                        </a:rPr>
                        <a:t>Akvo</a:t>
                      </a:r>
                      <a:br>
                        <a:rPr sz="1400" dirty="0">
                          <a:latin typeface="Maven Pro Medium"/>
                        </a:rPr>
                      </a:br>
                      <a:r>
                        <a:rPr sz="1400" b="0" i="1" dirty="0">
                          <a:solidFill>
                            <a:srgbClr val="666666"/>
                          </a:solidFill>
                          <a:latin typeface="Maven Pro Medium"/>
                        </a:rPr>
                        <a:t>India</a:t>
                      </a:r>
                    </a:p>
                  </a:txBody>
                  <a:tcPr marL="50800" marR="50800" marT="50800" marB="50800" anchor="ctr" horzOverflow="overflow"/>
                </a:tc>
                <a:tc>
                  <a:txBody>
                    <a:bodyPr/>
                    <a:lstStyle/>
                    <a:p>
                      <a:pPr algn="ctr" defTabSz="914400">
                        <a:lnSpc>
                          <a:spcPct val="90000"/>
                        </a:lnSpc>
                        <a:defRPr sz="1800"/>
                      </a:pPr>
                      <a:r>
                        <a:rPr sz="1900" b="0" i="0" dirty="0">
                          <a:latin typeface="Maven Pro Medium" pitchFamily="2" charset="77"/>
                        </a:rPr>
                        <a:t>30 LPD to
2000 LPD</a:t>
                      </a: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rPr>
                        <a:t>Cooling Condensation</a:t>
                      </a: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rPr>
                        <a:t>No</a:t>
                      </a: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rPr>
                        <a:t>Unknown</a:t>
                      </a: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rPr>
                        <a:t>Multi-stage Filtration, UV</a:t>
                      </a:r>
                    </a:p>
                  </a:txBody>
                  <a:tcPr marL="127000" marR="127000" marT="127000" marB="127000" anchor="ctr" horzOverflow="overflow"/>
                </a:tc>
                <a:tc>
                  <a:txBody>
                    <a:bodyPr/>
                    <a:lstStyle/>
                    <a:p>
                      <a:pPr algn="ctr" defTabSz="914400">
                        <a:lnSpc>
                          <a:spcPct val="90000"/>
                        </a:lnSpc>
                        <a:defRPr sz="1800"/>
                      </a:pPr>
                      <a:r>
                        <a:rPr lang="en-US" sz="1900" b="0" i="0" dirty="0">
                          <a:latin typeface="Maven Pro Medium" pitchFamily="2" charset="77"/>
                        </a:rPr>
                        <a:t>$1,000 - $20,000</a:t>
                      </a:r>
                      <a:endParaRPr sz="1900" b="0" i="0" dirty="0">
                        <a:latin typeface="Maven Pro Medium" pitchFamily="2" charset="77"/>
                      </a:endParaRPr>
                    </a:p>
                  </a:txBody>
                  <a:tcPr marL="127000" marR="127000" marT="127000" marB="127000" anchor="ctr" horzOverflow="overflow"/>
                </a:tc>
                <a:tc>
                  <a:txBody>
                    <a:bodyPr/>
                    <a:lstStyle/>
                    <a:p>
                      <a:pPr algn="ctr" defTabSz="914400">
                        <a:lnSpc>
                          <a:spcPct val="90000"/>
                        </a:lnSpc>
                        <a:defRPr sz="1800"/>
                      </a:pPr>
                      <a:r>
                        <a:rPr lang="en-US" sz="1900" b="0" i="0" dirty="0">
                          <a:latin typeface="Maven Pro Medium" pitchFamily="2" charset="77"/>
                          <a:ea typeface="Maven Pro Regular Regular"/>
                          <a:cs typeface="Maven Pro Regular Regular"/>
                        </a:rPr>
                        <a:t>Early</a:t>
                      </a:r>
                      <a:endParaRPr sz="1900" b="0" i="0" dirty="0">
                        <a:latin typeface="Maven Pro Medium" pitchFamily="2" charset="77"/>
                      </a:endParaRP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rPr>
                        <a:t>No</a:t>
                      </a:r>
                    </a:p>
                  </a:txBody>
                  <a:tcPr marL="127000" marR="127000" marT="127000" marB="127000" anchor="ctr" horzOverflow="overflow"/>
                </a:tc>
                <a:tc>
                  <a:txBody>
                    <a:bodyPr/>
                    <a:lstStyle/>
                    <a:p>
                      <a:pPr algn="ctr" defTabSz="914400">
                        <a:lnSpc>
                          <a:spcPct val="90000"/>
                        </a:lnSpc>
                        <a:defRPr sz="1800"/>
                      </a:pPr>
                      <a:r>
                        <a:rPr sz="1900" b="0" i="0" dirty="0">
                          <a:latin typeface="Maven Pro Medium" pitchFamily="2" charset="77"/>
                        </a:rPr>
                        <a:t>No</a:t>
                      </a:r>
                    </a:p>
                  </a:txBody>
                  <a:tcPr marL="127000" marR="127000" marT="127000" marB="127000" anchor="ctr" horzOverflow="overflow"/>
                </a:tc>
                <a:extLst>
                  <a:ext uri="{0D108BD9-81ED-4DB2-BD59-A6C34878D82A}">
                    <a16:rowId xmlns:a16="http://schemas.microsoft.com/office/drawing/2014/main" val="2835205366"/>
                  </a:ext>
                </a:extLst>
              </a:tr>
            </a:tbl>
          </a:graphicData>
        </a:graphic>
      </p:graphicFrame>
      <p:sp>
        <p:nvSpPr>
          <p:cNvPr id="348" name="Deep Tech Advantage, Global Relevance">
            <a:extLst>
              <a:ext uri="{FF2B5EF4-FFF2-40B4-BE49-F238E27FC236}">
                <a16:creationId xmlns:a16="http://schemas.microsoft.com/office/drawing/2014/main" id="{EEDB12DE-C08C-BB68-F786-32F5DB12B774}"/>
              </a:ext>
            </a:extLst>
          </p:cNvPr>
          <p:cNvSpPr txBox="1">
            <a:spLocks noGrp="1"/>
          </p:cNvSpPr>
          <p:nvPr>
            <p:ph type="title"/>
          </p:nvPr>
        </p:nvSpPr>
        <p:spPr>
          <a:xfrm>
            <a:off x="763244" y="1379388"/>
            <a:ext cx="22857511" cy="1473367"/>
          </a:xfrm>
          <a:prstGeom prst="rect">
            <a:avLst/>
          </a:prstGeom>
        </p:spPr>
        <p:txBody>
          <a:bodyPr/>
          <a:lstStyle>
            <a:lvl1pPr defTabSz="2267655">
              <a:defRPr sz="7626" spc="-152"/>
            </a:lvl1pPr>
          </a:lstStyle>
          <a:p>
            <a:r>
              <a:rPr dirty="0" err="1"/>
              <a:t>Aeronero</a:t>
            </a:r>
            <a:r>
              <a:rPr dirty="0"/>
              <a:t> vs. Global AWG Competitors</a:t>
            </a:r>
          </a:p>
        </p:txBody>
      </p:sp>
    </p:spTree>
    <p:extLst>
      <p:ext uri="{BB962C8B-B14F-4D97-AF65-F5344CB8AC3E}">
        <p14:creationId xmlns:p14="http://schemas.microsoft.com/office/powerpoint/2010/main" val="116124198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0E6D9"/>
        </a:solidFill>
        <a:effectLst/>
      </p:bgPr>
    </p:bg>
    <p:spTree>
      <p:nvGrpSpPr>
        <p:cNvPr id="1" name=""/>
        <p:cNvGrpSpPr/>
        <p:nvPr/>
      </p:nvGrpSpPr>
      <p:grpSpPr>
        <a:xfrm>
          <a:off x="0" y="0"/>
          <a:ext cx="0" cy="0"/>
          <a:chOff x="0" y="0"/>
          <a:chExt cx="0" cy="0"/>
        </a:xfrm>
      </p:grpSpPr>
      <p:sp>
        <p:nvSpPr>
          <p:cNvPr id="350" name="Line"/>
          <p:cNvSpPr/>
          <p:nvPr/>
        </p:nvSpPr>
        <p:spPr>
          <a:xfrm>
            <a:off x="765001" y="924073"/>
            <a:ext cx="22853999" cy="1"/>
          </a:xfrm>
          <a:prstGeom prst="line">
            <a:avLst/>
          </a:prstGeom>
          <a:ln w="25400">
            <a:solidFill>
              <a:srgbClr val="5E5E5E"/>
            </a:solidFill>
            <a:miter lim="400000"/>
          </a:ln>
        </p:spPr>
        <p:txBody>
          <a:bodyPr lIns="50800" tIns="50800" rIns="50800" bIns="50800" anchor="ctr"/>
          <a:lstStyle/>
          <a:p>
            <a:endParaRPr/>
          </a:p>
        </p:txBody>
      </p:sp>
      <p:pic>
        <p:nvPicPr>
          <p:cNvPr id="351" name="logo.png" descr="logo.png"/>
          <p:cNvPicPr>
            <a:picLocks noChangeAspect="1"/>
          </p:cNvPicPr>
          <p:nvPr/>
        </p:nvPicPr>
        <p:blipFill>
          <a:blip r:embed="rId2"/>
          <a:stretch>
            <a:fillRect/>
          </a:stretch>
        </p:blipFill>
        <p:spPr>
          <a:xfrm>
            <a:off x="777055" y="240438"/>
            <a:ext cx="1044739" cy="454442"/>
          </a:xfrm>
          <a:prstGeom prst="rect">
            <a:avLst/>
          </a:prstGeom>
          <a:ln w="12700">
            <a:miter lim="400000"/>
          </a:ln>
        </p:spPr>
      </p:pic>
      <p:sp>
        <p:nvSpPr>
          <p:cNvPr id="352" name="/ GTM"/>
          <p:cNvSpPr txBox="1"/>
          <p:nvPr/>
        </p:nvSpPr>
        <p:spPr>
          <a:xfrm>
            <a:off x="1922843" y="239058"/>
            <a:ext cx="952196"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400">
                <a:solidFill>
                  <a:srgbClr val="5E5E5E"/>
                </a:solidFill>
              </a:defRPr>
            </a:lvl1pPr>
          </a:lstStyle>
          <a:p>
            <a:r>
              <a:t>/ GTM</a:t>
            </a:r>
          </a:p>
        </p:txBody>
      </p:sp>
      <p:sp>
        <p:nvSpPr>
          <p:cNvPr id="353" name="Slide Number"/>
          <p:cNvSpPr txBox="1">
            <a:spLocks noGrp="1"/>
          </p:cNvSpPr>
          <p:nvPr>
            <p:ph type="sldNum" sz="quarter" idx="4294967295"/>
          </p:nvPr>
        </p:nvSpPr>
        <p:spPr>
          <a:xfrm>
            <a:off x="23172132" y="245409"/>
            <a:ext cx="428854" cy="4572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12</a:t>
            </a:fld>
            <a:endParaRPr/>
          </a:p>
        </p:txBody>
      </p:sp>
      <p:sp>
        <p:nvSpPr>
          <p:cNvPr id="354" name="Go-To-Market Strategy: Multi-Channel Growth Across Public and Private Sectors"/>
          <p:cNvSpPr txBox="1">
            <a:spLocks noGrp="1"/>
          </p:cNvSpPr>
          <p:nvPr>
            <p:ph type="title"/>
          </p:nvPr>
        </p:nvSpPr>
        <p:spPr>
          <a:xfrm>
            <a:off x="763244" y="1528244"/>
            <a:ext cx="11543450" cy="5092371"/>
          </a:xfrm>
          <a:prstGeom prst="rect">
            <a:avLst/>
          </a:prstGeom>
        </p:spPr>
        <p:txBody>
          <a:bodyPr/>
          <a:lstStyle>
            <a:lvl1pPr defTabSz="2267655">
              <a:defRPr sz="7626" spc="-152"/>
            </a:lvl1pPr>
          </a:lstStyle>
          <a:p>
            <a:pPr>
              <a:lnSpc>
                <a:spcPct val="100000"/>
              </a:lnSpc>
            </a:pPr>
            <a:r>
              <a:rPr dirty="0"/>
              <a:t>Go-To-Market Strategy: Four Channels, One Integrated Platform</a:t>
            </a:r>
          </a:p>
        </p:txBody>
      </p:sp>
      <p:sp>
        <p:nvSpPr>
          <p:cNvPr id="355" name="Focused execution across B2B, B2G, B2B2C, and WAAS to drive rapid adoption, revenue scale, and social impact.…"/>
          <p:cNvSpPr txBox="1"/>
          <p:nvPr/>
        </p:nvSpPr>
        <p:spPr>
          <a:xfrm>
            <a:off x="801898" y="9536912"/>
            <a:ext cx="10582575" cy="36112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spAutoFit/>
          </a:bodyPr>
          <a:lstStyle/>
          <a:p>
            <a:pPr defTabSz="825500">
              <a:lnSpc>
                <a:spcPct val="100000"/>
              </a:lnSpc>
              <a:spcBef>
                <a:spcPts val="0"/>
              </a:spcBef>
              <a:defRPr sz="3800"/>
            </a:pPr>
            <a:r>
              <a:rPr dirty="0"/>
              <a:t>AeroNero reaches customers across B2B, B2G, B2B2C, and WaaS channels — combining direct enterprise sales, builder partnerships, government programs, and utility-model deployments.</a:t>
            </a:r>
          </a:p>
          <a:p>
            <a:pPr defTabSz="825500">
              <a:lnSpc>
                <a:spcPct val="100000"/>
              </a:lnSpc>
              <a:spcBef>
                <a:spcPts val="0"/>
              </a:spcBef>
              <a:defRPr sz="3800"/>
            </a:pPr>
            <a:endParaRPr dirty="0"/>
          </a:p>
          <a:p>
            <a:pPr defTabSz="825500">
              <a:lnSpc>
                <a:spcPct val="100000"/>
              </a:lnSpc>
              <a:spcBef>
                <a:spcPts val="0"/>
              </a:spcBef>
              <a:defRPr sz="3800"/>
            </a:pPr>
            <a:r>
              <a:rPr dirty="0"/>
              <a:t>With a pipeline of </a:t>
            </a:r>
            <a:r>
              <a:rPr dirty="0">
                <a:latin typeface="Maven Pro SemiBold"/>
                <a:ea typeface="Maven Pro SemiBold"/>
                <a:cs typeface="Maven Pro SemiBold"/>
                <a:sym typeface="Maven Pro SemiBold"/>
              </a:rPr>
              <a:t>$10M+ qualified sales</a:t>
            </a:r>
            <a:r>
              <a:rPr dirty="0"/>
              <a:t> across India, MENA, and </a:t>
            </a:r>
            <a:r>
              <a:rPr lang="en-US" dirty="0"/>
              <a:t>early USA/LATM.</a:t>
            </a:r>
            <a:endParaRPr dirty="0"/>
          </a:p>
        </p:txBody>
      </p:sp>
      <p:sp>
        <p:nvSpPr>
          <p:cNvPr id="356" name="Rounded Rectangle"/>
          <p:cNvSpPr/>
          <p:nvPr/>
        </p:nvSpPr>
        <p:spPr>
          <a:xfrm>
            <a:off x="14452285" y="1646104"/>
            <a:ext cx="9186412" cy="4375851"/>
          </a:xfrm>
          <a:prstGeom prst="roundRect">
            <a:avLst>
              <a:gd name="adj" fmla="val 7690"/>
            </a:avLst>
          </a:prstGeom>
          <a:solidFill>
            <a:srgbClr val="FFFFFF">
              <a:alpha val="45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57" name="B2B"/>
          <p:cNvSpPr txBox="1"/>
          <p:nvPr/>
        </p:nvSpPr>
        <p:spPr>
          <a:xfrm>
            <a:off x="14689311" y="1763428"/>
            <a:ext cx="754736" cy="599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a:latin typeface="Poppins Regular"/>
                <a:ea typeface="Poppins Regular"/>
                <a:cs typeface="Poppins Regular"/>
                <a:sym typeface="Poppins Regular"/>
              </a:defRPr>
            </a:lvl1pPr>
          </a:lstStyle>
          <a:p>
            <a:r>
              <a:t>B2B</a:t>
            </a:r>
          </a:p>
        </p:txBody>
      </p:sp>
      <p:sp>
        <p:nvSpPr>
          <p:cNvPr id="358" name="Secure strategic anchor clients (e.g., military, hospitals, hotels) as referenceable case studies…"/>
          <p:cNvSpPr txBox="1"/>
          <p:nvPr/>
        </p:nvSpPr>
        <p:spPr>
          <a:xfrm>
            <a:off x="14750738" y="2795438"/>
            <a:ext cx="8589507" cy="30941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355599" indent="-355599">
              <a:spcBef>
                <a:spcPts val="0"/>
              </a:spcBef>
              <a:buSzPct val="123000"/>
              <a:buChar char="•"/>
              <a:defRPr sz="2400">
                <a:solidFill>
                  <a:srgbClr val="000000">
                    <a:alpha val="80000"/>
                  </a:srgbClr>
                </a:solidFill>
              </a:defRPr>
            </a:pPr>
            <a:r>
              <a:rPr dirty="0">
                <a:latin typeface="Maven Pro Medium" pitchFamily="2" charset="77"/>
              </a:rPr>
              <a:t>Secure strategic anchor clients (e.g., military, hospitals, hotels) as referenceable case studies</a:t>
            </a:r>
          </a:p>
          <a:p>
            <a:pPr marL="355599" indent="-355599">
              <a:spcBef>
                <a:spcPts val="0"/>
              </a:spcBef>
              <a:buSzPct val="123000"/>
              <a:buChar char="•"/>
              <a:defRPr sz="2400">
                <a:solidFill>
                  <a:srgbClr val="000000">
                    <a:alpha val="80000"/>
                  </a:srgbClr>
                </a:solidFill>
              </a:defRPr>
            </a:pPr>
            <a:r>
              <a:rPr dirty="0">
                <a:latin typeface="Maven Pro Medium" pitchFamily="2" charset="77"/>
              </a:rPr>
              <a:t>Activate master distributors and channel partners in key geographies (</a:t>
            </a:r>
            <a:r>
              <a:rPr lang="en-US" dirty="0">
                <a:latin typeface="Maven Pro Medium" pitchFamily="2" charset="77"/>
              </a:rPr>
              <a:t>India, Middle East &amp; GCC, Africa, Latin America, USA, Southeast Asia, Europe</a:t>
            </a:r>
            <a:r>
              <a:rPr dirty="0">
                <a:latin typeface="Maven Pro Medium" pitchFamily="2" charset="77"/>
              </a:rPr>
              <a:t>)</a:t>
            </a:r>
          </a:p>
          <a:p>
            <a:pPr marL="355599" indent="-355599">
              <a:spcBef>
                <a:spcPts val="0"/>
              </a:spcBef>
              <a:buSzPct val="123000"/>
              <a:buChar char="•"/>
              <a:defRPr sz="2400">
                <a:solidFill>
                  <a:srgbClr val="000000">
                    <a:alpha val="80000"/>
                  </a:srgbClr>
                </a:solidFill>
              </a:defRPr>
            </a:pPr>
            <a:r>
              <a:rPr dirty="0">
                <a:latin typeface="Maven Pro Medium" pitchFamily="2" charset="77"/>
              </a:rPr>
              <a:t>Water-as-a-Service (</a:t>
            </a:r>
            <a:r>
              <a:rPr dirty="0" err="1">
                <a:latin typeface="Maven Pro Medium" pitchFamily="2" charset="77"/>
              </a:rPr>
              <a:t>WaaS</a:t>
            </a:r>
            <a:r>
              <a:rPr dirty="0">
                <a:latin typeface="Maven Pro Medium" pitchFamily="2" charset="77"/>
              </a:rPr>
              <a:t>) model for hospitality to drive recurring revenue</a:t>
            </a:r>
            <a:endParaRPr lang="en-US" dirty="0">
              <a:latin typeface="Maven Pro Medium" pitchFamily="2" charset="77"/>
            </a:endParaRPr>
          </a:p>
          <a:p>
            <a:pPr marL="355599" indent="-355599">
              <a:spcBef>
                <a:spcPts val="0"/>
              </a:spcBef>
              <a:buSzPct val="123000"/>
              <a:buChar char="•"/>
              <a:defRPr sz="2400">
                <a:solidFill>
                  <a:srgbClr val="000000">
                    <a:alpha val="80000"/>
                  </a:srgbClr>
                </a:solidFill>
              </a:defRPr>
            </a:pPr>
            <a:r>
              <a:rPr lang="en-US" dirty="0">
                <a:latin typeface="Maven Pro Medium" pitchFamily="2" charset="77"/>
              </a:rPr>
              <a:t>Collaborate with CSR programs and foundations on Water-for-All initiatives</a:t>
            </a:r>
            <a:endParaRPr dirty="0">
              <a:latin typeface="Maven Pro Medium" pitchFamily="2" charset="77"/>
            </a:endParaRPr>
          </a:p>
        </p:txBody>
      </p:sp>
      <p:sp>
        <p:nvSpPr>
          <p:cNvPr id="359" name="Line"/>
          <p:cNvSpPr/>
          <p:nvPr/>
        </p:nvSpPr>
        <p:spPr>
          <a:xfrm>
            <a:off x="14750738" y="2493584"/>
            <a:ext cx="8589507" cy="1"/>
          </a:xfrm>
          <a:prstGeom prst="line">
            <a:avLst/>
          </a:prstGeom>
          <a:ln w="25400">
            <a:solidFill>
              <a:srgbClr val="000000"/>
            </a:solidFill>
            <a:miter lim="400000"/>
          </a:ln>
        </p:spPr>
        <p:txBody>
          <a:bodyPr lIns="50800" tIns="50800" rIns="50800" bIns="50800" anchor="ctr"/>
          <a:lstStyle/>
          <a:p>
            <a:endParaRPr/>
          </a:p>
        </p:txBody>
      </p:sp>
      <p:sp>
        <p:nvSpPr>
          <p:cNvPr id="360" name="Defense, Commercial, and Institutional Buyers"/>
          <p:cNvSpPr txBox="1"/>
          <p:nvPr/>
        </p:nvSpPr>
        <p:spPr>
          <a:xfrm>
            <a:off x="16839620" y="1834547"/>
            <a:ext cx="6498032"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spcBef>
                <a:spcPts val="0"/>
              </a:spcBef>
              <a:defRPr sz="2400">
                <a:solidFill>
                  <a:srgbClr val="000000">
                    <a:alpha val="80000"/>
                  </a:srgbClr>
                </a:solidFill>
              </a:defRPr>
            </a:lvl1pPr>
          </a:lstStyle>
          <a:p>
            <a:r>
              <a:t>Defense, Commercial, and Institutional Buyers</a:t>
            </a:r>
          </a:p>
        </p:txBody>
      </p:sp>
      <p:sp>
        <p:nvSpPr>
          <p:cNvPr id="361" name="Rounded Rectangle"/>
          <p:cNvSpPr/>
          <p:nvPr/>
        </p:nvSpPr>
        <p:spPr>
          <a:xfrm>
            <a:off x="14452285" y="6223791"/>
            <a:ext cx="9186412" cy="3454354"/>
          </a:xfrm>
          <a:prstGeom prst="roundRect">
            <a:avLst>
              <a:gd name="adj" fmla="val 7356"/>
            </a:avLst>
          </a:prstGeom>
          <a:solidFill>
            <a:srgbClr val="FFFFFF">
              <a:alpha val="45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62" name="B2G"/>
          <p:cNvSpPr txBox="1"/>
          <p:nvPr/>
        </p:nvSpPr>
        <p:spPr>
          <a:xfrm>
            <a:off x="14689311" y="6341114"/>
            <a:ext cx="813410" cy="599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a:latin typeface="Poppins Regular"/>
                <a:ea typeface="Poppins Regular"/>
                <a:cs typeface="Poppins Regular"/>
                <a:sym typeface="Poppins Regular"/>
              </a:defRPr>
            </a:lvl1pPr>
          </a:lstStyle>
          <a:p>
            <a:r>
              <a:t>B2G</a:t>
            </a:r>
          </a:p>
        </p:txBody>
      </p:sp>
      <p:sp>
        <p:nvSpPr>
          <p:cNvPr id="363" name="Win tenders via government procurement portals (e.g., GEM, defense procurement)…"/>
          <p:cNvSpPr txBox="1"/>
          <p:nvPr/>
        </p:nvSpPr>
        <p:spPr>
          <a:xfrm>
            <a:off x="14750738" y="7373123"/>
            <a:ext cx="8589507" cy="2096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355599" indent="-355599">
              <a:spcBef>
                <a:spcPts val="0"/>
              </a:spcBef>
              <a:buSzPct val="123000"/>
              <a:buChar char="•"/>
              <a:defRPr sz="2400">
                <a:solidFill>
                  <a:srgbClr val="000000">
                    <a:alpha val="80000"/>
                  </a:srgbClr>
                </a:solidFill>
              </a:defRPr>
            </a:pPr>
            <a:r>
              <a:rPr dirty="0">
                <a:latin typeface="Maven Pro Medium" pitchFamily="2" charset="77"/>
              </a:rPr>
              <a:t>Win tenders via government procurement portals (e.g., GEM, defense procurement)</a:t>
            </a:r>
          </a:p>
          <a:p>
            <a:pPr marL="355599" indent="-355599">
              <a:spcBef>
                <a:spcPts val="0"/>
              </a:spcBef>
              <a:buSzPct val="123000"/>
              <a:buChar char="•"/>
              <a:defRPr sz="2400">
                <a:solidFill>
                  <a:srgbClr val="000000">
                    <a:alpha val="80000"/>
                  </a:srgbClr>
                </a:solidFill>
              </a:defRPr>
            </a:pPr>
            <a:r>
              <a:rPr dirty="0">
                <a:latin typeface="Maven Pro Medium" pitchFamily="2" charset="77"/>
              </a:rPr>
              <a:t>Position as a climate-resilient water solution in public infrastructure programs</a:t>
            </a:r>
          </a:p>
          <a:p>
            <a:pPr marL="355599" indent="-355599">
              <a:spcBef>
                <a:spcPts val="0"/>
              </a:spcBef>
              <a:buSzPct val="123000"/>
              <a:buChar char="•"/>
              <a:defRPr sz="2400">
                <a:solidFill>
                  <a:srgbClr val="000000">
                    <a:alpha val="80000"/>
                  </a:srgbClr>
                </a:solidFill>
              </a:defRPr>
            </a:pPr>
            <a:r>
              <a:rPr dirty="0">
                <a:latin typeface="Maven Pro Medium" pitchFamily="2" charset="77"/>
              </a:rPr>
              <a:t>Collaborate with NGOs and development agencies for rural and humanitarian deployments</a:t>
            </a:r>
          </a:p>
        </p:txBody>
      </p:sp>
      <p:sp>
        <p:nvSpPr>
          <p:cNvPr id="364" name="Line"/>
          <p:cNvSpPr/>
          <p:nvPr/>
        </p:nvSpPr>
        <p:spPr>
          <a:xfrm>
            <a:off x="14750738" y="7071270"/>
            <a:ext cx="8589507" cy="1"/>
          </a:xfrm>
          <a:prstGeom prst="line">
            <a:avLst/>
          </a:prstGeom>
          <a:ln w="25400">
            <a:solidFill>
              <a:srgbClr val="000000"/>
            </a:solidFill>
            <a:miter lim="400000"/>
          </a:ln>
        </p:spPr>
        <p:txBody>
          <a:bodyPr lIns="50800" tIns="50800" rIns="50800" bIns="50800" anchor="ctr"/>
          <a:lstStyle/>
          <a:p>
            <a:endParaRPr/>
          </a:p>
        </p:txBody>
      </p:sp>
      <p:sp>
        <p:nvSpPr>
          <p:cNvPr id="365" name="Government Programs &amp; Procurement Portals"/>
          <p:cNvSpPr txBox="1"/>
          <p:nvPr/>
        </p:nvSpPr>
        <p:spPr>
          <a:xfrm>
            <a:off x="16889912" y="6412232"/>
            <a:ext cx="6447740"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spcBef>
                <a:spcPts val="0"/>
              </a:spcBef>
              <a:defRPr sz="2400">
                <a:solidFill>
                  <a:srgbClr val="000000">
                    <a:alpha val="80000"/>
                  </a:srgbClr>
                </a:solidFill>
              </a:defRPr>
            </a:lvl1pPr>
          </a:lstStyle>
          <a:p>
            <a:r>
              <a:t>Government Programs &amp; Procurement Portals</a:t>
            </a:r>
          </a:p>
        </p:txBody>
      </p:sp>
      <p:sp>
        <p:nvSpPr>
          <p:cNvPr id="366" name="Rounded Rectangle"/>
          <p:cNvSpPr/>
          <p:nvPr/>
        </p:nvSpPr>
        <p:spPr>
          <a:xfrm>
            <a:off x="14452285" y="9901841"/>
            <a:ext cx="9186412" cy="3527848"/>
          </a:xfrm>
          <a:prstGeom prst="roundRect">
            <a:avLst>
              <a:gd name="adj" fmla="val 7202"/>
            </a:avLst>
          </a:prstGeom>
          <a:solidFill>
            <a:srgbClr val="FFFFFF">
              <a:alpha val="45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67" name="B2B2C"/>
          <p:cNvSpPr txBox="1"/>
          <p:nvPr/>
        </p:nvSpPr>
        <p:spPr>
          <a:xfrm>
            <a:off x="14689311" y="10019164"/>
            <a:ext cx="1233729" cy="599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a:latin typeface="Poppins Regular"/>
                <a:ea typeface="Poppins Regular"/>
                <a:cs typeface="Poppins Regular"/>
                <a:sym typeface="Poppins Regular"/>
              </a:defRPr>
            </a:lvl1pPr>
          </a:lstStyle>
          <a:p>
            <a:r>
              <a:t>B2B2C</a:t>
            </a:r>
          </a:p>
        </p:txBody>
      </p:sp>
      <p:sp>
        <p:nvSpPr>
          <p:cNvPr id="368" name="Partner with residential builders to pre-install AWG units in high-end developments…"/>
          <p:cNvSpPr txBox="1"/>
          <p:nvPr/>
        </p:nvSpPr>
        <p:spPr>
          <a:xfrm>
            <a:off x="14750738" y="11051173"/>
            <a:ext cx="8589507" cy="2096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355599" indent="-355599">
              <a:spcBef>
                <a:spcPts val="0"/>
              </a:spcBef>
              <a:buSzPct val="123000"/>
              <a:buChar char="•"/>
              <a:defRPr sz="2400">
                <a:solidFill>
                  <a:srgbClr val="000000">
                    <a:alpha val="80000"/>
                  </a:srgbClr>
                </a:solidFill>
              </a:defRPr>
            </a:pPr>
            <a:r>
              <a:rPr dirty="0">
                <a:latin typeface="Maven Pro Medium" pitchFamily="2" charset="77"/>
              </a:rPr>
              <a:t>Partner with residential builders to pre-install AWG units in high-end developments</a:t>
            </a:r>
          </a:p>
          <a:p>
            <a:pPr marL="355599" indent="-355599">
              <a:spcBef>
                <a:spcPts val="0"/>
              </a:spcBef>
              <a:buSzPct val="123000"/>
              <a:buChar char="•"/>
              <a:defRPr sz="2400">
                <a:solidFill>
                  <a:srgbClr val="000000">
                    <a:alpha val="80000"/>
                  </a:srgbClr>
                </a:solidFill>
              </a:defRPr>
            </a:pPr>
            <a:r>
              <a:rPr dirty="0">
                <a:latin typeface="Maven Pro Medium" pitchFamily="2" charset="77"/>
              </a:rPr>
              <a:t>Offer financing and turnkey installation packages for homes and schools</a:t>
            </a:r>
          </a:p>
          <a:p>
            <a:pPr marL="355599" indent="-355599">
              <a:spcBef>
                <a:spcPts val="0"/>
              </a:spcBef>
              <a:buSzPct val="123000"/>
              <a:buChar char="•"/>
              <a:defRPr sz="2400">
                <a:solidFill>
                  <a:srgbClr val="000000">
                    <a:alpha val="80000"/>
                  </a:srgbClr>
                </a:solidFill>
              </a:defRPr>
            </a:pPr>
            <a:r>
              <a:rPr dirty="0">
                <a:latin typeface="Maven Pro Medium" pitchFamily="2" charset="77"/>
              </a:rPr>
              <a:t>Subscription-based </a:t>
            </a:r>
            <a:r>
              <a:rPr dirty="0" err="1">
                <a:latin typeface="Maven Pro Medium" pitchFamily="2" charset="77"/>
              </a:rPr>
              <a:t>WaaS</a:t>
            </a:r>
            <a:r>
              <a:rPr dirty="0">
                <a:latin typeface="Maven Pro Medium" pitchFamily="2" charset="77"/>
              </a:rPr>
              <a:t> for households and small institutions</a:t>
            </a:r>
          </a:p>
        </p:txBody>
      </p:sp>
      <p:sp>
        <p:nvSpPr>
          <p:cNvPr id="369" name="Line"/>
          <p:cNvSpPr/>
          <p:nvPr/>
        </p:nvSpPr>
        <p:spPr>
          <a:xfrm>
            <a:off x="14750738" y="10749319"/>
            <a:ext cx="8589507" cy="1"/>
          </a:xfrm>
          <a:prstGeom prst="line">
            <a:avLst/>
          </a:prstGeom>
          <a:ln w="25400">
            <a:solidFill>
              <a:srgbClr val="000000"/>
            </a:solidFill>
            <a:miter lim="400000"/>
          </a:ln>
        </p:spPr>
        <p:txBody>
          <a:bodyPr lIns="50800" tIns="50800" rIns="50800" bIns="50800" anchor="ctr"/>
          <a:lstStyle/>
          <a:p>
            <a:endParaRPr/>
          </a:p>
        </p:txBody>
      </p:sp>
      <p:sp>
        <p:nvSpPr>
          <p:cNvPr id="370" name="Consumers, Builders, Developers"/>
          <p:cNvSpPr txBox="1"/>
          <p:nvPr/>
        </p:nvSpPr>
        <p:spPr>
          <a:xfrm>
            <a:off x="18682745" y="10090282"/>
            <a:ext cx="4654907"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spcBef>
                <a:spcPts val="0"/>
              </a:spcBef>
              <a:defRPr sz="2400">
                <a:solidFill>
                  <a:srgbClr val="000000">
                    <a:alpha val="80000"/>
                  </a:srgbClr>
                </a:solidFill>
              </a:defRPr>
            </a:lvl1pPr>
          </a:lstStyle>
          <a:p>
            <a:r>
              <a:t>Consumers, Builders, Developers</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0E6D9"/>
        </a:solidFill>
        <a:effectLst/>
      </p:bgPr>
    </p:bg>
    <p:spTree>
      <p:nvGrpSpPr>
        <p:cNvPr id="1" name="">
          <a:extLst>
            <a:ext uri="{FF2B5EF4-FFF2-40B4-BE49-F238E27FC236}">
              <a16:creationId xmlns:a16="http://schemas.microsoft.com/office/drawing/2014/main" id="{A102D988-1D69-AEFF-0479-DFB38875BCA5}"/>
            </a:ext>
          </a:extLst>
        </p:cNvPr>
        <p:cNvGrpSpPr/>
        <p:nvPr/>
      </p:nvGrpSpPr>
      <p:grpSpPr>
        <a:xfrm>
          <a:off x="0" y="0"/>
          <a:ext cx="0" cy="0"/>
          <a:chOff x="0" y="0"/>
          <a:chExt cx="0" cy="0"/>
        </a:xfrm>
      </p:grpSpPr>
      <p:sp>
        <p:nvSpPr>
          <p:cNvPr id="372" name="Line">
            <a:extLst>
              <a:ext uri="{FF2B5EF4-FFF2-40B4-BE49-F238E27FC236}">
                <a16:creationId xmlns:a16="http://schemas.microsoft.com/office/drawing/2014/main" id="{1D19BDC8-3F35-16FA-F0C4-A3034250797F}"/>
              </a:ext>
            </a:extLst>
          </p:cNvPr>
          <p:cNvSpPr/>
          <p:nvPr/>
        </p:nvSpPr>
        <p:spPr>
          <a:xfrm>
            <a:off x="765001" y="924073"/>
            <a:ext cx="22853999" cy="1"/>
          </a:xfrm>
          <a:prstGeom prst="line">
            <a:avLst/>
          </a:prstGeom>
          <a:ln w="25400">
            <a:solidFill>
              <a:srgbClr val="5E5E5E"/>
            </a:solidFill>
            <a:miter lim="400000"/>
          </a:ln>
        </p:spPr>
        <p:txBody>
          <a:bodyPr lIns="50800" tIns="50800" rIns="50800" bIns="50800" anchor="ctr"/>
          <a:lstStyle/>
          <a:p>
            <a:endParaRPr/>
          </a:p>
        </p:txBody>
      </p:sp>
      <p:pic>
        <p:nvPicPr>
          <p:cNvPr id="373" name="logo.png" descr="logo.png">
            <a:extLst>
              <a:ext uri="{FF2B5EF4-FFF2-40B4-BE49-F238E27FC236}">
                <a16:creationId xmlns:a16="http://schemas.microsoft.com/office/drawing/2014/main" id="{22FC108C-CC45-AA76-A5E6-CD7AEF0B9F15}"/>
              </a:ext>
            </a:extLst>
          </p:cNvPr>
          <p:cNvPicPr>
            <a:picLocks noChangeAspect="1"/>
          </p:cNvPicPr>
          <p:nvPr/>
        </p:nvPicPr>
        <p:blipFill>
          <a:blip r:embed="rId3"/>
          <a:stretch>
            <a:fillRect/>
          </a:stretch>
        </p:blipFill>
        <p:spPr>
          <a:xfrm>
            <a:off x="777055" y="240438"/>
            <a:ext cx="1044739" cy="454442"/>
          </a:xfrm>
          <a:prstGeom prst="rect">
            <a:avLst/>
          </a:prstGeom>
          <a:ln w="12700">
            <a:miter lim="400000"/>
          </a:ln>
        </p:spPr>
      </p:pic>
      <p:sp>
        <p:nvSpPr>
          <p:cNvPr id="374" name="/ Partners">
            <a:extLst>
              <a:ext uri="{FF2B5EF4-FFF2-40B4-BE49-F238E27FC236}">
                <a16:creationId xmlns:a16="http://schemas.microsoft.com/office/drawing/2014/main" id="{865D4F8F-689D-E775-CCCE-6A2DEA201650}"/>
              </a:ext>
            </a:extLst>
          </p:cNvPr>
          <p:cNvSpPr txBox="1"/>
          <p:nvPr/>
        </p:nvSpPr>
        <p:spPr>
          <a:xfrm>
            <a:off x="1922843" y="239058"/>
            <a:ext cx="1501141"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solidFill>
                  <a:srgbClr val="5E5E5E"/>
                </a:solidFill>
              </a:defRPr>
            </a:lvl1pPr>
          </a:lstStyle>
          <a:p>
            <a:r>
              <a:t>/ Partners</a:t>
            </a:r>
          </a:p>
        </p:txBody>
      </p:sp>
      <p:sp>
        <p:nvSpPr>
          <p:cNvPr id="375" name="Slide Number">
            <a:extLst>
              <a:ext uri="{FF2B5EF4-FFF2-40B4-BE49-F238E27FC236}">
                <a16:creationId xmlns:a16="http://schemas.microsoft.com/office/drawing/2014/main" id="{3EB52A32-6193-8EC4-CF4B-B32DA7580C51}"/>
              </a:ext>
            </a:extLst>
          </p:cNvPr>
          <p:cNvSpPr txBox="1">
            <a:spLocks noGrp="1"/>
          </p:cNvSpPr>
          <p:nvPr>
            <p:ph type="sldNum" sz="quarter" idx="4294967295"/>
          </p:nvPr>
        </p:nvSpPr>
        <p:spPr>
          <a:xfrm>
            <a:off x="23171522" y="245409"/>
            <a:ext cx="429464" cy="4572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13</a:t>
            </a:fld>
            <a:endParaRPr/>
          </a:p>
        </p:txBody>
      </p:sp>
      <p:sp>
        <p:nvSpPr>
          <p:cNvPr id="376" name="Anchor Partners Validate the Model and Open Markets">
            <a:extLst>
              <a:ext uri="{FF2B5EF4-FFF2-40B4-BE49-F238E27FC236}">
                <a16:creationId xmlns:a16="http://schemas.microsoft.com/office/drawing/2014/main" id="{5CD83CBA-4148-5C52-7116-C0858F5EA33E}"/>
              </a:ext>
            </a:extLst>
          </p:cNvPr>
          <p:cNvSpPr txBox="1">
            <a:spLocks noGrp="1"/>
          </p:cNvSpPr>
          <p:nvPr>
            <p:ph type="title"/>
          </p:nvPr>
        </p:nvSpPr>
        <p:spPr>
          <a:xfrm>
            <a:off x="763244" y="1528244"/>
            <a:ext cx="8226799" cy="4877880"/>
          </a:xfrm>
          <a:prstGeom prst="rect">
            <a:avLst/>
          </a:prstGeom>
        </p:spPr>
        <p:txBody>
          <a:bodyPr>
            <a:normAutofit/>
          </a:bodyPr>
          <a:lstStyle>
            <a:lvl1pPr defTabSz="2218888">
              <a:defRPr sz="7462" spc="-149"/>
            </a:lvl1pPr>
          </a:lstStyle>
          <a:p>
            <a:pPr>
              <a:lnSpc>
                <a:spcPct val="100000"/>
              </a:lnSpc>
            </a:pPr>
            <a:r>
              <a:rPr dirty="0"/>
              <a:t>Anchor Partners Validate the Model and Open Markets</a:t>
            </a:r>
          </a:p>
        </p:txBody>
      </p:sp>
      <p:sp>
        <p:nvSpPr>
          <p:cNvPr id="377" name="Rounded Rectangle">
            <a:extLst>
              <a:ext uri="{FF2B5EF4-FFF2-40B4-BE49-F238E27FC236}">
                <a16:creationId xmlns:a16="http://schemas.microsoft.com/office/drawing/2014/main" id="{9B595203-6E43-B307-D19B-A4FB8E5C5DBC}"/>
              </a:ext>
            </a:extLst>
          </p:cNvPr>
          <p:cNvSpPr/>
          <p:nvPr/>
        </p:nvSpPr>
        <p:spPr>
          <a:xfrm>
            <a:off x="9821221" y="1151888"/>
            <a:ext cx="13792826" cy="12318699"/>
          </a:xfrm>
          <a:prstGeom prst="roundRect">
            <a:avLst>
              <a:gd name="adj" fmla="val 2146"/>
            </a:avLst>
          </a:prstGeom>
          <a:solidFill>
            <a:srgbClr val="FFFFFF">
              <a:alpha val="45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78" name="Collaborating with leading institutions, corporations, and ecosystem enablers to drive scale and impact.…">
            <a:extLst>
              <a:ext uri="{FF2B5EF4-FFF2-40B4-BE49-F238E27FC236}">
                <a16:creationId xmlns:a16="http://schemas.microsoft.com/office/drawing/2014/main" id="{C985B0A7-E64F-A6F6-81F2-25EF3798AF70}"/>
              </a:ext>
            </a:extLst>
          </p:cNvPr>
          <p:cNvSpPr txBox="1"/>
          <p:nvPr/>
        </p:nvSpPr>
        <p:spPr>
          <a:xfrm>
            <a:off x="762000" y="8576276"/>
            <a:ext cx="8111120" cy="467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pPr defTabSz="825500">
              <a:lnSpc>
                <a:spcPct val="100000"/>
              </a:lnSpc>
              <a:spcBef>
                <a:spcPts val="0"/>
              </a:spcBef>
              <a:defRPr sz="3800"/>
            </a:pPr>
            <a:r>
              <a:rPr dirty="0"/>
              <a:t>Collaborating with leading institutions, corporations, and ecosystem enablers to drive scale and impact.</a:t>
            </a:r>
          </a:p>
          <a:p>
            <a:pPr defTabSz="825500">
              <a:lnSpc>
                <a:spcPct val="100000"/>
              </a:lnSpc>
              <a:spcBef>
                <a:spcPts val="0"/>
              </a:spcBef>
              <a:defRPr sz="3800"/>
            </a:pPr>
            <a:endParaRPr dirty="0"/>
          </a:p>
          <a:p>
            <a:pPr defTabSz="825500">
              <a:lnSpc>
                <a:spcPct val="100000"/>
              </a:lnSpc>
              <a:spcBef>
                <a:spcPts val="0"/>
              </a:spcBef>
              <a:defRPr sz="3800"/>
            </a:pPr>
            <a:r>
              <a:rPr dirty="0"/>
              <a:t>Trusted by global leaders across business, academia, and sustainability ecosystems.</a:t>
            </a:r>
          </a:p>
        </p:txBody>
      </p:sp>
      <p:grpSp>
        <p:nvGrpSpPr>
          <p:cNvPr id="25" name="Group 24">
            <a:extLst>
              <a:ext uri="{FF2B5EF4-FFF2-40B4-BE49-F238E27FC236}">
                <a16:creationId xmlns:a16="http://schemas.microsoft.com/office/drawing/2014/main" id="{BD5A5087-BF08-D99E-83DA-9FAD759E48A8}"/>
              </a:ext>
            </a:extLst>
          </p:cNvPr>
          <p:cNvGrpSpPr/>
          <p:nvPr/>
        </p:nvGrpSpPr>
        <p:grpSpPr>
          <a:xfrm>
            <a:off x="10253495" y="7533569"/>
            <a:ext cx="13229615" cy="660091"/>
            <a:chOff x="10253495" y="1808904"/>
            <a:chExt cx="13229615" cy="660091"/>
          </a:xfrm>
        </p:grpSpPr>
        <p:sp>
          <p:nvSpPr>
            <p:cNvPr id="2" name="Prestige Group…">
              <a:extLst>
                <a:ext uri="{FF2B5EF4-FFF2-40B4-BE49-F238E27FC236}">
                  <a16:creationId xmlns:a16="http://schemas.microsoft.com/office/drawing/2014/main" id="{1343F99C-0163-A913-595F-30CAA7F6C4F6}"/>
                </a:ext>
              </a:extLst>
            </p:cNvPr>
            <p:cNvSpPr txBox="1"/>
            <p:nvPr/>
          </p:nvSpPr>
          <p:spPr>
            <a:xfrm>
              <a:off x="11113477" y="1812405"/>
              <a:ext cx="12369633"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spcBef>
                  <a:spcPts val="300"/>
                </a:spcBef>
                <a:defRPr sz="2400"/>
              </a:pPr>
              <a:r>
                <a:rPr sz="2000" dirty="0">
                  <a:latin typeface="Maven Pro SemiBold"/>
                  <a:ea typeface="Maven Pro SemiBold"/>
                  <a:cs typeface="Maven Pro SemiBold"/>
                  <a:sym typeface="Maven Pro SemiBold"/>
                </a:rPr>
                <a:t>Prestige Group</a:t>
              </a:r>
              <a:r>
                <a:rPr lang="en-US" sz="2000" dirty="0">
                  <a:latin typeface="Maven Pro SemiBold"/>
                  <a:ea typeface="Maven Pro SemiBold"/>
                  <a:cs typeface="Maven Pro SemiBold"/>
                  <a:sym typeface="Maven Pro SemiBold"/>
                </a:rPr>
                <a:t>: </a:t>
              </a:r>
              <a:r>
                <a:rPr sz="2000" dirty="0">
                  <a:latin typeface="Maven Pro Medium" pitchFamily="2" charset="77"/>
                </a:rPr>
                <a:t>Leading real estate developer committed to sustainability, integrating </a:t>
              </a:r>
              <a:r>
                <a:rPr sz="2000" dirty="0" err="1">
                  <a:latin typeface="Maven Pro Medium" pitchFamily="2" charset="77"/>
                </a:rPr>
                <a:t>Aeronero’s</a:t>
              </a:r>
              <a:r>
                <a:rPr sz="2000" dirty="0">
                  <a:latin typeface="Maven Pro Medium" pitchFamily="2" charset="77"/>
                </a:rPr>
                <a:t> water solutions across all upcoming projects.</a:t>
              </a:r>
            </a:p>
          </p:txBody>
        </p:sp>
        <p:pic>
          <p:nvPicPr>
            <p:cNvPr id="3" name="Prestige_Group_logo.png" descr="Prestige_Group_logo.png">
              <a:extLst>
                <a:ext uri="{FF2B5EF4-FFF2-40B4-BE49-F238E27FC236}">
                  <a16:creationId xmlns:a16="http://schemas.microsoft.com/office/drawing/2014/main" id="{2A8D357F-49F4-3CF0-6732-3AA787E39133}"/>
                </a:ext>
              </a:extLst>
            </p:cNvPr>
            <p:cNvPicPr>
              <a:picLocks noChangeAspect="1"/>
            </p:cNvPicPr>
            <p:nvPr/>
          </p:nvPicPr>
          <p:blipFill>
            <a:blip r:embed="rId4"/>
            <a:srcRect t="6321" b="6325"/>
            <a:stretch>
              <a:fillRect/>
            </a:stretch>
          </p:blipFill>
          <p:spPr>
            <a:xfrm>
              <a:off x="10253495" y="1808904"/>
              <a:ext cx="640080" cy="640056"/>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3" y="1006"/>
                    <a:pt x="3164" y="3017"/>
                  </a:cubicBezTo>
                  <a:cubicBezTo>
                    <a:pt x="1055" y="5028"/>
                    <a:pt x="0" y="7662"/>
                    <a:pt x="0" y="10298"/>
                  </a:cubicBezTo>
                  <a:cubicBezTo>
                    <a:pt x="0" y="12933"/>
                    <a:pt x="1055" y="15568"/>
                    <a:pt x="3164" y="17578"/>
                  </a:cubicBezTo>
                  <a:cubicBezTo>
                    <a:pt x="7382" y="21600"/>
                    <a:pt x="14218" y="21600"/>
                    <a:pt x="18436" y="17578"/>
                  </a:cubicBezTo>
                  <a:cubicBezTo>
                    <a:pt x="20545" y="15568"/>
                    <a:pt x="21600" y="12933"/>
                    <a:pt x="21600" y="10298"/>
                  </a:cubicBezTo>
                  <a:cubicBezTo>
                    <a:pt x="21600" y="7662"/>
                    <a:pt x="20545" y="5028"/>
                    <a:pt x="18436" y="3017"/>
                  </a:cubicBezTo>
                  <a:cubicBezTo>
                    <a:pt x="16327" y="1006"/>
                    <a:pt x="13564" y="0"/>
                    <a:pt x="10800" y="0"/>
                  </a:cubicBezTo>
                  <a:close/>
                </a:path>
              </a:pathLst>
            </a:custGeom>
            <a:ln w="25400">
              <a:solidFill>
                <a:srgbClr val="FFFFFF"/>
              </a:solidFill>
              <a:miter lim="400000"/>
            </a:ln>
            <a:effectLst>
              <a:outerShdw blurRad="63500" dist="50800" dir="5400000" rotWithShape="0">
                <a:srgbClr val="000000">
                  <a:alpha val="20000"/>
                </a:srgbClr>
              </a:outerShdw>
            </a:effectLst>
          </p:spPr>
        </p:pic>
      </p:grpSp>
      <p:grpSp>
        <p:nvGrpSpPr>
          <p:cNvPr id="33" name="Group 32">
            <a:extLst>
              <a:ext uri="{FF2B5EF4-FFF2-40B4-BE49-F238E27FC236}">
                <a16:creationId xmlns:a16="http://schemas.microsoft.com/office/drawing/2014/main" id="{EC64090B-F395-C127-E6F8-280CB88724C5}"/>
              </a:ext>
            </a:extLst>
          </p:cNvPr>
          <p:cNvGrpSpPr/>
          <p:nvPr/>
        </p:nvGrpSpPr>
        <p:grpSpPr>
          <a:xfrm>
            <a:off x="10253494" y="10069874"/>
            <a:ext cx="13229616" cy="675242"/>
            <a:chOff x="10253494" y="10967997"/>
            <a:chExt cx="13229616" cy="675242"/>
          </a:xfrm>
        </p:grpSpPr>
        <p:sp>
          <p:nvSpPr>
            <p:cNvPr id="4" name="White Lotus…">
              <a:extLst>
                <a:ext uri="{FF2B5EF4-FFF2-40B4-BE49-F238E27FC236}">
                  <a16:creationId xmlns:a16="http://schemas.microsoft.com/office/drawing/2014/main" id="{C5C107D4-00AB-F70D-3AE0-57A56E013958}"/>
                </a:ext>
              </a:extLst>
            </p:cNvPr>
            <p:cNvSpPr txBox="1"/>
            <p:nvPr/>
          </p:nvSpPr>
          <p:spPr>
            <a:xfrm>
              <a:off x="11109518" y="10967997"/>
              <a:ext cx="12373592"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spcBef>
                  <a:spcPts val="300"/>
                </a:spcBef>
                <a:defRPr sz="2400"/>
              </a:pPr>
              <a:r>
                <a:rPr sz="2000" dirty="0">
                  <a:latin typeface="Maven Pro SemiBold"/>
                  <a:ea typeface="Maven Pro SemiBold"/>
                  <a:cs typeface="Maven Pro SemiBold"/>
                  <a:sym typeface="Maven Pro SemiBold"/>
                </a:rPr>
                <a:t>White Lotus</a:t>
              </a:r>
              <a:r>
                <a:rPr lang="en-US" sz="2000" dirty="0">
                  <a:latin typeface="Maven Pro SemiBold"/>
                  <a:ea typeface="Maven Pro SemiBold"/>
                  <a:cs typeface="Maven Pro SemiBold"/>
                  <a:sym typeface="Maven Pro SemiBold"/>
                </a:rPr>
                <a:t>: </a:t>
              </a:r>
              <a:r>
                <a:rPr sz="2000" dirty="0">
                  <a:latin typeface="Maven Pro Medium" pitchFamily="2" charset="77"/>
                </a:rPr>
                <a:t>A sustainable luxury home builder integrating </a:t>
              </a:r>
              <a:r>
                <a:rPr sz="2000" dirty="0" err="1">
                  <a:latin typeface="Maven Pro Medium" pitchFamily="2" charset="77"/>
                </a:rPr>
                <a:t>Aeronero’s</a:t>
              </a:r>
              <a:r>
                <a:rPr sz="2000" dirty="0">
                  <a:latin typeface="Maven Pro Medium" pitchFamily="2" charset="77"/>
                </a:rPr>
                <a:t> water solutions to enhance self-sufficiency and eco-conscious living.</a:t>
              </a:r>
            </a:p>
          </p:txBody>
        </p:sp>
        <p:pic>
          <p:nvPicPr>
            <p:cNvPr id="5" name="Image" descr="Image">
              <a:extLst>
                <a:ext uri="{FF2B5EF4-FFF2-40B4-BE49-F238E27FC236}">
                  <a16:creationId xmlns:a16="http://schemas.microsoft.com/office/drawing/2014/main" id="{CE51FB7F-980A-E7E2-9346-E3D393C7CCDD}"/>
                </a:ext>
              </a:extLst>
            </p:cNvPr>
            <p:cNvPicPr>
              <a:picLocks noChangeAspect="1"/>
            </p:cNvPicPr>
            <p:nvPr/>
          </p:nvPicPr>
          <p:blipFill>
            <a:blip r:embed="rId5"/>
            <a:srcRect l="21902" r="21902"/>
            <a:stretch>
              <a:fillRect/>
            </a:stretch>
          </p:blipFill>
          <p:spPr>
            <a:xfrm>
              <a:off x="10253494" y="11003159"/>
              <a:ext cx="640080" cy="64008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540" y="0"/>
                    <a:pt x="8292" y="223"/>
                    <a:pt x="7109" y="654"/>
                  </a:cubicBezTo>
                  <a:cubicBezTo>
                    <a:pt x="4109" y="1746"/>
                    <a:pt x="1746" y="4109"/>
                    <a:pt x="654" y="7109"/>
                  </a:cubicBezTo>
                  <a:cubicBezTo>
                    <a:pt x="223" y="8292"/>
                    <a:pt x="0" y="9540"/>
                    <a:pt x="0" y="10800"/>
                  </a:cubicBezTo>
                  <a:cubicBezTo>
                    <a:pt x="0" y="12060"/>
                    <a:pt x="223" y="13308"/>
                    <a:pt x="654" y="14491"/>
                  </a:cubicBezTo>
                  <a:cubicBezTo>
                    <a:pt x="1746" y="17491"/>
                    <a:pt x="4109" y="19854"/>
                    <a:pt x="7109" y="20946"/>
                  </a:cubicBezTo>
                  <a:cubicBezTo>
                    <a:pt x="8292" y="21377"/>
                    <a:pt x="9540" y="21600"/>
                    <a:pt x="10800" y="21600"/>
                  </a:cubicBezTo>
                  <a:cubicBezTo>
                    <a:pt x="12060" y="21600"/>
                    <a:pt x="13308" y="21377"/>
                    <a:pt x="14491" y="20946"/>
                  </a:cubicBezTo>
                  <a:cubicBezTo>
                    <a:pt x="17491" y="19854"/>
                    <a:pt x="19854" y="17491"/>
                    <a:pt x="20946" y="14491"/>
                  </a:cubicBezTo>
                  <a:cubicBezTo>
                    <a:pt x="21377" y="13308"/>
                    <a:pt x="21600" y="12060"/>
                    <a:pt x="21600" y="10800"/>
                  </a:cubicBezTo>
                  <a:cubicBezTo>
                    <a:pt x="21600" y="9540"/>
                    <a:pt x="21377" y="8292"/>
                    <a:pt x="20946" y="7109"/>
                  </a:cubicBezTo>
                  <a:cubicBezTo>
                    <a:pt x="19854" y="4109"/>
                    <a:pt x="17491" y="1746"/>
                    <a:pt x="14491" y="654"/>
                  </a:cubicBezTo>
                  <a:cubicBezTo>
                    <a:pt x="13308" y="223"/>
                    <a:pt x="12060" y="0"/>
                    <a:pt x="10800" y="0"/>
                  </a:cubicBezTo>
                  <a:close/>
                </a:path>
              </a:pathLst>
            </a:custGeom>
            <a:ln w="25400">
              <a:solidFill>
                <a:srgbClr val="FFFFFF"/>
              </a:solidFill>
              <a:miter lim="400000"/>
            </a:ln>
            <a:effectLst>
              <a:outerShdw blurRad="63500" dist="50800" dir="5400000" rotWithShape="0">
                <a:srgbClr val="000000">
                  <a:alpha val="20000"/>
                </a:srgbClr>
              </a:outerShdw>
            </a:effectLst>
          </p:spPr>
        </p:pic>
      </p:grpSp>
      <p:grpSp>
        <p:nvGrpSpPr>
          <p:cNvPr id="22" name="Group 21">
            <a:extLst>
              <a:ext uri="{FF2B5EF4-FFF2-40B4-BE49-F238E27FC236}">
                <a16:creationId xmlns:a16="http://schemas.microsoft.com/office/drawing/2014/main" id="{C72EB094-E563-EF66-E5D6-16CCDB3DE874}"/>
              </a:ext>
            </a:extLst>
          </p:cNvPr>
          <p:cNvGrpSpPr/>
          <p:nvPr/>
        </p:nvGrpSpPr>
        <p:grpSpPr>
          <a:xfrm>
            <a:off x="10253495" y="2082157"/>
            <a:ext cx="13229617" cy="693259"/>
            <a:chOff x="10253495" y="2756441"/>
            <a:chExt cx="13229617" cy="693259"/>
          </a:xfrm>
        </p:grpSpPr>
        <p:sp>
          <p:nvSpPr>
            <p:cNvPr id="7" name="Anna University…">
              <a:extLst>
                <a:ext uri="{FF2B5EF4-FFF2-40B4-BE49-F238E27FC236}">
                  <a16:creationId xmlns:a16="http://schemas.microsoft.com/office/drawing/2014/main" id="{7AD24710-E5E0-B46B-00F5-9DEA1335E1CE}"/>
                </a:ext>
              </a:extLst>
            </p:cNvPr>
            <p:cNvSpPr txBox="1"/>
            <p:nvPr/>
          </p:nvSpPr>
          <p:spPr>
            <a:xfrm>
              <a:off x="11113478" y="2756441"/>
              <a:ext cx="12369634"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spcBef>
                  <a:spcPts val="300"/>
                </a:spcBef>
                <a:defRPr sz="2400">
                  <a:latin typeface="Maven Pro SemiBold"/>
                  <a:ea typeface="Maven Pro SemiBold"/>
                  <a:cs typeface="Maven Pro SemiBold"/>
                  <a:sym typeface="Maven Pro SemiBold"/>
                </a:defRPr>
              </a:pPr>
              <a:r>
                <a:rPr sz="2000" dirty="0"/>
                <a:t>Anna University</a:t>
              </a:r>
              <a:r>
                <a:rPr lang="en-US" sz="2000" dirty="0"/>
                <a:t>: </a:t>
              </a:r>
              <a:r>
                <a:rPr sz="2000" dirty="0">
                  <a:latin typeface="Maven Pro Medium" pitchFamily="2" charset="77"/>
                </a:rPr>
                <a:t>Academic collaborator supporting </a:t>
              </a:r>
              <a:r>
                <a:rPr sz="2000" dirty="0" err="1">
                  <a:latin typeface="Maven Pro Medium" pitchFamily="2" charset="77"/>
                </a:rPr>
                <a:t>Aeronero</a:t>
              </a:r>
              <a:r>
                <a:rPr sz="2000" dirty="0">
                  <a:latin typeface="Maven Pro Medium" pitchFamily="2" charset="77"/>
                </a:rPr>
                <a:t> through research, innovation, and technical validation in water generation technologies.</a:t>
              </a:r>
            </a:p>
          </p:txBody>
        </p:sp>
        <p:pic>
          <p:nvPicPr>
            <p:cNvPr id="8" name="pasted-movie.png" descr="pasted-movie.png">
              <a:extLst>
                <a:ext uri="{FF2B5EF4-FFF2-40B4-BE49-F238E27FC236}">
                  <a16:creationId xmlns:a16="http://schemas.microsoft.com/office/drawing/2014/main" id="{F25601FA-033A-9E07-2FA7-9D17461A3276}"/>
                </a:ext>
              </a:extLst>
            </p:cNvPr>
            <p:cNvPicPr>
              <a:picLocks noChangeAspect="1"/>
            </p:cNvPicPr>
            <p:nvPr/>
          </p:nvPicPr>
          <p:blipFill>
            <a:blip r:embed="rId6"/>
            <a:stretch>
              <a:fillRect/>
            </a:stretch>
          </p:blipFill>
          <p:spPr>
            <a:xfrm>
              <a:off x="10253495" y="2809620"/>
              <a:ext cx="640080" cy="64008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540" y="0"/>
                    <a:pt x="8292" y="223"/>
                    <a:pt x="7109" y="654"/>
                  </a:cubicBezTo>
                  <a:cubicBezTo>
                    <a:pt x="4109" y="1746"/>
                    <a:pt x="1746" y="4109"/>
                    <a:pt x="654" y="7109"/>
                  </a:cubicBezTo>
                  <a:cubicBezTo>
                    <a:pt x="223" y="8292"/>
                    <a:pt x="0" y="9540"/>
                    <a:pt x="0" y="10800"/>
                  </a:cubicBezTo>
                  <a:cubicBezTo>
                    <a:pt x="0" y="12060"/>
                    <a:pt x="223" y="13308"/>
                    <a:pt x="654" y="14491"/>
                  </a:cubicBezTo>
                  <a:cubicBezTo>
                    <a:pt x="1746" y="17491"/>
                    <a:pt x="4109" y="19854"/>
                    <a:pt x="7109" y="20946"/>
                  </a:cubicBezTo>
                  <a:cubicBezTo>
                    <a:pt x="8292" y="21377"/>
                    <a:pt x="9540" y="21600"/>
                    <a:pt x="10800" y="21600"/>
                  </a:cubicBezTo>
                  <a:cubicBezTo>
                    <a:pt x="12060" y="21600"/>
                    <a:pt x="13308" y="21377"/>
                    <a:pt x="14491" y="20946"/>
                  </a:cubicBezTo>
                  <a:cubicBezTo>
                    <a:pt x="17491" y="19854"/>
                    <a:pt x="19854" y="17491"/>
                    <a:pt x="20946" y="14491"/>
                  </a:cubicBezTo>
                  <a:cubicBezTo>
                    <a:pt x="21377" y="13308"/>
                    <a:pt x="21600" y="12060"/>
                    <a:pt x="21600" y="10800"/>
                  </a:cubicBezTo>
                  <a:cubicBezTo>
                    <a:pt x="21600" y="9540"/>
                    <a:pt x="21377" y="8292"/>
                    <a:pt x="20946" y="7109"/>
                  </a:cubicBezTo>
                  <a:cubicBezTo>
                    <a:pt x="19854" y="4109"/>
                    <a:pt x="17491" y="1746"/>
                    <a:pt x="14491" y="654"/>
                  </a:cubicBezTo>
                  <a:cubicBezTo>
                    <a:pt x="13308" y="223"/>
                    <a:pt x="12060" y="0"/>
                    <a:pt x="10800" y="0"/>
                  </a:cubicBezTo>
                  <a:close/>
                </a:path>
              </a:pathLst>
            </a:custGeom>
            <a:ln w="25400">
              <a:solidFill>
                <a:srgbClr val="FFFFFF"/>
              </a:solidFill>
              <a:miter lim="400000"/>
            </a:ln>
            <a:effectLst>
              <a:outerShdw blurRad="63500" dist="50800" dir="5400000" rotWithShape="0">
                <a:srgbClr val="000000">
                  <a:alpha val="20000"/>
                </a:srgbClr>
              </a:outerShdw>
            </a:effectLst>
          </p:spPr>
        </p:pic>
      </p:grpSp>
      <p:grpSp>
        <p:nvGrpSpPr>
          <p:cNvPr id="28" name="Group 27">
            <a:extLst>
              <a:ext uri="{FF2B5EF4-FFF2-40B4-BE49-F238E27FC236}">
                <a16:creationId xmlns:a16="http://schemas.microsoft.com/office/drawing/2014/main" id="{0A35705E-5464-46EE-67D2-FD38FDD77171}"/>
              </a:ext>
            </a:extLst>
          </p:cNvPr>
          <p:cNvGrpSpPr/>
          <p:nvPr/>
        </p:nvGrpSpPr>
        <p:grpSpPr>
          <a:xfrm>
            <a:off x="10253495" y="8368834"/>
            <a:ext cx="13229615" cy="690600"/>
            <a:chOff x="10253495" y="5296305"/>
            <a:chExt cx="13229615" cy="690600"/>
          </a:xfrm>
        </p:grpSpPr>
        <p:sp>
          <p:nvSpPr>
            <p:cNvPr id="9" name="Government e Marketplace…">
              <a:extLst>
                <a:ext uri="{FF2B5EF4-FFF2-40B4-BE49-F238E27FC236}">
                  <a16:creationId xmlns:a16="http://schemas.microsoft.com/office/drawing/2014/main" id="{4FC1535B-7FFC-FF43-6314-F85AEECBD9B4}"/>
                </a:ext>
              </a:extLst>
            </p:cNvPr>
            <p:cNvSpPr txBox="1"/>
            <p:nvPr/>
          </p:nvSpPr>
          <p:spPr>
            <a:xfrm>
              <a:off x="11113476" y="5330315"/>
              <a:ext cx="12369634"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spcBef>
                  <a:spcPts val="300"/>
                </a:spcBef>
                <a:defRPr sz="2400">
                  <a:latin typeface="Maven Pro SemiBold"/>
                  <a:ea typeface="Maven Pro SemiBold"/>
                  <a:cs typeface="Maven Pro SemiBold"/>
                  <a:sym typeface="Maven Pro SemiBold"/>
                </a:defRPr>
              </a:pPr>
              <a:r>
                <a:rPr sz="2000" dirty="0"/>
                <a:t>Government e Marketplace</a:t>
              </a:r>
              <a:r>
                <a:rPr lang="en-US" sz="2000" dirty="0"/>
                <a:t>: </a:t>
              </a:r>
              <a:r>
                <a:rPr sz="2000" dirty="0">
                  <a:latin typeface="Maven Pro Medium" pitchFamily="2" charset="77"/>
                </a:rPr>
                <a:t>Official public procurement platform enabling </a:t>
              </a:r>
              <a:r>
                <a:rPr sz="2000" dirty="0" err="1">
                  <a:latin typeface="Maven Pro Medium" pitchFamily="2" charset="77"/>
                </a:rPr>
                <a:t>Aeronero</a:t>
              </a:r>
              <a:r>
                <a:rPr sz="2000" dirty="0">
                  <a:latin typeface="Maven Pro Medium" pitchFamily="2" charset="77"/>
                </a:rPr>
                <a:t> to supply solutions to government bodies across India.</a:t>
              </a:r>
            </a:p>
          </p:txBody>
        </p:sp>
        <p:pic>
          <p:nvPicPr>
            <p:cNvPr id="10" name="pasted-movie.png" descr="pasted-movie.png">
              <a:extLst>
                <a:ext uri="{FF2B5EF4-FFF2-40B4-BE49-F238E27FC236}">
                  <a16:creationId xmlns:a16="http://schemas.microsoft.com/office/drawing/2014/main" id="{9D3F64FB-1C1F-F0B8-361C-3F80C61C178A}"/>
                </a:ext>
              </a:extLst>
            </p:cNvPr>
            <p:cNvPicPr>
              <a:picLocks noChangeAspect="1"/>
            </p:cNvPicPr>
            <p:nvPr/>
          </p:nvPicPr>
          <p:blipFill>
            <a:blip r:embed="rId7"/>
            <a:stretch>
              <a:fillRect/>
            </a:stretch>
          </p:blipFill>
          <p:spPr>
            <a:xfrm>
              <a:off x="10253495" y="5296305"/>
              <a:ext cx="640080" cy="64008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540" y="0"/>
                    <a:pt x="8292" y="223"/>
                    <a:pt x="7109" y="654"/>
                  </a:cubicBezTo>
                  <a:cubicBezTo>
                    <a:pt x="4109" y="1746"/>
                    <a:pt x="1746" y="4109"/>
                    <a:pt x="654" y="7109"/>
                  </a:cubicBezTo>
                  <a:cubicBezTo>
                    <a:pt x="223" y="8292"/>
                    <a:pt x="0" y="9540"/>
                    <a:pt x="0" y="10800"/>
                  </a:cubicBezTo>
                  <a:cubicBezTo>
                    <a:pt x="0" y="12060"/>
                    <a:pt x="223" y="13308"/>
                    <a:pt x="654" y="14491"/>
                  </a:cubicBezTo>
                  <a:cubicBezTo>
                    <a:pt x="1746" y="17491"/>
                    <a:pt x="4109" y="19854"/>
                    <a:pt x="7109" y="20946"/>
                  </a:cubicBezTo>
                  <a:cubicBezTo>
                    <a:pt x="8292" y="21377"/>
                    <a:pt x="9540" y="21600"/>
                    <a:pt x="10800" y="21600"/>
                  </a:cubicBezTo>
                  <a:cubicBezTo>
                    <a:pt x="12060" y="21600"/>
                    <a:pt x="13308" y="21377"/>
                    <a:pt x="14491" y="20946"/>
                  </a:cubicBezTo>
                  <a:cubicBezTo>
                    <a:pt x="17491" y="19854"/>
                    <a:pt x="19854" y="17491"/>
                    <a:pt x="20946" y="14491"/>
                  </a:cubicBezTo>
                  <a:cubicBezTo>
                    <a:pt x="21377" y="13308"/>
                    <a:pt x="21600" y="12060"/>
                    <a:pt x="21600" y="10800"/>
                  </a:cubicBezTo>
                  <a:cubicBezTo>
                    <a:pt x="21600" y="9540"/>
                    <a:pt x="21377" y="8292"/>
                    <a:pt x="20946" y="7109"/>
                  </a:cubicBezTo>
                  <a:cubicBezTo>
                    <a:pt x="19854" y="4109"/>
                    <a:pt x="17491" y="1746"/>
                    <a:pt x="14491" y="654"/>
                  </a:cubicBezTo>
                  <a:cubicBezTo>
                    <a:pt x="13308" y="223"/>
                    <a:pt x="12060" y="0"/>
                    <a:pt x="10800" y="0"/>
                  </a:cubicBezTo>
                  <a:close/>
                </a:path>
              </a:pathLst>
            </a:custGeom>
            <a:ln w="25400">
              <a:solidFill>
                <a:srgbClr val="FFFFFF"/>
              </a:solidFill>
              <a:miter lim="400000"/>
            </a:ln>
            <a:effectLst>
              <a:outerShdw blurRad="63500" dist="50800" dir="5400000" rotWithShape="0">
                <a:srgbClr val="000000">
                  <a:alpha val="20000"/>
                </a:srgbClr>
              </a:outerShdw>
            </a:effectLst>
          </p:spPr>
        </p:pic>
      </p:grpSp>
      <p:grpSp>
        <p:nvGrpSpPr>
          <p:cNvPr id="30" name="Group 29">
            <a:extLst>
              <a:ext uri="{FF2B5EF4-FFF2-40B4-BE49-F238E27FC236}">
                <a16:creationId xmlns:a16="http://schemas.microsoft.com/office/drawing/2014/main" id="{2939B150-12CA-8D88-E978-9B955EDE3F71}"/>
              </a:ext>
            </a:extLst>
          </p:cNvPr>
          <p:cNvGrpSpPr/>
          <p:nvPr/>
        </p:nvGrpSpPr>
        <p:grpSpPr>
          <a:xfrm>
            <a:off x="10253495" y="3986368"/>
            <a:ext cx="13229615" cy="668020"/>
            <a:chOff x="10253495" y="7766561"/>
            <a:chExt cx="13229615" cy="668020"/>
          </a:xfrm>
        </p:grpSpPr>
        <p:sp>
          <p:nvSpPr>
            <p:cNvPr id="11" name="International Centre For Clean Water…">
              <a:extLst>
                <a:ext uri="{FF2B5EF4-FFF2-40B4-BE49-F238E27FC236}">
                  <a16:creationId xmlns:a16="http://schemas.microsoft.com/office/drawing/2014/main" id="{F832A8EB-2268-D688-C318-612ADB090A08}"/>
                </a:ext>
              </a:extLst>
            </p:cNvPr>
            <p:cNvSpPr txBox="1"/>
            <p:nvPr/>
          </p:nvSpPr>
          <p:spPr>
            <a:xfrm>
              <a:off x="11113475" y="7777991"/>
              <a:ext cx="12369635"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spcBef>
                  <a:spcPts val="300"/>
                </a:spcBef>
                <a:defRPr sz="2400">
                  <a:latin typeface="Maven Pro SemiBold"/>
                  <a:ea typeface="Maven Pro SemiBold"/>
                  <a:cs typeface="Maven Pro SemiBold"/>
                  <a:sym typeface="Maven Pro SemiBold"/>
                </a:defRPr>
              </a:pPr>
              <a:r>
                <a:rPr sz="2000" dirty="0"/>
                <a:t>International Centre For Clean Water</a:t>
              </a:r>
              <a:r>
                <a:rPr lang="en-US" sz="2000" dirty="0"/>
                <a:t>: </a:t>
              </a:r>
              <a:r>
                <a:rPr sz="2000" dirty="0">
                  <a:latin typeface="Maven Pro Medium" pitchFamily="2" charset="77"/>
                </a:rPr>
                <a:t>Research collaborator advancing clean water innovation and sustainable technology.</a:t>
              </a:r>
            </a:p>
          </p:txBody>
        </p:sp>
        <p:pic>
          <p:nvPicPr>
            <p:cNvPr id="12" name="Image" descr="Image">
              <a:extLst>
                <a:ext uri="{FF2B5EF4-FFF2-40B4-BE49-F238E27FC236}">
                  <a16:creationId xmlns:a16="http://schemas.microsoft.com/office/drawing/2014/main" id="{AF5A4A69-6DFD-6164-756C-62E6CFF16AEC}"/>
                </a:ext>
              </a:extLst>
            </p:cNvPr>
            <p:cNvPicPr>
              <a:picLocks noChangeAspect="1"/>
            </p:cNvPicPr>
            <p:nvPr/>
          </p:nvPicPr>
          <p:blipFill>
            <a:blip r:embed="rId8"/>
            <a:srcRect t="331" b="331"/>
            <a:stretch>
              <a:fillRect/>
            </a:stretch>
          </p:blipFill>
          <p:spPr>
            <a:xfrm>
              <a:off x="10253495" y="7766561"/>
              <a:ext cx="640080" cy="64008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540" y="0"/>
                    <a:pt x="8292" y="223"/>
                    <a:pt x="7109" y="654"/>
                  </a:cubicBezTo>
                  <a:cubicBezTo>
                    <a:pt x="4109" y="1746"/>
                    <a:pt x="1746" y="4109"/>
                    <a:pt x="654" y="7109"/>
                  </a:cubicBezTo>
                  <a:cubicBezTo>
                    <a:pt x="223" y="8292"/>
                    <a:pt x="0" y="9540"/>
                    <a:pt x="0" y="10800"/>
                  </a:cubicBezTo>
                  <a:cubicBezTo>
                    <a:pt x="0" y="12060"/>
                    <a:pt x="223" y="13308"/>
                    <a:pt x="654" y="14491"/>
                  </a:cubicBezTo>
                  <a:cubicBezTo>
                    <a:pt x="1746" y="17491"/>
                    <a:pt x="4109" y="19854"/>
                    <a:pt x="7109" y="20946"/>
                  </a:cubicBezTo>
                  <a:cubicBezTo>
                    <a:pt x="8292" y="21377"/>
                    <a:pt x="9540" y="21600"/>
                    <a:pt x="10800" y="21600"/>
                  </a:cubicBezTo>
                  <a:cubicBezTo>
                    <a:pt x="12060" y="21600"/>
                    <a:pt x="13308" y="21377"/>
                    <a:pt x="14491" y="20946"/>
                  </a:cubicBezTo>
                  <a:cubicBezTo>
                    <a:pt x="17491" y="19854"/>
                    <a:pt x="19854" y="17491"/>
                    <a:pt x="20946" y="14491"/>
                  </a:cubicBezTo>
                  <a:cubicBezTo>
                    <a:pt x="21377" y="13308"/>
                    <a:pt x="21600" y="12060"/>
                    <a:pt x="21600" y="10800"/>
                  </a:cubicBezTo>
                  <a:cubicBezTo>
                    <a:pt x="21600" y="9540"/>
                    <a:pt x="21377" y="8292"/>
                    <a:pt x="20946" y="7109"/>
                  </a:cubicBezTo>
                  <a:cubicBezTo>
                    <a:pt x="19854" y="4109"/>
                    <a:pt x="17491" y="1746"/>
                    <a:pt x="14491" y="654"/>
                  </a:cubicBezTo>
                  <a:cubicBezTo>
                    <a:pt x="13308" y="223"/>
                    <a:pt x="12060" y="0"/>
                    <a:pt x="10800" y="0"/>
                  </a:cubicBezTo>
                  <a:close/>
                </a:path>
              </a:pathLst>
            </a:custGeom>
            <a:ln w="25400">
              <a:solidFill>
                <a:srgbClr val="FFFFFF"/>
              </a:solidFill>
              <a:miter lim="400000"/>
            </a:ln>
            <a:effectLst>
              <a:outerShdw blurRad="63500" dist="50800" dir="5400000" rotWithShape="0">
                <a:srgbClr val="000000">
                  <a:alpha val="20000"/>
                </a:srgbClr>
              </a:outerShdw>
            </a:effectLst>
          </p:spPr>
        </p:pic>
      </p:grpSp>
      <p:grpSp>
        <p:nvGrpSpPr>
          <p:cNvPr id="31" name="Group 30">
            <a:extLst>
              <a:ext uri="{FF2B5EF4-FFF2-40B4-BE49-F238E27FC236}">
                <a16:creationId xmlns:a16="http://schemas.microsoft.com/office/drawing/2014/main" id="{4706874B-7199-8B5A-3176-4596001B2BBD}"/>
              </a:ext>
            </a:extLst>
          </p:cNvPr>
          <p:cNvGrpSpPr/>
          <p:nvPr/>
        </p:nvGrpSpPr>
        <p:grpSpPr>
          <a:xfrm>
            <a:off x="10253495" y="4874597"/>
            <a:ext cx="13229617" cy="668020"/>
            <a:chOff x="10253495" y="8799938"/>
            <a:chExt cx="13229617" cy="668020"/>
          </a:xfrm>
        </p:grpSpPr>
        <p:sp>
          <p:nvSpPr>
            <p:cNvPr id="13" name="India Institute of Technology Madras…">
              <a:extLst>
                <a:ext uri="{FF2B5EF4-FFF2-40B4-BE49-F238E27FC236}">
                  <a16:creationId xmlns:a16="http://schemas.microsoft.com/office/drawing/2014/main" id="{11B267C1-73B9-244D-938A-2242BDCD26A4}"/>
                </a:ext>
              </a:extLst>
            </p:cNvPr>
            <p:cNvSpPr txBox="1"/>
            <p:nvPr/>
          </p:nvSpPr>
          <p:spPr>
            <a:xfrm>
              <a:off x="11113476" y="8811368"/>
              <a:ext cx="12369636"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spcBef>
                  <a:spcPts val="300"/>
                </a:spcBef>
                <a:defRPr sz="2400">
                  <a:latin typeface="Maven Pro SemiBold"/>
                  <a:ea typeface="Maven Pro SemiBold"/>
                  <a:cs typeface="Maven Pro SemiBold"/>
                  <a:sym typeface="Maven Pro SemiBold"/>
                </a:defRPr>
              </a:pPr>
              <a:r>
                <a:rPr sz="2000" dirty="0"/>
                <a:t>Indian Institute of Technology Madras</a:t>
              </a:r>
              <a:r>
                <a:rPr lang="en-US" sz="2000" dirty="0"/>
                <a:t>: </a:t>
              </a:r>
              <a:r>
                <a:rPr sz="2000" dirty="0">
                  <a:latin typeface="Maven Pro Medium" pitchFamily="2" charset="77"/>
                </a:rPr>
                <a:t>Innovation partner and technology arm supporting R&amp;D and product development.</a:t>
              </a:r>
            </a:p>
          </p:txBody>
        </p:sp>
        <p:pic>
          <p:nvPicPr>
            <p:cNvPr id="14" name="pasted-movie.png" descr="pasted-movie.png">
              <a:extLst>
                <a:ext uri="{FF2B5EF4-FFF2-40B4-BE49-F238E27FC236}">
                  <a16:creationId xmlns:a16="http://schemas.microsoft.com/office/drawing/2014/main" id="{239EF813-2C3E-B574-B0EA-61E0CD366AC2}"/>
                </a:ext>
              </a:extLst>
            </p:cNvPr>
            <p:cNvPicPr>
              <a:picLocks noChangeAspect="1"/>
            </p:cNvPicPr>
            <p:nvPr/>
          </p:nvPicPr>
          <p:blipFill>
            <a:blip r:embed="rId9"/>
            <a:stretch>
              <a:fillRect/>
            </a:stretch>
          </p:blipFill>
          <p:spPr>
            <a:xfrm>
              <a:off x="10253495" y="8799938"/>
              <a:ext cx="640080" cy="64008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540" y="0"/>
                    <a:pt x="8292" y="223"/>
                    <a:pt x="7109" y="654"/>
                  </a:cubicBezTo>
                  <a:cubicBezTo>
                    <a:pt x="4109" y="1746"/>
                    <a:pt x="1746" y="4109"/>
                    <a:pt x="654" y="7109"/>
                  </a:cubicBezTo>
                  <a:cubicBezTo>
                    <a:pt x="223" y="8292"/>
                    <a:pt x="0" y="9540"/>
                    <a:pt x="0" y="10800"/>
                  </a:cubicBezTo>
                  <a:cubicBezTo>
                    <a:pt x="0" y="12060"/>
                    <a:pt x="223" y="13308"/>
                    <a:pt x="654" y="14491"/>
                  </a:cubicBezTo>
                  <a:cubicBezTo>
                    <a:pt x="1746" y="17491"/>
                    <a:pt x="4109" y="19854"/>
                    <a:pt x="7109" y="20946"/>
                  </a:cubicBezTo>
                  <a:cubicBezTo>
                    <a:pt x="8292" y="21377"/>
                    <a:pt x="9540" y="21600"/>
                    <a:pt x="10800" y="21600"/>
                  </a:cubicBezTo>
                  <a:cubicBezTo>
                    <a:pt x="12060" y="21600"/>
                    <a:pt x="13308" y="21377"/>
                    <a:pt x="14491" y="20946"/>
                  </a:cubicBezTo>
                  <a:cubicBezTo>
                    <a:pt x="17491" y="19854"/>
                    <a:pt x="19854" y="17491"/>
                    <a:pt x="20946" y="14491"/>
                  </a:cubicBezTo>
                  <a:cubicBezTo>
                    <a:pt x="21377" y="13308"/>
                    <a:pt x="21600" y="12060"/>
                    <a:pt x="21600" y="10800"/>
                  </a:cubicBezTo>
                  <a:cubicBezTo>
                    <a:pt x="21600" y="9540"/>
                    <a:pt x="21377" y="8292"/>
                    <a:pt x="20946" y="7109"/>
                  </a:cubicBezTo>
                  <a:cubicBezTo>
                    <a:pt x="19854" y="4109"/>
                    <a:pt x="17491" y="1746"/>
                    <a:pt x="14491" y="654"/>
                  </a:cubicBezTo>
                  <a:cubicBezTo>
                    <a:pt x="13308" y="223"/>
                    <a:pt x="12060" y="0"/>
                    <a:pt x="10800" y="0"/>
                  </a:cubicBezTo>
                  <a:close/>
                </a:path>
              </a:pathLst>
            </a:custGeom>
            <a:ln w="25400">
              <a:solidFill>
                <a:srgbClr val="FFFFFF"/>
              </a:solidFill>
              <a:miter lim="400000"/>
            </a:ln>
            <a:effectLst>
              <a:outerShdw blurRad="63500" dist="50800" dir="5400000" rotWithShape="0">
                <a:srgbClr val="000000">
                  <a:alpha val="20000"/>
                </a:srgbClr>
              </a:outerShdw>
            </a:effectLst>
          </p:spPr>
        </p:pic>
      </p:grpSp>
      <p:grpSp>
        <p:nvGrpSpPr>
          <p:cNvPr id="29" name="Group 28">
            <a:extLst>
              <a:ext uri="{FF2B5EF4-FFF2-40B4-BE49-F238E27FC236}">
                <a16:creationId xmlns:a16="http://schemas.microsoft.com/office/drawing/2014/main" id="{9090AD5D-DC44-D56C-7B6A-E383240852C9}"/>
              </a:ext>
            </a:extLst>
          </p:cNvPr>
          <p:cNvGrpSpPr/>
          <p:nvPr/>
        </p:nvGrpSpPr>
        <p:grpSpPr>
          <a:xfrm>
            <a:off x="10253494" y="9252182"/>
            <a:ext cx="13229617" cy="660106"/>
            <a:chOff x="10253494" y="6481007"/>
            <a:chExt cx="13229617" cy="660106"/>
          </a:xfrm>
        </p:grpSpPr>
        <p:sp>
          <p:nvSpPr>
            <p:cNvPr id="6" name="Vecare…">
              <a:extLst>
                <a:ext uri="{FF2B5EF4-FFF2-40B4-BE49-F238E27FC236}">
                  <a16:creationId xmlns:a16="http://schemas.microsoft.com/office/drawing/2014/main" id="{C5B42CAB-C37C-B4B7-2F3A-A3FB1F981F28}"/>
                </a:ext>
              </a:extLst>
            </p:cNvPr>
            <p:cNvSpPr txBox="1"/>
            <p:nvPr/>
          </p:nvSpPr>
          <p:spPr>
            <a:xfrm>
              <a:off x="11113476" y="6484523"/>
              <a:ext cx="12369635"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spcBef>
                  <a:spcPts val="300"/>
                </a:spcBef>
                <a:defRPr sz="2400">
                  <a:latin typeface="Maven Pro SemiBold"/>
                  <a:ea typeface="Maven Pro SemiBold"/>
                  <a:cs typeface="Maven Pro SemiBold"/>
                  <a:sym typeface="Maven Pro SemiBold"/>
                </a:defRPr>
              </a:pPr>
              <a:r>
                <a:rPr sz="2000" dirty="0" err="1"/>
                <a:t>Vecare</a:t>
              </a:r>
              <a:r>
                <a:rPr lang="en-US" sz="2000" dirty="0"/>
                <a:t>: </a:t>
              </a:r>
              <a:r>
                <a:rPr sz="2000" dirty="0">
                  <a:latin typeface="Maven Pro Medium" pitchFamily="2" charset="77"/>
                </a:rPr>
                <a:t>Service and technology partner supporting field operations, analytics, and after-sales service optimization.</a:t>
              </a:r>
            </a:p>
          </p:txBody>
        </p:sp>
        <p:pic>
          <p:nvPicPr>
            <p:cNvPr id="15" name="Image" descr="Image">
              <a:extLst>
                <a:ext uri="{FF2B5EF4-FFF2-40B4-BE49-F238E27FC236}">
                  <a16:creationId xmlns:a16="http://schemas.microsoft.com/office/drawing/2014/main" id="{D2E3F19B-CDBE-7C14-E29F-909E2BB86AD7}"/>
                </a:ext>
              </a:extLst>
            </p:cNvPr>
            <p:cNvPicPr>
              <a:picLocks noChangeAspect="1"/>
            </p:cNvPicPr>
            <p:nvPr/>
          </p:nvPicPr>
          <p:blipFill>
            <a:blip r:embed="rId10"/>
            <a:stretch>
              <a:fillRect/>
            </a:stretch>
          </p:blipFill>
          <p:spPr>
            <a:xfrm>
              <a:off x="10253494" y="6481007"/>
              <a:ext cx="640080" cy="64008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540" y="0"/>
                    <a:pt x="8292" y="223"/>
                    <a:pt x="7109" y="654"/>
                  </a:cubicBezTo>
                  <a:cubicBezTo>
                    <a:pt x="4109" y="1746"/>
                    <a:pt x="1746" y="4109"/>
                    <a:pt x="654" y="7109"/>
                  </a:cubicBezTo>
                  <a:cubicBezTo>
                    <a:pt x="223" y="8292"/>
                    <a:pt x="0" y="9540"/>
                    <a:pt x="0" y="10800"/>
                  </a:cubicBezTo>
                  <a:cubicBezTo>
                    <a:pt x="0" y="12060"/>
                    <a:pt x="223" y="13308"/>
                    <a:pt x="654" y="14491"/>
                  </a:cubicBezTo>
                  <a:cubicBezTo>
                    <a:pt x="1746" y="17491"/>
                    <a:pt x="4109" y="19854"/>
                    <a:pt x="7109" y="20946"/>
                  </a:cubicBezTo>
                  <a:cubicBezTo>
                    <a:pt x="8292" y="21377"/>
                    <a:pt x="9540" y="21600"/>
                    <a:pt x="10800" y="21600"/>
                  </a:cubicBezTo>
                  <a:cubicBezTo>
                    <a:pt x="12060" y="21600"/>
                    <a:pt x="13308" y="21377"/>
                    <a:pt x="14491" y="20946"/>
                  </a:cubicBezTo>
                  <a:cubicBezTo>
                    <a:pt x="17491" y="19854"/>
                    <a:pt x="19854" y="17491"/>
                    <a:pt x="20946" y="14491"/>
                  </a:cubicBezTo>
                  <a:cubicBezTo>
                    <a:pt x="21377" y="13308"/>
                    <a:pt x="21600" y="12060"/>
                    <a:pt x="21600" y="10800"/>
                  </a:cubicBezTo>
                  <a:cubicBezTo>
                    <a:pt x="21600" y="9540"/>
                    <a:pt x="21377" y="8292"/>
                    <a:pt x="20946" y="7109"/>
                  </a:cubicBezTo>
                  <a:cubicBezTo>
                    <a:pt x="19854" y="4109"/>
                    <a:pt x="17491" y="1746"/>
                    <a:pt x="14491" y="654"/>
                  </a:cubicBezTo>
                  <a:cubicBezTo>
                    <a:pt x="13308" y="223"/>
                    <a:pt x="12060" y="0"/>
                    <a:pt x="10800" y="0"/>
                  </a:cubicBezTo>
                  <a:close/>
                </a:path>
              </a:pathLst>
            </a:custGeom>
            <a:ln w="25400">
              <a:solidFill>
                <a:srgbClr val="FFFFFF"/>
              </a:solidFill>
              <a:miter lim="400000"/>
            </a:ln>
            <a:effectLst>
              <a:outerShdw blurRad="63500" dist="50800" dir="5400000" rotWithShape="0">
                <a:srgbClr val="000000">
                  <a:alpha val="20000"/>
                </a:srgbClr>
              </a:outerShdw>
            </a:effectLst>
          </p:spPr>
        </p:pic>
      </p:grpSp>
      <p:grpSp>
        <p:nvGrpSpPr>
          <p:cNvPr id="34" name="Group 33">
            <a:extLst>
              <a:ext uri="{FF2B5EF4-FFF2-40B4-BE49-F238E27FC236}">
                <a16:creationId xmlns:a16="http://schemas.microsoft.com/office/drawing/2014/main" id="{C11F668C-03BE-D5E2-FE86-22A2AECE8453}"/>
              </a:ext>
            </a:extLst>
          </p:cNvPr>
          <p:cNvGrpSpPr/>
          <p:nvPr/>
        </p:nvGrpSpPr>
        <p:grpSpPr>
          <a:xfrm>
            <a:off x="10253494" y="10935806"/>
            <a:ext cx="13229617" cy="640080"/>
            <a:chOff x="10253494" y="12047521"/>
            <a:chExt cx="13229617" cy="640080"/>
          </a:xfrm>
        </p:grpSpPr>
        <p:sp>
          <p:nvSpPr>
            <p:cNvPr id="16" name="Indian Army…">
              <a:extLst>
                <a:ext uri="{FF2B5EF4-FFF2-40B4-BE49-F238E27FC236}">
                  <a16:creationId xmlns:a16="http://schemas.microsoft.com/office/drawing/2014/main" id="{A45B5CBA-FE68-3EC3-C0FA-94049CFA5211}"/>
                </a:ext>
              </a:extLst>
            </p:cNvPr>
            <p:cNvSpPr txBox="1"/>
            <p:nvPr/>
          </p:nvSpPr>
          <p:spPr>
            <a:xfrm>
              <a:off x="11109518" y="12180921"/>
              <a:ext cx="12373593"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spcBef>
                  <a:spcPts val="300"/>
                </a:spcBef>
                <a:defRPr sz="2400">
                  <a:latin typeface="Maven Pro SemiBold"/>
                  <a:ea typeface="Maven Pro SemiBold"/>
                  <a:cs typeface="Maven Pro SemiBold"/>
                  <a:sym typeface="Maven Pro SemiBold"/>
                </a:defRPr>
              </a:pPr>
              <a:r>
                <a:rPr sz="2000" dirty="0"/>
                <a:t>Indian Army</a:t>
              </a:r>
              <a:r>
                <a:rPr lang="en-US" sz="2000" dirty="0"/>
                <a:t>: </a:t>
              </a:r>
              <a:r>
                <a:rPr sz="2000" dirty="0">
                  <a:latin typeface="Maven Pro Medium" pitchFamily="2" charset="77"/>
                </a:rPr>
                <a:t>Developing water solutions for remote and extreme environments.</a:t>
              </a:r>
            </a:p>
          </p:txBody>
        </p:sp>
        <p:pic>
          <p:nvPicPr>
            <p:cNvPr id="17" name="pasted-movie.png" descr="pasted-movie.png">
              <a:extLst>
                <a:ext uri="{FF2B5EF4-FFF2-40B4-BE49-F238E27FC236}">
                  <a16:creationId xmlns:a16="http://schemas.microsoft.com/office/drawing/2014/main" id="{ED5C93C1-2FD6-1F40-646A-B33200BD432F}"/>
                </a:ext>
              </a:extLst>
            </p:cNvPr>
            <p:cNvPicPr>
              <a:picLocks noChangeAspect="1"/>
            </p:cNvPicPr>
            <p:nvPr/>
          </p:nvPicPr>
          <p:blipFill>
            <a:blip r:embed="rId11"/>
            <a:srcRect l="11855" r="11855"/>
            <a:stretch>
              <a:fillRect/>
            </a:stretch>
          </p:blipFill>
          <p:spPr>
            <a:xfrm>
              <a:off x="10253494" y="12047521"/>
              <a:ext cx="640080" cy="64008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540" y="0"/>
                    <a:pt x="8292" y="223"/>
                    <a:pt x="7109" y="654"/>
                  </a:cubicBezTo>
                  <a:cubicBezTo>
                    <a:pt x="4109" y="1746"/>
                    <a:pt x="1746" y="4109"/>
                    <a:pt x="654" y="7109"/>
                  </a:cubicBezTo>
                  <a:cubicBezTo>
                    <a:pt x="223" y="8292"/>
                    <a:pt x="0" y="9540"/>
                    <a:pt x="0" y="10800"/>
                  </a:cubicBezTo>
                  <a:cubicBezTo>
                    <a:pt x="0" y="12060"/>
                    <a:pt x="223" y="13308"/>
                    <a:pt x="654" y="14491"/>
                  </a:cubicBezTo>
                  <a:cubicBezTo>
                    <a:pt x="1746" y="17491"/>
                    <a:pt x="4109" y="19854"/>
                    <a:pt x="7109" y="20946"/>
                  </a:cubicBezTo>
                  <a:cubicBezTo>
                    <a:pt x="8292" y="21377"/>
                    <a:pt x="9540" y="21600"/>
                    <a:pt x="10800" y="21600"/>
                  </a:cubicBezTo>
                  <a:cubicBezTo>
                    <a:pt x="12060" y="21600"/>
                    <a:pt x="13308" y="21377"/>
                    <a:pt x="14491" y="20946"/>
                  </a:cubicBezTo>
                  <a:cubicBezTo>
                    <a:pt x="17491" y="19854"/>
                    <a:pt x="19854" y="17491"/>
                    <a:pt x="20946" y="14491"/>
                  </a:cubicBezTo>
                  <a:cubicBezTo>
                    <a:pt x="21377" y="13308"/>
                    <a:pt x="21600" y="12060"/>
                    <a:pt x="21600" y="10800"/>
                  </a:cubicBezTo>
                  <a:cubicBezTo>
                    <a:pt x="21600" y="9540"/>
                    <a:pt x="21377" y="8292"/>
                    <a:pt x="20946" y="7109"/>
                  </a:cubicBezTo>
                  <a:cubicBezTo>
                    <a:pt x="19854" y="4109"/>
                    <a:pt x="17491" y="1746"/>
                    <a:pt x="14491" y="654"/>
                  </a:cubicBezTo>
                  <a:cubicBezTo>
                    <a:pt x="13308" y="223"/>
                    <a:pt x="12060" y="0"/>
                    <a:pt x="10800" y="0"/>
                  </a:cubicBezTo>
                  <a:close/>
                </a:path>
              </a:pathLst>
            </a:custGeom>
            <a:ln w="25400">
              <a:solidFill>
                <a:srgbClr val="FFFFFF"/>
              </a:solidFill>
              <a:miter lim="400000"/>
            </a:ln>
            <a:effectLst>
              <a:outerShdw blurRad="63500" dist="50800" dir="5400000" rotWithShape="0">
                <a:srgbClr val="000000">
                  <a:alpha val="20000"/>
                </a:srgbClr>
              </a:outerShdw>
            </a:effectLst>
          </p:spPr>
        </p:pic>
      </p:grpSp>
      <p:grpSp>
        <p:nvGrpSpPr>
          <p:cNvPr id="27" name="Group 26">
            <a:extLst>
              <a:ext uri="{FF2B5EF4-FFF2-40B4-BE49-F238E27FC236}">
                <a16:creationId xmlns:a16="http://schemas.microsoft.com/office/drawing/2014/main" id="{44DAC7CF-99B9-7BC1-491A-8282BD5F2152}"/>
              </a:ext>
            </a:extLst>
          </p:cNvPr>
          <p:cNvGrpSpPr/>
          <p:nvPr/>
        </p:nvGrpSpPr>
        <p:grpSpPr>
          <a:xfrm>
            <a:off x="10251907" y="3014976"/>
            <a:ext cx="13231205" cy="683552"/>
            <a:chOff x="10251907" y="4130716"/>
            <a:chExt cx="13231205" cy="683552"/>
          </a:xfrm>
        </p:grpSpPr>
        <p:sp>
          <p:nvSpPr>
            <p:cNvPr id="18" name="UPenn…">
              <a:extLst>
                <a:ext uri="{FF2B5EF4-FFF2-40B4-BE49-F238E27FC236}">
                  <a16:creationId xmlns:a16="http://schemas.microsoft.com/office/drawing/2014/main" id="{D1CC364B-AFBD-7D4F-6823-054F22947FA1}"/>
                </a:ext>
              </a:extLst>
            </p:cNvPr>
            <p:cNvSpPr txBox="1"/>
            <p:nvPr/>
          </p:nvSpPr>
          <p:spPr>
            <a:xfrm>
              <a:off x="11113478" y="4157678"/>
              <a:ext cx="12369634"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spcBef>
                  <a:spcPts val="300"/>
                </a:spcBef>
                <a:defRPr sz="2400">
                  <a:latin typeface="Maven Pro SemiBold"/>
                  <a:ea typeface="Maven Pro SemiBold"/>
                  <a:cs typeface="Maven Pro SemiBold"/>
                  <a:sym typeface="Maven Pro SemiBold"/>
                </a:defRPr>
              </a:pPr>
              <a:r>
                <a:rPr sz="2000" dirty="0" err="1"/>
                <a:t>U</a:t>
              </a:r>
              <a:r>
                <a:rPr lang="en-US" sz="2000" dirty="0" err="1"/>
                <a:t>p</a:t>
              </a:r>
              <a:r>
                <a:rPr sz="2000" dirty="0" err="1"/>
                <a:t>enn</a:t>
              </a:r>
              <a:r>
                <a:rPr lang="en-US" sz="2000" dirty="0"/>
                <a:t>: </a:t>
              </a:r>
              <a:r>
                <a:rPr sz="2000" dirty="0">
                  <a:latin typeface="Maven Pro Medium" pitchFamily="2" charset="77"/>
                </a:rPr>
                <a:t>Collaborating with researchers both on campus and at </a:t>
              </a:r>
              <a:r>
                <a:rPr sz="2000" dirty="0" err="1">
                  <a:latin typeface="Maven Pro Medium" pitchFamily="2" charset="77"/>
                </a:rPr>
                <a:t>Aeronero’s</a:t>
              </a:r>
              <a:r>
                <a:rPr sz="2000" dirty="0">
                  <a:latin typeface="Maven Pro Medium" pitchFamily="2" charset="77"/>
                </a:rPr>
                <a:t> R&amp;D centers in India to drive breakthrough innovation and accelerate technology development.</a:t>
              </a:r>
            </a:p>
          </p:txBody>
        </p:sp>
        <p:pic>
          <p:nvPicPr>
            <p:cNvPr id="20" name="images-7.png" descr="images-7.png">
              <a:extLst>
                <a:ext uri="{FF2B5EF4-FFF2-40B4-BE49-F238E27FC236}">
                  <a16:creationId xmlns:a16="http://schemas.microsoft.com/office/drawing/2014/main" id="{94D61C89-B757-5B14-EE0C-53D3C57A2D8F}"/>
                </a:ext>
              </a:extLst>
            </p:cNvPr>
            <p:cNvPicPr>
              <a:picLocks noChangeAspect="1"/>
            </p:cNvPicPr>
            <p:nvPr/>
          </p:nvPicPr>
          <p:blipFill>
            <a:blip r:embed="rId12"/>
            <a:srcRect l="16727" r="16727"/>
            <a:stretch>
              <a:fillRect/>
            </a:stretch>
          </p:blipFill>
          <p:spPr>
            <a:xfrm>
              <a:off x="10251907" y="4130716"/>
              <a:ext cx="640080" cy="64008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540" y="0"/>
                    <a:pt x="8292" y="223"/>
                    <a:pt x="7109" y="654"/>
                  </a:cubicBezTo>
                  <a:cubicBezTo>
                    <a:pt x="4109" y="1746"/>
                    <a:pt x="1746" y="4109"/>
                    <a:pt x="654" y="7109"/>
                  </a:cubicBezTo>
                  <a:cubicBezTo>
                    <a:pt x="223" y="8292"/>
                    <a:pt x="0" y="9540"/>
                    <a:pt x="0" y="10800"/>
                  </a:cubicBezTo>
                  <a:cubicBezTo>
                    <a:pt x="0" y="12060"/>
                    <a:pt x="223" y="13308"/>
                    <a:pt x="654" y="14491"/>
                  </a:cubicBezTo>
                  <a:cubicBezTo>
                    <a:pt x="1746" y="17491"/>
                    <a:pt x="4109" y="19854"/>
                    <a:pt x="7109" y="20946"/>
                  </a:cubicBezTo>
                  <a:cubicBezTo>
                    <a:pt x="8292" y="21377"/>
                    <a:pt x="9540" y="21600"/>
                    <a:pt x="10800" y="21600"/>
                  </a:cubicBezTo>
                  <a:cubicBezTo>
                    <a:pt x="12060" y="21600"/>
                    <a:pt x="13308" y="21377"/>
                    <a:pt x="14491" y="20946"/>
                  </a:cubicBezTo>
                  <a:cubicBezTo>
                    <a:pt x="17491" y="19854"/>
                    <a:pt x="19854" y="17491"/>
                    <a:pt x="20946" y="14491"/>
                  </a:cubicBezTo>
                  <a:cubicBezTo>
                    <a:pt x="21377" y="13308"/>
                    <a:pt x="21600" y="12060"/>
                    <a:pt x="21600" y="10800"/>
                  </a:cubicBezTo>
                  <a:cubicBezTo>
                    <a:pt x="21600" y="9540"/>
                    <a:pt x="21377" y="8292"/>
                    <a:pt x="20946" y="7109"/>
                  </a:cubicBezTo>
                  <a:cubicBezTo>
                    <a:pt x="19854" y="4109"/>
                    <a:pt x="17491" y="1746"/>
                    <a:pt x="14491" y="654"/>
                  </a:cubicBezTo>
                  <a:cubicBezTo>
                    <a:pt x="13308" y="223"/>
                    <a:pt x="12060" y="0"/>
                    <a:pt x="10800" y="0"/>
                  </a:cubicBezTo>
                  <a:close/>
                </a:path>
              </a:pathLst>
            </a:custGeom>
            <a:ln w="25400">
              <a:solidFill>
                <a:srgbClr val="FFFFFF"/>
              </a:solidFill>
              <a:miter lim="400000"/>
            </a:ln>
            <a:effectLst>
              <a:outerShdw blurRad="63500" dist="50800" dir="5400000" rotWithShape="0">
                <a:srgbClr val="000000">
                  <a:alpha val="20000"/>
                </a:srgbClr>
              </a:outerShdw>
            </a:effectLst>
          </p:spPr>
        </p:pic>
      </p:grpSp>
      <p:grpSp>
        <p:nvGrpSpPr>
          <p:cNvPr id="32" name="Group 31">
            <a:extLst>
              <a:ext uri="{FF2B5EF4-FFF2-40B4-BE49-F238E27FC236}">
                <a16:creationId xmlns:a16="http://schemas.microsoft.com/office/drawing/2014/main" id="{B4EAF079-3D54-D0F2-290A-D1BDB98AA069}"/>
              </a:ext>
            </a:extLst>
          </p:cNvPr>
          <p:cNvGrpSpPr/>
          <p:nvPr/>
        </p:nvGrpSpPr>
        <p:grpSpPr>
          <a:xfrm>
            <a:off x="10270467" y="5802909"/>
            <a:ext cx="13216600" cy="640080"/>
            <a:chOff x="10270467" y="9755075"/>
            <a:chExt cx="13216600" cy="640080"/>
          </a:xfrm>
        </p:grpSpPr>
        <p:sp>
          <p:nvSpPr>
            <p:cNvPr id="19" name="BITS Dubai…">
              <a:extLst>
                <a:ext uri="{FF2B5EF4-FFF2-40B4-BE49-F238E27FC236}">
                  <a16:creationId xmlns:a16="http://schemas.microsoft.com/office/drawing/2014/main" id="{32C75401-40F1-8499-9B08-8540FFD30DA8}"/>
                </a:ext>
              </a:extLst>
            </p:cNvPr>
            <p:cNvSpPr txBox="1"/>
            <p:nvPr/>
          </p:nvSpPr>
          <p:spPr>
            <a:xfrm>
              <a:off x="11113475" y="9903620"/>
              <a:ext cx="12373592"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spcBef>
                  <a:spcPts val="300"/>
                </a:spcBef>
                <a:defRPr sz="2400">
                  <a:latin typeface="Maven Pro SemiBold"/>
                  <a:ea typeface="Maven Pro SemiBold"/>
                  <a:cs typeface="Maven Pro SemiBold"/>
                  <a:sym typeface="Maven Pro SemiBold"/>
                </a:defRPr>
              </a:pPr>
              <a:r>
                <a:rPr lang="en-US" sz="2000" dirty="0"/>
                <a:t>VITS: </a:t>
              </a:r>
              <a:r>
                <a:rPr lang="en-US" sz="2000" dirty="0">
                  <a:latin typeface="Maven Pro Medium" pitchFamily="2" charset="77"/>
                </a:rPr>
                <a:t>Working on future of farming with Dean of Agriculture Department</a:t>
              </a:r>
              <a:endParaRPr sz="2000" dirty="0">
                <a:latin typeface="Maven Pro Medium" pitchFamily="2" charset="77"/>
              </a:endParaRPr>
            </a:p>
          </p:txBody>
        </p:sp>
        <p:pic>
          <p:nvPicPr>
            <p:cNvPr id="21" name="images-6.jpeg">
              <a:extLst>
                <a:ext uri="{FF2B5EF4-FFF2-40B4-BE49-F238E27FC236}">
                  <a16:creationId xmlns:a16="http://schemas.microsoft.com/office/drawing/2014/main" id="{F0ECC470-AAA5-8730-A10E-72A92AF18C46}"/>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rcRect/>
            <a:stretch/>
          </p:blipFill>
          <p:spPr>
            <a:xfrm>
              <a:off x="10270467" y="9755075"/>
              <a:ext cx="606136" cy="64008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540" y="0"/>
                    <a:pt x="8292" y="223"/>
                    <a:pt x="7109" y="654"/>
                  </a:cubicBezTo>
                  <a:cubicBezTo>
                    <a:pt x="4109" y="1746"/>
                    <a:pt x="1746" y="4109"/>
                    <a:pt x="654" y="7109"/>
                  </a:cubicBezTo>
                  <a:cubicBezTo>
                    <a:pt x="223" y="8292"/>
                    <a:pt x="0" y="9540"/>
                    <a:pt x="0" y="10800"/>
                  </a:cubicBezTo>
                  <a:cubicBezTo>
                    <a:pt x="0" y="12060"/>
                    <a:pt x="223" y="13308"/>
                    <a:pt x="654" y="14491"/>
                  </a:cubicBezTo>
                  <a:cubicBezTo>
                    <a:pt x="1746" y="17491"/>
                    <a:pt x="4109" y="19854"/>
                    <a:pt x="7109" y="20946"/>
                  </a:cubicBezTo>
                  <a:cubicBezTo>
                    <a:pt x="8292" y="21377"/>
                    <a:pt x="9540" y="21600"/>
                    <a:pt x="10800" y="21600"/>
                  </a:cubicBezTo>
                  <a:cubicBezTo>
                    <a:pt x="12060" y="21600"/>
                    <a:pt x="13308" y="21377"/>
                    <a:pt x="14491" y="20946"/>
                  </a:cubicBezTo>
                  <a:cubicBezTo>
                    <a:pt x="17491" y="19854"/>
                    <a:pt x="19854" y="17491"/>
                    <a:pt x="20946" y="14491"/>
                  </a:cubicBezTo>
                  <a:cubicBezTo>
                    <a:pt x="21377" y="13308"/>
                    <a:pt x="21600" y="12060"/>
                    <a:pt x="21600" y="10800"/>
                  </a:cubicBezTo>
                  <a:cubicBezTo>
                    <a:pt x="21600" y="9540"/>
                    <a:pt x="21377" y="8292"/>
                    <a:pt x="20946" y="7109"/>
                  </a:cubicBezTo>
                  <a:cubicBezTo>
                    <a:pt x="19854" y="4109"/>
                    <a:pt x="17491" y="1746"/>
                    <a:pt x="14491" y="654"/>
                  </a:cubicBezTo>
                  <a:cubicBezTo>
                    <a:pt x="13308" y="223"/>
                    <a:pt x="12060" y="0"/>
                    <a:pt x="10800" y="0"/>
                  </a:cubicBezTo>
                  <a:close/>
                </a:path>
              </a:pathLst>
            </a:custGeom>
            <a:ln w="25400">
              <a:solidFill>
                <a:srgbClr val="FFFFFF"/>
              </a:solidFill>
              <a:miter lim="400000"/>
            </a:ln>
            <a:effectLst>
              <a:outerShdw blurRad="63500" dist="50800" dir="5400000" rotWithShape="0">
                <a:srgbClr val="000000">
                  <a:alpha val="20000"/>
                </a:srgbClr>
              </a:outerShdw>
            </a:effectLst>
          </p:spPr>
        </p:pic>
      </p:grpSp>
      <p:grpSp>
        <p:nvGrpSpPr>
          <p:cNvPr id="35" name="Group 34">
            <a:extLst>
              <a:ext uri="{FF2B5EF4-FFF2-40B4-BE49-F238E27FC236}">
                <a16:creationId xmlns:a16="http://schemas.microsoft.com/office/drawing/2014/main" id="{A27B6301-E587-C86A-772B-3EE6E4769EA0}"/>
              </a:ext>
            </a:extLst>
          </p:cNvPr>
          <p:cNvGrpSpPr/>
          <p:nvPr/>
        </p:nvGrpSpPr>
        <p:grpSpPr>
          <a:xfrm>
            <a:off x="10253494" y="11768634"/>
            <a:ext cx="13229617" cy="640080"/>
            <a:chOff x="10253494" y="12984125"/>
            <a:chExt cx="13229617" cy="640080"/>
          </a:xfrm>
        </p:grpSpPr>
        <p:sp>
          <p:nvSpPr>
            <p:cNvPr id="23" name="Indian Army…">
              <a:extLst>
                <a:ext uri="{FF2B5EF4-FFF2-40B4-BE49-F238E27FC236}">
                  <a16:creationId xmlns:a16="http://schemas.microsoft.com/office/drawing/2014/main" id="{2615AFBE-2C5E-1AA4-B0FD-0CF683C132C5}"/>
                </a:ext>
              </a:extLst>
            </p:cNvPr>
            <p:cNvSpPr txBox="1"/>
            <p:nvPr/>
          </p:nvSpPr>
          <p:spPr>
            <a:xfrm>
              <a:off x="11109518" y="13120721"/>
              <a:ext cx="12373593"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spcBef>
                  <a:spcPts val="300"/>
                </a:spcBef>
                <a:defRPr sz="2400">
                  <a:latin typeface="Maven Pro SemiBold"/>
                  <a:ea typeface="Maven Pro SemiBold"/>
                  <a:cs typeface="Maven Pro SemiBold"/>
                  <a:sym typeface="Maven Pro SemiBold"/>
                </a:defRPr>
              </a:pPr>
              <a:r>
                <a:rPr lang="en-US" sz="2000" dirty="0"/>
                <a:t>Bengaluru Airport: </a:t>
              </a:r>
              <a:r>
                <a:rPr lang="en-US" sz="2000" dirty="0">
                  <a:latin typeface="Maven Pro Medium" pitchFamily="2" charset="77"/>
                </a:rPr>
                <a:t>Creating innovation hub at Bengaluru Airport City.</a:t>
              </a:r>
            </a:p>
          </p:txBody>
        </p:sp>
        <p:pic>
          <p:nvPicPr>
            <p:cNvPr id="24" name="pasted-movie.png">
              <a:extLst>
                <a:ext uri="{FF2B5EF4-FFF2-40B4-BE49-F238E27FC236}">
                  <a16:creationId xmlns:a16="http://schemas.microsoft.com/office/drawing/2014/main" id="{16658FB4-9BEF-F57E-F249-29AD5F47FA46}"/>
                </a:ext>
              </a:extLst>
            </p:cNvPr>
            <p:cNvPicPr>
              <a:picLocks/>
            </p:cNvPicPr>
            <p:nvPr/>
          </p:nvPicPr>
          <p:blipFill>
            <a:blip r:embed="rId15" cstate="print">
              <a:extLst>
                <a:ext uri="{28A0092B-C50C-407E-A947-70E740481C1C}">
                  <a14:useLocalDpi xmlns:a14="http://schemas.microsoft.com/office/drawing/2010/main" val="0"/>
                </a:ext>
              </a:extLst>
            </a:blip>
            <a:srcRect/>
            <a:stretch/>
          </p:blipFill>
          <p:spPr>
            <a:xfrm>
              <a:off x="10253494" y="12984125"/>
              <a:ext cx="640080" cy="64008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540" y="0"/>
                    <a:pt x="8292" y="223"/>
                    <a:pt x="7109" y="654"/>
                  </a:cubicBezTo>
                  <a:cubicBezTo>
                    <a:pt x="4109" y="1746"/>
                    <a:pt x="1746" y="4109"/>
                    <a:pt x="654" y="7109"/>
                  </a:cubicBezTo>
                  <a:cubicBezTo>
                    <a:pt x="223" y="8292"/>
                    <a:pt x="0" y="9540"/>
                    <a:pt x="0" y="10800"/>
                  </a:cubicBezTo>
                  <a:cubicBezTo>
                    <a:pt x="0" y="12060"/>
                    <a:pt x="223" y="13308"/>
                    <a:pt x="654" y="14491"/>
                  </a:cubicBezTo>
                  <a:cubicBezTo>
                    <a:pt x="1746" y="17491"/>
                    <a:pt x="4109" y="19854"/>
                    <a:pt x="7109" y="20946"/>
                  </a:cubicBezTo>
                  <a:cubicBezTo>
                    <a:pt x="8292" y="21377"/>
                    <a:pt x="9540" y="21600"/>
                    <a:pt x="10800" y="21600"/>
                  </a:cubicBezTo>
                  <a:cubicBezTo>
                    <a:pt x="12060" y="21600"/>
                    <a:pt x="13308" y="21377"/>
                    <a:pt x="14491" y="20946"/>
                  </a:cubicBezTo>
                  <a:cubicBezTo>
                    <a:pt x="17491" y="19854"/>
                    <a:pt x="19854" y="17491"/>
                    <a:pt x="20946" y="14491"/>
                  </a:cubicBezTo>
                  <a:cubicBezTo>
                    <a:pt x="21377" y="13308"/>
                    <a:pt x="21600" y="12060"/>
                    <a:pt x="21600" y="10800"/>
                  </a:cubicBezTo>
                  <a:cubicBezTo>
                    <a:pt x="21600" y="9540"/>
                    <a:pt x="21377" y="8292"/>
                    <a:pt x="20946" y="7109"/>
                  </a:cubicBezTo>
                  <a:cubicBezTo>
                    <a:pt x="19854" y="4109"/>
                    <a:pt x="17491" y="1746"/>
                    <a:pt x="14491" y="654"/>
                  </a:cubicBezTo>
                  <a:cubicBezTo>
                    <a:pt x="13308" y="223"/>
                    <a:pt x="12060" y="0"/>
                    <a:pt x="10800" y="0"/>
                  </a:cubicBezTo>
                  <a:close/>
                </a:path>
              </a:pathLst>
            </a:custGeom>
            <a:solidFill>
              <a:schemeClr val="bg1">
                <a:alpha val="0"/>
              </a:schemeClr>
            </a:solidFill>
            <a:ln w="25400">
              <a:solidFill>
                <a:srgbClr val="FFFFFF"/>
              </a:solidFill>
              <a:miter lim="400000"/>
            </a:ln>
            <a:effectLst>
              <a:outerShdw blurRad="63500" dist="50800" dir="5400000" rotWithShape="0">
                <a:srgbClr val="000000">
                  <a:alpha val="20000"/>
                </a:srgbClr>
              </a:outerShdw>
            </a:effectLst>
          </p:spPr>
        </p:pic>
      </p:grpSp>
      <p:grpSp>
        <p:nvGrpSpPr>
          <p:cNvPr id="26" name="Group 25">
            <a:extLst>
              <a:ext uri="{FF2B5EF4-FFF2-40B4-BE49-F238E27FC236}">
                <a16:creationId xmlns:a16="http://schemas.microsoft.com/office/drawing/2014/main" id="{3920CC5A-264D-15C5-DECF-02105C98701C}"/>
              </a:ext>
            </a:extLst>
          </p:cNvPr>
          <p:cNvGrpSpPr/>
          <p:nvPr/>
        </p:nvGrpSpPr>
        <p:grpSpPr>
          <a:xfrm>
            <a:off x="10253494" y="12601462"/>
            <a:ext cx="13229617" cy="640080"/>
            <a:chOff x="10253494" y="12904115"/>
            <a:chExt cx="13229617" cy="640080"/>
          </a:xfrm>
        </p:grpSpPr>
        <p:sp>
          <p:nvSpPr>
            <p:cNvPr id="36" name="Indian Army…">
              <a:extLst>
                <a:ext uri="{FF2B5EF4-FFF2-40B4-BE49-F238E27FC236}">
                  <a16:creationId xmlns:a16="http://schemas.microsoft.com/office/drawing/2014/main" id="{5272E5C4-6519-BE51-5483-F6FF6BC38CC0}"/>
                </a:ext>
              </a:extLst>
            </p:cNvPr>
            <p:cNvSpPr txBox="1"/>
            <p:nvPr/>
          </p:nvSpPr>
          <p:spPr>
            <a:xfrm>
              <a:off x="11109518" y="13120721"/>
              <a:ext cx="12373593" cy="37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spcBef>
                  <a:spcPts val="300"/>
                </a:spcBef>
                <a:defRPr sz="2400">
                  <a:latin typeface="Maven Pro SemiBold"/>
                  <a:ea typeface="Maven Pro SemiBold"/>
                  <a:cs typeface="Maven Pro SemiBold"/>
                  <a:sym typeface="Maven Pro SemiBold"/>
                </a:defRPr>
              </a:pPr>
              <a:r>
                <a:rPr lang="en-US" sz="2000" dirty="0"/>
                <a:t>Greentown Labs: </a:t>
              </a:r>
              <a:r>
                <a:rPr lang="en-US" sz="2000" dirty="0">
                  <a:latin typeface="Maven Pro Medium" pitchFamily="2" charset="77"/>
                </a:rPr>
                <a:t>Advancing climate tech innovation and accelerate sustainable AWG development.</a:t>
              </a:r>
            </a:p>
          </p:txBody>
        </p:sp>
        <p:pic>
          <p:nvPicPr>
            <p:cNvPr id="37" name="pasted-movie.png">
              <a:extLst>
                <a:ext uri="{FF2B5EF4-FFF2-40B4-BE49-F238E27FC236}">
                  <a16:creationId xmlns:a16="http://schemas.microsoft.com/office/drawing/2014/main" id="{2EA23C53-2A1F-EBDE-AD8B-D162C8E95313}"/>
                </a:ext>
              </a:extLst>
            </p:cNvPr>
            <p:cNvPicPr>
              <a:picLocks noChangeAspect="1"/>
            </p:cNvPicPr>
            <p:nvPr/>
          </p:nvPicPr>
          <p:blipFill>
            <a:blip r:embed="rId16" cstate="print">
              <a:extLst>
                <a:ext uri="{BEBA8EAE-BF5A-486C-A8C5-ECC9F3942E4B}">
                  <a14:imgProps xmlns:a14="http://schemas.microsoft.com/office/drawing/2010/main">
                    <a14:imgLayer r:embed="rId17">
                      <a14:imgEffect>
                        <a14:saturation sat="0"/>
                      </a14:imgEffect>
                    </a14:imgLayer>
                  </a14:imgProps>
                </a:ext>
                <a:ext uri="{28A0092B-C50C-407E-A947-70E740481C1C}">
                  <a14:useLocalDpi xmlns:a14="http://schemas.microsoft.com/office/drawing/2010/main" val="0"/>
                </a:ext>
              </a:extLst>
            </a:blip>
            <a:srcRect/>
            <a:stretch/>
          </p:blipFill>
          <p:spPr>
            <a:xfrm>
              <a:off x="10253494" y="12904115"/>
              <a:ext cx="640080" cy="64008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540" y="0"/>
                    <a:pt x="8292" y="223"/>
                    <a:pt x="7109" y="654"/>
                  </a:cubicBezTo>
                  <a:cubicBezTo>
                    <a:pt x="4109" y="1746"/>
                    <a:pt x="1746" y="4109"/>
                    <a:pt x="654" y="7109"/>
                  </a:cubicBezTo>
                  <a:cubicBezTo>
                    <a:pt x="223" y="8292"/>
                    <a:pt x="0" y="9540"/>
                    <a:pt x="0" y="10800"/>
                  </a:cubicBezTo>
                  <a:cubicBezTo>
                    <a:pt x="0" y="12060"/>
                    <a:pt x="223" y="13308"/>
                    <a:pt x="654" y="14491"/>
                  </a:cubicBezTo>
                  <a:cubicBezTo>
                    <a:pt x="1746" y="17491"/>
                    <a:pt x="4109" y="19854"/>
                    <a:pt x="7109" y="20946"/>
                  </a:cubicBezTo>
                  <a:cubicBezTo>
                    <a:pt x="8292" y="21377"/>
                    <a:pt x="9540" y="21600"/>
                    <a:pt x="10800" y="21600"/>
                  </a:cubicBezTo>
                  <a:cubicBezTo>
                    <a:pt x="12060" y="21600"/>
                    <a:pt x="13308" y="21377"/>
                    <a:pt x="14491" y="20946"/>
                  </a:cubicBezTo>
                  <a:cubicBezTo>
                    <a:pt x="17491" y="19854"/>
                    <a:pt x="19854" y="17491"/>
                    <a:pt x="20946" y="14491"/>
                  </a:cubicBezTo>
                  <a:cubicBezTo>
                    <a:pt x="21377" y="13308"/>
                    <a:pt x="21600" y="12060"/>
                    <a:pt x="21600" y="10800"/>
                  </a:cubicBezTo>
                  <a:cubicBezTo>
                    <a:pt x="21600" y="9540"/>
                    <a:pt x="21377" y="8292"/>
                    <a:pt x="20946" y="7109"/>
                  </a:cubicBezTo>
                  <a:cubicBezTo>
                    <a:pt x="19854" y="4109"/>
                    <a:pt x="17491" y="1746"/>
                    <a:pt x="14491" y="654"/>
                  </a:cubicBezTo>
                  <a:cubicBezTo>
                    <a:pt x="13308" y="223"/>
                    <a:pt x="12060" y="0"/>
                    <a:pt x="10800" y="0"/>
                  </a:cubicBezTo>
                  <a:close/>
                </a:path>
              </a:pathLst>
            </a:custGeom>
            <a:ln w="25400">
              <a:solidFill>
                <a:srgbClr val="FFFFFF"/>
              </a:solidFill>
              <a:miter lim="400000"/>
            </a:ln>
            <a:effectLst>
              <a:outerShdw blurRad="63500" dist="50800" dir="5400000" rotWithShape="0">
                <a:srgbClr val="000000">
                  <a:alpha val="20000"/>
                </a:srgbClr>
              </a:outerShdw>
            </a:effectLst>
          </p:spPr>
        </p:pic>
      </p:grpSp>
      <p:sp>
        <p:nvSpPr>
          <p:cNvPr id="39" name="Rounded Rectangle 38">
            <a:extLst>
              <a:ext uri="{FF2B5EF4-FFF2-40B4-BE49-F238E27FC236}">
                <a16:creationId xmlns:a16="http://schemas.microsoft.com/office/drawing/2014/main" id="{2DD808C9-D9B5-CDFC-4FAE-D065BDAA85A9}"/>
              </a:ext>
            </a:extLst>
          </p:cNvPr>
          <p:cNvSpPr/>
          <p:nvPr/>
        </p:nvSpPr>
        <p:spPr>
          <a:xfrm>
            <a:off x="10251907" y="1377100"/>
            <a:ext cx="1557656" cy="552061"/>
          </a:xfrm>
          <a:prstGeom prst="roundRect">
            <a:avLst/>
          </a:prstGeom>
          <a:solidFill>
            <a:srgbClr val="EDC34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8" name="Collaborating with leading institutions, corporations, and ecosystem enablers to drive scale and impact.…">
            <a:extLst>
              <a:ext uri="{FF2B5EF4-FFF2-40B4-BE49-F238E27FC236}">
                <a16:creationId xmlns:a16="http://schemas.microsoft.com/office/drawing/2014/main" id="{1354078C-35F7-73BF-4F0B-E2516407F9E2}"/>
              </a:ext>
            </a:extLst>
          </p:cNvPr>
          <p:cNvSpPr txBox="1"/>
          <p:nvPr/>
        </p:nvSpPr>
        <p:spPr>
          <a:xfrm>
            <a:off x="10251907" y="1446903"/>
            <a:ext cx="1557656" cy="425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b">
            <a:spAutoFit/>
          </a:bodyPr>
          <a:lstStyle/>
          <a:p>
            <a:pPr algn="ctr" defTabSz="825500">
              <a:lnSpc>
                <a:spcPct val="100000"/>
              </a:lnSpc>
              <a:spcBef>
                <a:spcPts val="0"/>
              </a:spcBef>
              <a:defRPr sz="3800"/>
            </a:pPr>
            <a:r>
              <a:rPr lang="en-US" sz="2100" dirty="0"/>
              <a:t>Academic</a:t>
            </a:r>
            <a:endParaRPr sz="2100" dirty="0"/>
          </a:p>
        </p:txBody>
      </p:sp>
      <p:sp>
        <p:nvSpPr>
          <p:cNvPr id="40" name="Rounded Rectangle 39">
            <a:extLst>
              <a:ext uri="{FF2B5EF4-FFF2-40B4-BE49-F238E27FC236}">
                <a16:creationId xmlns:a16="http://schemas.microsoft.com/office/drawing/2014/main" id="{7E5DB9F5-596B-73CC-25EE-C48F81D088BB}"/>
              </a:ext>
            </a:extLst>
          </p:cNvPr>
          <p:cNvSpPr/>
          <p:nvPr/>
        </p:nvSpPr>
        <p:spPr>
          <a:xfrm>
            <a:off x="10251907" y="6794489"/>
            <a:ext cx="1557656" cy="552061"/>
          </a:xfrm>
          <a:prstGeom prst="roundRect">
            <a:avLst/>
          </a:prstGeom>
          <a:solidFill>
            <a:srgbClr val="EDC34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1" name="Collaborating with leading institutions, corporations, and ecosystem enablers to drive scale and impact.…">
            <a:extLst>
              <a:ext uri="{FF2B5EF4-FFF2-40B4-BE49-F238E27FC236}">
                <a16:creationId xmlns:a16="http://schemas.microsoft.com/office/drawing/2014/main" id="{7D49F253-C24F-D55E-C9FB-A4ED57D3368A}"/>
              </a:ext>
            </a:extLst>
          </p:cNvPr>
          <p:cNvSpPr txBox="1"/>
          <p:nvPr/>
        </p:nvSpPr>
        <p:spPr>
          <a:xfrm>
            <a:off x="10251907" y="6864292"/>
            <a:ext cx="1557656" cy="425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b">
            <a:spAutoFit/>
          </a:bodyPr>
          <a:lstStyle/>
          <a:p>
            <a:pPr algn="ctr" defTabSz="825500">
              <a:lnSpc>
                <a:spcPct val="100000"/>
              </a:lnSpc>
              <a:spcBef>
                <a:spcPts val="0"/>
              </a:spcBef>
              <a:defRPr sz="3800"/>
            </a:pPr>
            <a:r>
              <a:rPr lang="en-US" sz="2100" dirty="0"/>
              <a:t>Business</a:t>
            </a:r>
            <a:endParaRPr sz="2100" dirty="0"/>
          </a:p>
        </p:txBody>
      </p:sp>
    </p:spTree>
    <p:extLst>
      <p:ext uri="{BB962C8B-B14F-4D97-AF65-F5344CB8AC3E}">
        <p14:creationId xmlns:p14="http://schemas.microsoft.com/office/powerpoint/2010/main" val="371727039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0E6D9"/>
        </a:solidFill>
        <a:effectLst/>
      </p:bgPr>
    </p:bg>
    <p:spTree>
      <p:nvGrpSpPr>
        <p:cNvPr id="1" name="">
          <a:extLst>
            <a:ext uri="{FF2B5EF4-FFF2-40B4-BE49-F238E27FC236}">
              <a16:creationId xmlns:a16="http://schemas.microsoft.com/office/drawing/2014/main" id="{D7419AE9-898B-1978-7BE3-AA64DA7DFDA1}"/>
            </a:ext>
          </a:extLst>
        </p:cNvPr>
        <p:cNvGrpSpPr/>
        <p:nvPr/>
      </p:nvGrpSpPr>
      <p:grpSpPr>
        <a:xfrm>
          <a:off x="0" y="0"/>
          <a:ext cx="0" cy="0"/>
          <a:chOff x="0" y="0"/>
          <a:chExt cx="0" cy="0"/>
        </a:xfrm>
      </p:grpSpPr>
      <p:sp>
        <p:nvSpPr>
          <p:cNvPr id="409" name="Line">
            <a:extLst>
              <a:ext uri="{FF2B5EF4-FFF2-40B4-BE49-F238E27FC236}">
                <a16:creationId xmlns:a16="http://schemas.microsoft.com/office/drawing/2014/main" id="{14F9D2C3-EF58-48B0-C878-2CCB83DBC23A}"/>
              </a:ext>
            </a:extLst>
          </p:cNvPr>
          <p:cNvSpPr/>
          <p:nvPr/>
        </p:nvSpPr>
        <p:spPr>
          <a:xfrm>
            <a:off x="765001" y="924073"/>
            <a:ext cx="22853999" cy="1"/>
          </a:xfrm>
          <a:prstGeom prst="line">
            <a:avLst/>
          </a:prstGeom>
          <a:ln w="25400">
            <a:solidFill>
              <a:srgbClr val="5E5E5E"/>
            </a:solidFill>
            <a:miter lim="400000"/>
          </a:ln>
        </p:spPr>
        <p:txBody>
          <a:bodyPr lIns="50800" tIns="50800" rIns="50800" bIns="50800" anchor="ctr"/>
          <a:lstStyle/>
          <a:p>
            <a:endParaRPr/>
          </a:p>
        </p:txBody>
      </p:sp>
      <p:pic>
        <p:nvPicPr>
          <p:cNvPr id="410" name="logo.png" descr="logo.png">
            <a:extLst>
              <a:ext uri="{FF2B5EF4-FFF2-40B4-BE49-F238E27FC236}">
                <a16:creationId xmlns:a16="http://schemas.microsoft.com/office/drawing/2014/main" id="{CF9E508E-FB87-ADD0-DA54-C24C338F9AB8}"/>
              </a:ext>
            </a:extLst>
          </p:cNvPr>
          <p:cNvPicPr>
            <a:picLocks noChangeAspect="1"/>
          </p:cNvPicPr>
          <p:nvPr/>
        </p:nvPicPr>
        <p:blipFill>
          <a:blip r:embed="rId3"/>
          <a:stretch>
            <a:fillRect/>
          </a:stretch>
        </p:blipFill>
        <p:spPr>
          <a:xfrm>
            <a:off x="777055" y="240438"/>
            <a:ext cx="1044739" cy="454442"/>
          </a:xfrm>
          <a:prstGeom prst="rect">
            <a:avLst/>
          </a:prstGeom>
          <a:ln w="12700">
            <a:miter lim="400000"/>
          </a:ln>
        </p:spPr>
      </p:pic>
      <p:sp>
        <p:nvSpPr>
          <p:cNvPr id="411" name="/ Market">
            <a:extLst>
              <a:ext uri="{FF2B5EF4-FFF2-40B4-BE49-F238E27FC236}">
                <a16:creationId xmlns:a16="http://schemas.microsoft.com/office/drawing/2014/main" id="{175D0C3B-B88A-273E-50E1-02DDC77E4A3D}"/>
              </a:ext>
            </a:extLst>
          </p:cNvPr>
          <p:cNvSpPr txBox="1"/>
          <p:nvPr/>
        </p:nvSpPr>
        <p:spPr>
          <a:xfrm>
            <a:off x="1922843" y="239058"/>
            <a:ext cx="1268274"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solidFill>
                  <a:srgbClr val="5E5E5E"/>
                </a:solidFill>
              </a:defRPr>
            </a:lvl1pPr>
          </a:lstStyle>
          <a:p>
            <a:r>
              <a:t>/ Market</a:t>
            </a:r>
          </a:p>
        </p:txBody>
      </p:sp>
      <p:sp>
        <p:nvSpPr>
          <p:cNvPr id="412" name="Slide Number">
            <a:extLst>
              <a:ext uri="{FF2B5EF4-FFF2-40B4-BE49-F238E27FC236}">
                <a16:creationId xmlns:a16="http://schemas.microsoft.com/office/drawing/2014/main" id="{247BF72F-507E-B697-0B7C-522D8BD7C7A3}"/>
              </a:ext>
            </a:extLst>
          </p:cNvPr>
          <p:cNvSpPr txBox="1">
            <a:spLocks noGrp="1"/>
          </p:cNvSpPr>
          <p:nvPr>
            <p:ph type="sldNum" sz="quarter" idx="4294967295"/>
          </p:nvPr>
        </p:nvSpPr>
        <p:spPr>
          <a:xfrm>
            <a:off x="23176704" y="245409"/>
            <a:ext cx="424282" cy="4572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a:t>
            </a:fld>
            <a:endParaRPr/>
          </a:p>
        </p:txBody>
      </p:sp>
      <p:graphicFrame>
        <p:nvGraphicFramePr>
          <p:cNvPr id="414" name="2D Donut Chart">
            <a:extLst>
              <a:ext uri="{FF2B5EF4-FFF2-40B4-BE49-F238E27FC236}">
                <a16:creationId xmlns:a16="http://schemas.microsoft.com/office/drawing/2014/main" id="{B5DBAD26-591E-1F96-9479-603D775EB806}"/>
              </a:ext>
            </a:extLst>
          </p:cNvPr>
          <p:cNvGraphicFramePr/>
          <p:nvPr>
            <p:extLst>
              <p:ext uri="{D42A27DB-BD31-4B8C-83A1-F6EECF244321}">
                <p14:modId xmlns:p14="http://schemas.microsoft.com/office/powerpoint/2010/main" val="242193915"/>
              </p:ext>
            </p:extLst>
          </p:nvPr>
        </p:nvGraphicFramePr>
        <p:xfrm>
          <a:off x="18704201" y="1422854"/>
          <a:ext cx="3349465" cy="3349465"/>
        </p:xfrm>
        <a:graphic>
          <a:graphicData uri="http://schemas.openxmlformats.org/drawingml/2006/chart">
            <c:chart xmlns:c="http://schemas.openxmlformats.org/drawingml/2006/chart" xmlns:r="http://schemas.openxmlformats.org/officeDocument/2006/relationships" r:id="rId4"/>
          </a:graphicData>
        </a:graphic>
      </p:graphicFrame>
      <p:sp>
        <p:nvSpPr>
          <p:cNvPr id="416" name="$100B">
            <a:extLst>
              <a:ext uri="{FF2B5EF4-FFF2-40B4-BE49-F238E27FC236}">
                <a16:creationId xmlns:a16="http://schemas.microsoft.com/office/drawing/2014/main" id="{DE539E09-C72B-4327-19F9-06409348A3A2}"/>
              </a:ext>
            </a:extLst>
          </p:cNvPr>
          <p:cNvSpPr txBox="1"/>
          <p:nvPr/>
        </p:nvSpPr>
        <p:spPr>
          <a:xfrm>
            <a:off x="19471813" y="2739126"/>
            <a:ext cx="1816143" cy="7188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defRPr sz="3600">
                <a:latin typeface="Inter Regular SemiBold"/>
                <a:ea typeface="Inter Regular SemiBold"/>
                <a:cs typeface="Inter Regular SemiBold"/>
                <a:sym typeface="Inter Regular SemiBold"/>
              </a:defRPr>
            </a:lvl1pPr>
          </a:lstStyle>
          <a:p>
            <a:r>
              <a:t>$100B</a:t>
            </a:r>
          </a:p>
        </p:txBody>
      </p:sp>
      <p:sp>
        <p:nvSpPr>
          <p:cNvPr id="417" name="TAM">
            <a:extLst>
              <a:ext uri="{FF2B5EF4-FFF2-40B4-BE49-F238E27FC236}">
                <a16:creationId xmlns:a16="http://schemas.microsoft.com/office/drawing/2014/main" id="{DB62075C-15F8-20CB-5350-8F472ABC5C74}"/>
              </a:ext>
            </a:extLst>
          </p:cNvPr>
          <p:cNvSpPr txBox="1"/>
          <p:nvPr/>
        </p:nvSpPr>
        <p:spPr>
          <a:xfrm>
            <a:off x="17246114" y="2669402"/>
            <a:ext cx="1300197" cy="7925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defRPr sz="2900">
                <a:latin typeface="Inter Regular Medium"/>
                <a:ea typeface="Inter Regular Medium"/>
                <a:cs typeface="Inter Regular Medium"/>
                <a:sym typeface="Inter Regular Medium"/>
              </a:defRPr>
            </a:lvl1pPr>
          </a:lstStyle>
          <a:p>
            <a:r>
              <a:t>TAM</a:t>
            </a:r>
          </a:p>
        </p:txBody>
      </p:sp>
      <p:sp>
        <p:nvSpPr>
          <p:cNvPr id="418" name="$4B">
            <a:extLst>
              <a:ext uri="{FF2B5EF4-FFF2-40B4-BE49-F238E27FC236}">
                <a16:creationId xmlns:a16="http://schemas.microsoft.com/office/drawing/2014/main" id="{6AF91E09-2AEC-0A47-FEF5-679762FF2600}"/>
              </a:ext>
            </a:extLst>
          </p:cNvPr>
          <p:cNvSpPr txBox="1"/>
          <p:nvPr/>
        </p:nvSpPr>
        <p:spPr>
          <a:xfrm>
            <a:off x="18704201" y="6805530"/>
            <a:ext cx="3289641" cy="7188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defRPr sz="3600">
                <a:latin typeface="Inter Regular SemiBold"/>
                <a:ea typeface="Inter Regular SemiBold"/>
                <a:cs typeface="Inter Regular SemiBold"/>
                <a:sym typeface="Inter Regular SemiBold"/>
              </a:defRPr>
            </a:lvl1pPr>
          </a:lstStyle>
          <a:p>
            <a:r>
              <a:rPr dirty="0"/>
              <a:t>$4B</a:t>
            </a:r>
          </a:p>
        </p:txBody>
      </p:sp>
      <p:sp>
        <p:nvSpPr>
          <p:cNvPr id="419" name="SAM">
            <a:extLst>
              <a:ext uri="{FF2B5EF4-FFF2-40B4-BE49-F238E27FC236}">
                <a16:creationId xmlns:a16="http://schemas.microsoft.com/office/drawing/2014/main" id="{4271D6B1-9337-E3F1-E230-55DC0D593F39}"/>
              </a:ext>
            </a:extLst>
          </p:cNvPr>
          <p:cNvSpPr txBox="1"/>
          <p:nvPr/>
        </p:nvSpPr>
        <p:spPr>
          <a:xfrm>
            <a:off x="17224475" y="6735805"/>
            <a:ext cx="1343474" cy="7925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defRPr sz="2900">
                <a:latin typeface="Inter Regular Medium"/>
                <a:ea typeface="Inter Regular Medium"/>
                <a:cs typeface="Inter Regular Medium"/>
                <a:sym typeface="Inter Regular Medium"/>
              </a:defRPr>
            </a:lvl1pPr>
          </a:lstStyle>
          <a:p>
            <a:r>
              <a:t>SAM</a:t>
            </a:r>
          </a:p>
        </p:txBody>
      </p:sp>
      <p:graphicFrame>
        <p:nvGraphicFramePr>
          <p:cNvPr id="421" name="2D Donut Chart">
            <a:extLst>
              <a:ext uri="{FF2B5EF4-FFF2-40B4-BE49-F238E27FC236}">
                <a16:creationId xmlns:a16="http://schemas.microsoft.com/office/drawing/2014/main" id="{BAFB42A9-DA4A-84B0-B30F-4645277E5011}"/>
              </a:ext>
            </a:extLst>
          </p:cNvPr>
          <p:cNvGraphicFramePr/>
          <p:nvPr>
            <p:extLst>
              <p:ext uri="{D42A27DB-BD31-4B8C-83A1-F6EECF244321}">
                <p14:modId xmlns:p14="http://schemas.microsoft.com/office/powerpoint/2010/main" val="2219976449"/>
              </p:ext>
            </p:extLst>
          </p:nvPr>
        </p:nvGraphicFramePr>
        <p:xfrm>
          <a:off x="18678080" y="9557565"/>
          <a:ext cx="3315762" cy="3315762"/>
        </p:xfrm>
        <a:graphic>
          <a:graphicData uri="http://schemas.openxmlformats.org/drawingml/2006/chart">
            <c:chart xmlns:c="http://schemas.openxmlformats.org/drawingml/2006/chart" xmlns:r="http://schemas.openxmlformats.org/officeDocument/2006/relationships" r:id="rId5"/>
          </a:graphicData>
        </a:graphic>
      </p:graphicFrame>
      <p:sp>
        <p:nvSpPr>
          <p:cNvPr id="422" name="$401M">
            <a:extLst>
              <a:ext uri="{FF2B5EF4-FFF2-40B4-BE49-F238E27FC236}">
                <a16:creationId xmlns:a16="http://schemas.microsoft.com/office/drawing/2014/main" id="{FD562A80-AFC6-F96A-D9B0-BCF497B9A491}"/>
              </a:ext>
            </a:extLst>
          </p:cNvPr>
          <p:cNvSpPr txBox="1"/>
          <p:nvPr/>
        </p:nvSpPr>
        <p:spPr>
          <a:xfrm>
            <a:off x="19470054" y="10856976"/>
            <a:ext cx="1733702" cy="7188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defRPr sz="3600">
                <a:latin typeface="Inter Regular SemiBold"/>
                <a:ea typeface="Inter Regular SemiBold"/>
                <a:cs typeface="Inter Regular SemiBold"/>
                <a:sym typeface="Inter Regular SemiBold"/>
              </a:defRPr>
            </a:lvl1pPr>
          </a:lstStyle>
          <a:p>
            <a:r>
              <a:t>$191M</a:t>
            </a:r>
          </a:p>
        </p:txBody>
      </p:sp>
      <p:sp>
        <p:nvSpPr>
          <p:cNvPr id="423" name="SOM">
            <a:extLst>
              <a:ext uri="{FF2B5EF4-FFF2-40B4-BE49-F238E27FC236}">
                <a16:creationId xmlns:a16="http://schemas.microsoft.com/office/drawing/2014/main" id="{7281BF13-0193-B7E9-9BEB-648F9E710F33}"/>
              </a:ext>
            </a:extLst>
          </p:cNvPr>
          <p:cNvSpPr txBox="1"/>
          <p:nvPr/>
        </p:nvSpPr>
        <p:spPr>
          <a:xfrm>
            <a:off x="17158714" y="10787250"/>
            <a:ext cx="1389029" cy="792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defRPr sz="2900">
                <a:latin typeface="Inter Regular Medium"/>
                <a:ea typeface="Inter Regular Medium"/>
                <a:cs typeface="Inter Regular Medium"/>
                <a:sym typeface="Inter Regular Medium"/>
              </a:defRPr>
            </a:lvl1pPr>
          </a:lstStyle>
          <a:p>
            <a:r>
              <a:rPr dirty="0"/>
              <a:t>SOM</a:t>
            </a:r>
          </a:p>
        </p:txBody>
      </p:sp>
      <p:sp>
        <p:nvSpPr>
          <p:cNvPr id="424" name="0.4%">
            <a:extLst>
              <a:ext uri="{FF2B5EF4-FFF2-40B4-BE49-F238E27FC236}">
                <a16:creationId xmlns:a16="http://schemas.microsoft.com/office/drawing/2014/main" id="{CE3EDE98-7464-0A93-7BCF-0031CB82CA36}"/>
              </a:ext>
            </a:extLst>
          </p:cNvPr>
          <p:cNvSpPr txBox="1"/>
          <p:nvPr/>
        </p:nvSpPr>
        <p:spPr>
          <a:xfrm>
            <a:off x="22215790" y="9685804"/>
            <a:ext cx="1263858" cy="7188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3000"/>
            </a:lvl1pPr>
          </a:lstStyle>
          <a:p>
            <a:r>
              <a:rPr dirty="0"/>
              <a:t>4.8%</a:t>
            </a:r>
          </a:p>
        </p:txBody>
      </p:sp>
      <p:sp>
        <p:nvSpPr>
          <p:cNvPr id="425" name="Line">
            <a:extLst>
              <a:ext uri="{FF2B5EF4-FFF2-40B4-BE49-F238E27FC236}">
                <a16:creationId xmlns:a16="http://schemas.microsoft.com/office/drawing/2014/main" id="{B9985342-987B-3F17-DF5C-55CE84AB977E}"/>
              </a:ext>
            </a:extLst>
          </p:cNvPr>
          <p:cNvSpPr/>
          <p:nvPr/>
        </p:nvSpPr>
        <p:spPr>
          <a:xfrm flipV="1">
            <a:off x="21285792" y="10052815"/>
            <a:ext cx="800250" cy="163265"/>
          </a:xfrm>
          <a:prstGeom prst="line">
            <a:avLst/>
          </a:prstGeom>
          <a:ln w="25400">
            <a:solidFill>
              <a:srgbClr val="5E5E5E"/>
            </a:solidFill>
            <a:miter lim="400000"/>
            <a:headEnd type="oval"/>
          </a:ln>
        </p:spPr>
        <p:txBody>
          <a:bodyPr lIns="50800" tIns="50800" rIns="50800" bIns="50800" anchor="ctr"/>
          <a:lstStyle/>
          <a:p>
            <a:endParaRPr/>
          </a:p>
        </p:txBody>
      </p:sp>
      <p:sp>
        <p:nvSpPr>
          <p:cNvPr id="427" name="A multi-billion dollar market with a clear path to penetration">
            <a:extLst>
              <a:ext uri="{FF2B5EF4-FFF2-40B4-BE49-F238E27FC236}">
                <a16:creationId xmlns:a16="http://schemas.microsoft.com/office/drawing/2014/main" id="{7CBAC2BB-3CED-838A-EB24-621C6B10C7F1}"/>
              </a:ext>
            </a:extLst>
          </p:cNvPr>
          <p:cNvSpPr txBox="1">
            <a:spLocks noGrp="1"/>
          </p:cNvSpPr>
          <p:nvPr>
            <p:ph type="title"/>
          </p:nvPr>
        </p:nvSpPr>
        <p:spPr>
          <a:xfrm>
            <a:off x="763244" y="1528244"/>
            <a:ext cx="15883546" cy="2822513"/>
          </a:xfrm>
          <a:prstGeom prst="rect">
            <a:avLst/>
          </a:prstGeom>
        </p:spPr>
        <p:txBody>
          <a:bodyPr>
            <a:normAutofit/>
          </a:bodyPr>
          <a:lstStyle/>
          <a:p>
            <a:pPr defTabSz="2413955">
              <a:lnSpc>
                <a:spcPct val="100000"/>
              </a:lnSpc>
              <a:defRPr sz="8118" spc="-162">
                <a:latin typeface="Poppins Bold"/>
                <a:ea typeface="Poppins Bold"/>
                <a:cs typeface="Poppins Bold"/>
                <a:sym typeface="Poppins Bold"/>
              </a:defRPr>
            </a:pPr>
            <a:r>
              <a:rPr sz="6600" dirty="0">
                <a:latin typeface="Poppins Regular"/>
                <a:ea typeface="Poppins Regular"/>
                <a:cs typeface="Poppins Regular"/>
                <a:sym typeface="Poppins Regular"/>
              </a:rPr>
              <a:t>A</a:t>
            </a:r>
            <a:r>
              <a:rPr sz="6600" dirty="0"/>
              <a:t> multi-billion dollar market </a:t>
            </a:r>
            <a:r>
              <a:rPr sz="6600" dirty="0">
                <a:latin typeface="Poppins Regular"/>
                <a:ea typeface="Poppins Regular"/>
                <a:cs typeface="Poppins Regular"/>
                <a:sym typeface="Poppins Regular"/>
              </a:rPr>
              <a:t>with a clear path to penetration</a:t>
            </a:r>
          </a:p>
        </p:txBody>
      </p:sp>
      <p:sp>
        <p:nvSpPr>
          <p:cNvPr id="45" name="Shape 12">
            <a:extLst>
              <a:ext uri="{FF2B5EF4-FFF2-40B4-BE49-F238E27FC236}">
                <a16:creationId xmlns:a16="http://schemas.microsoft.com/office/drawing/2014/main" id="{0FC5152C-AE52-A01E-7E72-9EA6C9E33955}"/>
              </a:ext>
            </a:extLst>
          </p:cNvPr>
          <p:cNvSpPr/>
          <p:nvPr/>
        </p:nvSpPr>
        <p:spPr>
          <a:xfrm>
            <a:off x="633495" y="4579951"/>
            <a:ext cx="15314717" cy="8690001"/>
          </a:xfrm>
          <a:prstGeom prst="roundRect">
            <a:avLst>
              <a:gd name="adj" fmla="val 3301"/>
            </a:avLst>
          </a:prstGeom>
          <a:solidFill>
            <a:srgbClr val="FAF5EF"/>
          </a:solidFill>
          <a:ln w="6350">
            <a:solidFill>
              <a:srgbClr val="E8D8C8"/>
            </a:solidFill>
            <a:prstDash val="solid"/>
          </a:ln>
          <a:effectLst>
            <a:outerShdw blurRad="101600" dist="38100" dir="8100000" algn="bl" rotWithShape="0">
              <a:srgbClr val="000000">
                <a:alpha val="10000"/>
              </a:srgbClr>
            </a:outerShdw>
          </a:effectLst>
        </p:spPr>
        <p:txBody>
          <a:bodyPr/>
          <a:lstStyle/>
          <a:p>
            <a:endParaRPr lang="en-US" sz="12800"/>
          </a:p>
        </p:txBody>
      </p:sp>
      <p:sp>
        <p:nvSpPr>
          <p:cNvPr id="46" name="Shape 13">
            <a:extLst>
              <a:ext uri="{FF2B5EF4-FFF2-40B4-BE49-F238E27FC236}">
                <a16:creationId xmlns:a16="http://schemas.microsoft.com/office/drawing/2014/main" id="{B21EA412-D852-C32E-B1DB-28C5074A23DB}"/>
              </a:ext>
            </a:extLst>
          </p:cNvPr>
          <p:cNvSpPr/>
          <p:nvPr/>
        </p:nvSpPr>
        <p:spPr>
          <a:xfrm>
            <a:off x="1002066" y="4938362"/>
            <a:ext cx="146304" cy="1755648"/>
          </a:xfrm>
          <a:prstGeom prst="rect">
            <a:avLst/>
          </a:prstGeom>
          <a:solidFill>
            <a:srgbClr val="D4972A"/>
          </a:solidFill>
          <a:ln w="12700">
            <a:solidFill>
              <a:srgbClr val="D4972A"/>
            </a:solidFill>
            <a:prstDash val="solid"/>
          </a:ln>
        </p:spPr>
        <p:txBody>
          <a:bodyPr/>
          <a:lstStyle/>
          <a:p>
            <a:endParaRPr lang="en-US" sz="12800"/>
          </a:p>
        </p:txBody>
      </p:sp>
      <p:sp>
        <p:nvSpPr>
          <p:cNvPr id="47" name="Text 14">
            <a:extLst>
              <a:ext uri="{FF2B5EF4-FFF2-40B4-BE49-F238E27FC236}">
                <a16:creationId xmlns:a16="http://schemas.microsoft.com/office/drawing/2014/main" id="{D609961E-93BF-6BE6-F6BC-FF9137C50E3D}"/>
              </a:ext>
            </a:extLst>
          </p:cNvPr>
          <p:cNvSpPr/>
          <p:nvPr/>
        </p:nvSpPr>
        <p:spPr>
          <a:xfrm>
            <a:off x="1367826" y="4987130"/>
            <a:ext cx="11216640" cy="609600"/>
          </a:xfrm>
          <a:prstGeom prst="rect">
            <a:avLst/>
          </a:prstGeom>
          <a:noFill/>
          <a:ln/>
        </p:spPr>
        <p:txBody>
          <a:bodyPr wrap="square" lIns="0" tIns="0" rIns="0" bIns="0" rtlCol="0" anchor="ctr"/>
          <a:lstStyle/>
          <a:p>
            <a:r>
              <a:rPr lang="en-US" sz="2533" b="1" dirty="0">
                <a:solidFill>
                  <a:srgbClr val="1A2E38"/>
                </a:solidFill>
                <a:latin typeface="Maven Pro ExtraBold" pitchFamily="34" charset="0"/>
                <a:ea typeface="Maven Pro ExtraBold" pitchFamily="34" charset="-122"/>
                <a:cs typeface="Maven Pro ExtraBold" pitchFamily="34" charset="-120"/>
              </a:rPr>
              <a:t>Why now?</a:t>
            </a:r>
            <a:endParaRPr lang="en-US" sz="2533" dirty="0"/>
          </a:p>
        </p:txBody>
      </p:sp>
      <p:sp>
        <p:nvSpPr>
          <p:cNvPr id="48" name="Text 15">
            <a:extLst>
              <a:ext uri="{FF2B5EF4-FFF2-40B4-BE49-F238E27FC236}">
                <a16:creationId xmlns:a16="http://schemas.microsoft.com/office/drawing/2014/main" id="{EFBEC6B3-313A-8D79-0AAA-8F6B57497245}"/>
              </a:ext>
            </a:extLst>
          </p:cNvPr>
          <p:cNvSpPr/>
          <p:nvPr/>
        </p:nvSpPr>
        <p:spPr>
          <a:xfrm>
            <a:off x="1367826" y="5621114"/>
            <a:ext cx="14203868" cy="1072896"/>
          </a:xfrm>
          <a:prstGeom prst="rect">
            <a:avLst/>
          </a:prstGeom>
          <a:noFill/>
          <a:ln/>
        </p:spPr>
        <p:txBody>
          <a:bodyPr wrap="square" lIns="0" tIns="0" rIns="0" bIns="0" rtlCol="0" anchor="ctr"/>
          <a:lstStyle/>
          <a:p>
            <a:pPr>
              <a:lnSpc>
                <a:spcPct val="120000"/>
              </a:lnSpc>
            </a:pPr>
            <a:r>
              <a:rPr lang="en-US" sz="2133" dirty="0">
                <a:solidFill>
                  <a:srgbClr val="4A6170"/>
                </a:solidFill>
                <a:latin typeface="Poppins" pitchFamily="34" charset="0"/>
                <a:ea typeface="Poppins" pitchFamily="34" charset="-122"/>
                <a:cs typeface="Poppins" pitchFamily="34" charset="-120"/>
              </a:rPr>
              <a:t>More than $1 billion of equity capital invested into water technology companies in 2024 alone — signaling massive institutional confidence in the sector.</a:t>
            </a:r>
            <a:endParaRPr lang="en-US" sz="2133" dirty="0"/>
          </a:p>
        </p:txBody>
      </p:sp>
      <p:sp>
        <p:nvSpPr>
          <p:cNvPr id="49" name="Shape 16">
            <a:extLst>
              <a:ext uri="{FF2B5EF4-FFF2-40B4-BE49-F238E27FC236}">
                <a16:creationId xmlns:a16="http://schemas.microsoft.com/office/drawing/2014/main" id="{F90DECB7-FA64-DF41-9885-7F5ED0461AC4}"/>
              </a:ext>
            </a:extLst>
          </p:cNvPr>
          <p:cNvSpPr/>
          <p:nvPr/>
        </p:nvSpPr>
        <p:spPr>
          <a:xfrm>
            <a:off x="1002066" y="7066141"/>
            <a:ext cx="146304" cy="1755648"/>
          </a:xfrm>
          <a:prstGeom prst="rect">
            <a:avLst/>
          </a:prstGeom>
          <a:solidFill>
            <a:srgbClr val="0A7B8C"/>
          </a:solidFill>
          <a:ln w="12700">
            <a:solidFill>
              <a:srgbClr val="0A7B8C"/>
            </a:solidFill>
            <a:prstDash val="solid"/>
          </a:ln>
        </p:spPr>
        <p:txBody>
          <a:bodyPr/>
          <a:lstStyle/>
          <a:p>
            <a:endParaRPr lang="en-US" sz="12800"/>
          </a:p>
        </p:txBody>
      </p:sp>
      <p:sp>
        <p:nvSpPr>
          <p:cNvPr id="50" name="Text 17">
            <a:extLst>
              <a:ext uri="{FF2B5EF4-FFF2-40B4-BE49-F238E27FC236}">
                <a16:creationId xmlns:a16="http://schemas.microsoft.com/office/drawing/2014/main" id="{290D08A6-A13A-16C2-C3F9-6BF876D54C4D}"/>
              </a:ext>
            </a:extLst>
          </p:cNvPr>
          <p:cNvSpPr/>
          <p:nvPr/>
        </p:nvSpPr>
        <p:spPr>
          <a:xfrm>
            <a:off x="1367826" y="7114909"/>
            <a:ext cx="11216640" cy="609600"/>
          </a:xfrm>
          <a:prstGeom prst="rect">
            <a:avLst/>
          </a:prstGeom>
          <a:noFill/>
          <a:ln/>
        </p:spPr>
        <p:txBody>
          <a:bodyPr wrap="square" lIns="0" tIns="0" rIns="0" bIns="0" rtlCol="0" anchor="ctr"/>
          <a:lstStyle/>
          <a:p>
            <a:r>
              <a:rPr lang="en-US" sz="2533" b="1" dirty="0">
                <a:solidFill>
                  <a:srgbClr val="1A2E38"/>
                </a:solidFill>
                <a:latin typeface="Maven Pro ExtraBold" pitchFamily="34" charset="0"/>
                <a:ea typeface="Maven Pro ExtraBold" pitchFamily="34" charset="-122"/>
                <a:cs typeface="Maven Pro ExtraBold" pitchFamily="34" charset="-120"/>
              </a:rPr>
              <a:t>AeroNero's position</a:t>
            </a:r>
            <a:endParaRPr lang="en-US" sz="2533" dirty="0"/>
          </a:p>
        </p:txBody>
      </p:sp>
      <p:sp>
        <p:nvSpPr>
          <p:cNvPr id="51" name="Text 18">
            <a:extLst>
              <a:ext uri="{FF2B5EF4-FFF2-40B4-BE49-F238E27FC236}">
                <a16:creationId xmlns:a16="http://schemas.microsoft.com/office/drawing/2014/main" id="{0CA8277F-12D1-A4D9-DF23-09BF5B56A1A8}"/>
              </a:ext>
            </a:extLst>
          </p:cNvPr>
          <p:cNvSpPr/>
          <p:nvPr/>
        </p:nvSpPr>
        <p:spPr>
          <a:xfrm>
            <a:off x="1367826" y="7748893"/>
            <a:ext cx="14057564" cy="1072896"/>
          </a:xfrm>
          <a:prstGeom prst="rect">
            <a:avLst/>
          </a:prstGeom>
          <a:noFill/>
          <a:ln/>
        </p:spPr>
        <p:txBody>
          <a:bodyPr wrap="square" lIns="0" tIns="0" rIns="0" bIns="0" rtlCol="0" anchor="ctr"/>
          <a:lstStyle/>
          <a:p>
            <a:pPr>
              <a:lnSpc>
                <a:spcPct val="120000"/>
              </a:lnSpc>
            </a:pPr>
            <a:r>
              <a:rPr lang="en-US" sz="2133" dirty="0">
                <a:solidFill>
                  <a:srgbClr val="4A6170"/>
                </a:solidFill>
                <a:latin typeface="Poppins" pitchFamily="34" charset="0"/>
                <a:ea typeface="Poppins" pitchFamily="34" charset="-122"/>
                <a:cs typeface="Poppins" pitchFamily="34" charset="-120"/>
              </a:rPr>
              <a:t>The $191M SOM reflects Aeronero’s Year-5 revenue target from the 5-year financial model — capturing 4.8% of the $4B serviceable AWG market.</a:t>
            </a:r>
            <a:endParaRPr lang="en-US" sz="2133" dirty="0"/>
          </a:p>
        </p:txBody>
      </p:sp>
      <p:sp>
        <p:nvSpPr>
          <p:cNvPr id="52" name="Shape 19">
            <a:extLst>
              <a:ext uri="{FF2B5EF4-FFF2-40B4-BE49-F238E27FC236}">
                <a16:creationId xmlns:a16="http://schemas.microsoft.com/office/drawing/2014/main" id="{52C8243C-D57C-2914-24A4-7EA6415DCB6A}"/>
              </a:ext>
            </a:extLst>
          </p:cNvPr>
          <p:cNvSpPr/>
          <p:nvPr/>
        </p:nvSpPr>
        <p:spPr>
          <a:xfrm>
            <a:off x="1002066" y="9145152"/>
            <a:ext cx="146304" cy="1755648"/>
          </a:xfrm>
          <a:prstGeom prst="rect">
            <a:avLst/>
          </a:prstGeom>
          <a:solidFill>
            <a:srgbClr val="29A8E0"/>
          </a:solidFill>
          <a:ln w="12700">
            <a:solidFill>
              <a:srgbClr val="29A8E0"/>
            </a:solidFill>
            <a:prstDash val="solid"/>
          </a:ln>
        </p:spPr>
        <p:txBody>
          <a:bodyPr/>
          <a:lstStyle/>
          <a:p>
            <a:endParaRPr lang="en-US" sz="12800"/>
          </a:p>
        </p:txBody>
      </p:sp>
      <p:sp>
        <p:nvSpPr>
          <p:cNvPr id="53" name="Text 20">
            <a:extLst>
              <a:ext uri="{FF2B5EF4-FFF2-40B4-BE49-F238E27FC236}">
                <a16:creationId xmlns:a16="http://schemas.microsoft.com/office/drawing/2014/main" id="{D9081E1D-1394-46B8-D1EE-C9BE4C779E15}"/>
              </a:ext>
            </a:extLst>
          </p:cNvPr>
          <p:cNvSpPr/>
          <p:nvPr/>
        </p:nvSpPr>
        <p:spPr>
          <a:xfrm>
            <a:off x="1367826" y="9193920"/>
            <a:ext cx="11216640" cy="609600"/>
          </a:xfrm>
          <a:prstGeom prst="rect">
            <a:avLst/>
          </a:prstGeom>
          <a:noFill/>
          <a:ln/>
        </p:spPr>
        <p:txBody>
          <a:bodyPr wrap="square" lIns="0" tIns="0" rIns="0" bIns="0" rtlCol="0" anchor="ctr"/>
          <a:lstStyle/>
          <a:p>
            <a:r>
              <a:rPr lang="en-US" sz="2533" b="1" dirty="0">
                <a:solidFill>
                  <a:srgbClr val="1A2E38"/>
                </a:solidFill>
                <a:latin typeface="Maven Pro ExtraBold" pitchFamily="34" charset="0"/>
                <a:ea typeface="Maven Pro ExtraBold" pitchFamily="34" charset="-122"/>
                <a:cs typeface="Maven Pro ExtraBold" pitchFamily="34" charset="-120"/>
              </a:rPr>
              <a:t>Growth drivers</a:t>
            </a:r>
            <a:endParaRPr lang="en-US" sz="2533" dirty="0"/>
          </a:p>
        </p:txBody>
      </p:sp>
      <p:sp>
        <p:nvSpPr>
          <p:cNvPr id="54" name="Text 21">
            <a:extLst>
              <a:ext uri="{FF2B5EF4-FFF2-40B4-BE49-F238E27FC236}">
                <a16:creationId xmlns:a16="http://schemas.microsoft.com/office/drawing/2014/main" id="{4FB02630-4D91-C165-C25E-5812106642D6}"/>
              </a:ext>
            </a:extLst>
          </p:cNvPr>
          <p:cNvSpPr/>
          <p:nvPr/>
        </p:nvSpPr>
        <p:spPr>
          <a:xfrm>
            <a:off x="1367826" y="9827904"/>
            <a:ext cx="14057564" cy="1072896"/>
          </a:xfrm>
          <a:prstGeom prst="rect">
            <a:avLst/>
          </a:prstGeom>
          <a:noFill/>
          <a:ln/>
        </p:spPr>
        <p:txBody>
          <a:bodyPr wrap="square" lIns="0" tIns="0" rIns="0" bIns="0" rtlCol="0" anchor="ctr"/>
          <a:lstStyle/>
          <a:p>
            <a:pPr>
              <a:lnSpc>
                <a:spcPct val="120000"/>
              </a:lnSpc>
            </a:pPr>
            <a:r>
              <a:rPr lang="en-US" sz="2133" dirty="0">
                <a:solidFill>
                  <a:srgbClr val="4A6170"/>
                </a:solidFill>
                <a:latin typeface="Poppins" pitchFamily="34" charset="0"/>
                <a:ea typeface="Poppins" pitchFamily="34" charset="-122"/>
                <a:cs typeface="Poppins" pitchFamily="34" charset="-120"/>
              </a:rPr>
              <a:t>Declining freshwater reserves · Higher desalination cost · ESG mandates · WHO/EPA regulatory tailwinds · Climate volatility creating water emergencies globally.</a:t>
            </a:r>
            <a:endParaRPr lang="en-US" sz="2133" dirty="0"/>
          </a:p>
        </p:txBody>
      </p:sp>
      <p:sp>
        <p:nvSpPr>
          <p:cNvPr id="55" name="Shape 22">
            <a:extLst>
              <a:ext uri="{FF2B5EF4-FFF2-40B4-BE49-F238E27FC236}">
                <a16:creationId xmlns:a16="http://schemas.microsoft.com/office/drawing/2014/main" id="{C7670ECF-213D-9E8B-AEA1-C05ADB9ACA58}"/>
              </a:ext>
            </a:extLst>
          </p:cNvPr>
          <p:cNvSpPr/>
          <p:nvPr/>
        </p:nvSpPr>
        <p:spPr>
          <a:xfrm>
            <a:off x="1002066" y="11222231"/>
            <a:ext cx="146304" cy="1755648"/>
          </a:xfrm>
          <a:prstGeom prst="rect">
            <a:avLst/>
          </a:prstGeom>
          <a:solidFill>
            <a:srgbClr val="1A2E38"/>
          </a:solidFill>
          <a:ln w="12700">
            <a:solidFill>
              <a:srgbClr val="1A2E38"/>
            </a:solidFill>
            <a:prstDash val="solid"/>
          </a:ln>
        </p:spPr>
        <p:txBody>
          <a:bodyPr/>
          <a:lstStyle/>
          <a:p>
            <a:endParaRPr lang="en-US" sz="12800"/>
          </a:p>
        </p:txBody>
      </p:sp>
      <p:sp>
        <p:nvSpPr>
          <p:cNvPr id="56" name="Text 23">
            <a:extLst>
              <a:ext uri="{FF2B5EF4-FFF2-40B4-BE49-F238E27FC236}">
                <a16:creationId xmlns:a16="http://schemas.microsoft.com/office/drawing/2014/main" id="{F556E098-26B9-DCEA-51FE-7131D3D0BB6A}"/>
              </a:ext>
            </a:extLst>
          </p:cNvPr>
          <p:cNvSpPr/>
          <p:nvPr/>
        </p:nvSpPr>
        <p:spPr>
          <a:xfrm>
            <a:off x="1367826" y="11270999"/>
            <a:ext cx="11216640" cy="609600"/>
          </a:xfrm>
          <a:prstGeom prst="rect">
            <a:avLst/>
          </a:prstGeom>
          <a:noFill/>
          <a:ln/>
        </p:spPr>
        <p:txBody>
          <a:bodyPr wrap="square" lIns="0" tIns="0" rIns="0" bIns="0" rtlCol="0" anchor="ctr"/>
          <a:lstStyle/>
          <a:p>
            <a:r>
              <a:rPr lang="en-US" sz="2533" b="1" dirty="0">
                <a:solidFill>
                  <a:srgbClr val="1A2E38"/>
                </a:solidFill>
                <a:latin typeface="Maven Pro ExtraBold" pitchFamily="34" charset="0"/>
                <a:ea typeface="Maven Pro ExtraBold" pitchFamily="34" charset="-122"/>
                <a:cs typeface="Maven Pro ExtraBold" pitchFamily="34" charset="-120"/>
              </a:rPr>
              <a:t>Frost &amp; Sullivan</a:t>
            </a:r>
            <a:endParaRPr lang="en-US" sz="2533" dirty="0"/>
          </a:p>
        </p:txBody>
      </p:sp>
      <p:sp>
        <p:nvSpPr>
          <p:cNvPr id="57" name="Text 24">
            <a:extLst>
              <a:ext uri="{FF2B5EF4-FFF2-40B4-BE49-F238E27FC236}">
                <a16:creationId xmlns:a16="http://schemas.microsoft.com/office/drawing/2014/main" id="{50ACF012-1876-6DB0-CB33-7C0389C645C8}"/>
              </a:ext>
            </a:extLst>
          </p:cNvPr>
          <p:cNvSpPr/>
          <p:nvPr/>
        </p:nvSpPr>
        <p:spPr>
          <a:xfrm>
            <a:off x="1367826" y="11904983"/>
            <a:ext cx="14057564" cy="1072896"/>
          </a:xfrm>
          <a:prstGeom prst="rect">
            <a:avLst/>
          </a:prstGeom>
          <a:noFill/>
          <a:ln/>
        </p:spPr>
        <p:txBody>
          <a:bodyPr wrap="square" lIns="0" tIns="0" rIns="0" bIns="0" rtlCol="0" anchor="ctr"/>
          <a:lstStyle/>
          <a:p>
            <a:pPr>
              <a:lnSpc>
                <a:spcPct val="120000"/>
              </a:lnSpc>
            </a:pPr>
            <a:r>
              <a:rPr lang="en-US" sz="2133" dirty="0">
                <a:solidFill>
                  <a:srgbClr val="4A6170"/>
                </a:solidFill>
                <a:latin typeface="Poppins" pitchFamily="34" charset="0"/>
                <a:ea typeface="Poppins" pitchFamily="34" charset="-122"/>
                <a:cs typeface="Poppins" pitchFamily="34" charset="-120"/>
              </a:rPr>
              <a:t>AeroNero recognized as a Top Growth Opportunity in Residential, HoReCa, and Commercial Water Systems in the 2025 Global Water Systems Report.</a:t>
            </a:r>
            <a:endParaRPr lang="en-US" sz="2133" dirty="0"/>
          </a:p>
        </p:txBody>
      </p:sp>
      <p:graphicFrame>
        <p:nvGraphicFramePr>
          <p:cNvPr id="2" name="2D Donut Chart">
            <a:extLst>
              <a:ext uri="{FF2B5EF4-FFF2-40B4-BE49-F238E27FC236}">
                <a16:creationId xmlns:a16="http://schemas.microsoft.com/office/drawing/2014/main" id="{5B2E5EB0-8C1F-492A-8052-2E09D4B24EE6}"/>
              </a:ext>
            </a:extLst>
          </p:cNvPr>
          <p:cNvGraphicFramePr/>
          <p:nvPr>
            <p:extLst>
              <p:ext uri="{D42A27DB-BD31-4B8C-83A1-F6EECF244321}">
                <p14:modId xmlns:p14="http://schemas.microsoft.com/office/powerpoint/2010/main" val="3038855294"/>
              </p:ext>
            </p:extLst>
          </p:nvPr>
        </p:nvGraphicFramePr>
        <p:xfrm>
          <a:off x="18704206" y="5408260"/>
          <a:ext cx="3315762" cy="3315762"/>
        </p:xfrm>
        <a:graphic>
          <a:graphicData uri="http://schemas.openxmlformats.org/drawingml/2006/chart">
            <c:chart xmlns:c="http://schemas.openxmlformats.org/drawingml/2006/chart" xmlns:r="http://schemas.openxmlformats.org/officeDocument/2006/relationships" r:id="rId6"/>
          </a:graphicData>
        </a:graphic>
      </p:graphicFrame>
      <p:sp>
        <p:nvSpPr>
          <p:cNvPr id="420" name="4%">
            <a:extLst>
              <a:ext uri="{FF2B5EF4-FFF2-40B4-BE49-F238E27FC236}">
                <a16:creationId xmlns:a16="http://schemas.microsoft.com/office/drawing/2014/main" id="{24A34472-DB44-FD89-731E-489D6756F302}"/>
              </a:ext>
            </a:extLst>
          </p:cNvPr>
          <p:cNvSpPr txBox="1"/>
          <p:nvPr/>
        </p:nvSpPr>
        <p:spPr>
          <a:xfrm>
            <a:off x="22127723" y="5503036"/>
            <a:ext cx="1162433" cy="7188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3000"/>
            </a:lvl1pPr>
          </a:lstStyle>
          <a:p>
            <a:r>
              <a:t>4%</a:t>
            </a:r>
          </a:p>
        </p:txBody>
      </p:sp>
      <p:sp>
        <p:nvSpPr>
          <p:cNvPr id="426" name="Line">
            <a:extLst>
              <a:ext uri="{FF2B5EF4-FFF2-40B4-BE49-F238E27FC236}">
                <a16:creationId xmlns:a16="http://schemas.microsoft.com/office/drawing/2014/main" id="{1A3B4EAC-4757-B4EF-9CA6-EB5FB8629B34}"/>
              </a:ext>
            </a:extLst>
          </p:cNvPr>
          <p:cNvSpPr/>
          <p:nvPr/>
        </p:nvSpPr>
        <p:spPr>
          <a:xfrm flipV="1">
            <a:off x="21398748" y="5885528"/>
            <a:ext cx="614479" cy="188900"/>
          </a:xfrm>
          <a:prstGeom prst="line">
            <a:avLst/>
          </a:prstGeom>
          <a:ln w="25400">
            <a:solidFill>
              <a:srgbClr val="5E5E5E"/>
            </a:solidFill>
            <a:miter lim="400000"/>
            <a:headEnd type="oval"/>
          </a:ln>
        </p:spPr>
        <p:txBody>
          <a:bodyPr lIns="50800" tIns="50800" rIns="50800" bIns="50800" anchor="ctr"/>
          <a:lstStyle/>
          <a:p>
            <a:endParaRPr/>
          </a:p>
        </p:txBody>
      </p:sp>
    </p:spTree>
    <p:extLst>
      <p:ext uri="{BB962C8B-B14F-4D97-AF65-F5344CB8AC3E}">
        <p14:creationId xmlns:p14="http://schemas.microsoft.com/office/powerpoint/2010/main" val="270088167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0E6D9"/>
        </a:solidFill>
        <a:effectLst/>
      </p:bgPr>
    </p:bg>
    <p:spTree>
      <p:nvGrpSpPr>
        <p:cNvPr id="1" name="">
          <a:extLst>
            <a:ext uri="{FF2B5EF4-FFF2-40B4-BE49-F238E27FC236}">
              <a16:creationId xmlns:a16="http://schemas.microsoft.com/office/drawing/2014/main" id="{EC630A02-25C4-EE26-17E7-34E7349359AE}"/>
            </a:ext>
          </a:extLst>
        </p:cNvPr>
        <p:cNvGrpSpPr/>
        <p:nvPr/>
      </p:nvGrpSpPr>
      <p:grpSpPr>
        <a:xfrm>
          <a:off x="0" y="0"/>
          <a:ext cx="0" cy="0"/>
          <a:chOff x="0" y="0"/>
          <a:chExt cx="0" cy="0"/>
        </a:xfrm>
      </p:grpSpPr>
      <p:sp>
        <p:nvSpPr>
          <p:cNvPr id="429" name="Line">
            <a:extLst>
              <a:ext uri="{FF2B5EF4-FFF2-40B4-BE49-F238E27FC236}">
                <a16:creationId xmlns:a16="http://schemas.microsoft.com/office/drawing/2014/main" id="{F91AB09B-43DB-5125-DAC9-320795379144}"/>
              </a:ext>
            </a:extLst>
          </p:cNvPr>
          <p:cNvSpPr/>
          <p:nvPr/>
        </p:nvSpPr>
        <p:spPr>
          <a:xfrm>
            <a:off x="765001" y="924073"/>
            <a:ext cx="22853999" cy="1"/>
          </a:xfrm>
          <a:prstGeom prst="line">
            <a:avLst/>
          </a:prstGeom>
          <a:ln w="25400">
            <a:solidFill>
              <a:srgbClr val="5E5E5E"/>
            </a:solidFill>
            <a:miter lim="400000"/>
          </a:ln>
        </p:spPr>
        <p:txBody>
          <a:bodyPr lIns="50800" tIns="50800" rIns="50800" bIns="50800" anchor="ctr"/>
          <a:lstStyle/>
          <a:p>
            <a:endParaRPr/>
          </a:p>
        </p:txBody>
      </p:sp>
      <p:pic>
        <p:nvPicPr>
          <p:cNvPr id="430" name="logo.png" descr="logo.png">
            <a:extLst>
              <a:ext uri="{FF2B5EF4-FFF2-40B4-BE49-F238E27FC236}">
                <a16:creationId xmlns:a16="http://schemas.microsoft.com/office/drawing/2014/main" id="{6E53D55D-9729-EE60-1498-EBB1001C50F7}"/>
              </a:ext>
            </a:extLst>
          </p:cNvPr>
          <p:cNvPicPr>
            <a:picLocks noChangeAspect="1"/>
          </p:cNvPicPr>
          <p:nvPr/>
        </p:nvPicPr>
        <p:blipFill>
          <a:blip r:embed="rId2"/>
          <a:stretch>
            <a:fillRect/>
          </a:stretch>
        </p:blipFill>
        <p:spPr>
          <a:xfrm>
            <a:off x="777055" y="240438"/>
            <a:ext cx="1044739" cy="454442"/>
          </a:xfrm>
          <a:prstGeom prst="rect">
            <a:avLst/>
          </a:prstGeom>
          <a:ln w="12700">
            <a:miter lim="400000"/>
          </a:ln>
        </p:spPr>
      </p:pic>
      <p:sp>
        <p:nvSpPr>
          <p:cNvPr id="431" name="/ Opportunity">
            <a:extLst>
              <a:ext uri="{FF2B5EF4-FFF2-40B4-BE49-F238E27FC236}">
                <a16:creationId xmlns:a16="http://schemas.microsoft.com/office/drawing/2014/main" id="{8A9F618F-6341-5925-5236-CFDBC45087D5}"/>
              </a:ext>
            </a:extLst>
          </p:cNvPr>
          <p:cNvSpPr txBox="1"/>
          <p:nvPr/>
        </p:nvSpPr>
        <p:spPr>
          <a:xfrm>
            <a:off x="1922843" y="239058"/>
            <a:ext cx="1988821"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400">
                <a:solidFill>
                  <a:srgbClr val="5E5E5E"/>
                </a:solidFill>
              </a:defRPr>
            </a:lvl1pPr>
          </a:lstStyle>
          <a:p>
            <a:r>
              <a:t>/ Opportunity</a:t>
            </a:r>
          </a:p>
        </p:txBody>
      </p:sp>
      <p:sp>
        <p:nvSpPr>
          <p:cNvPr id="432" name="Slide Number">
            <a:extLst>
              <a:ext uri="{FF2B5EF4-FFF2-40B4-BE49-F238E27FC236}">
                <a16:creationId xmlns:a16="http://schemas.microsoft.com/office/drawing/2014/main" id="{BEDF6289-B3E6-69B7-4396-C85322C0673B}"/>
              </a:ext>
            </a:extLst>
          </p:cNvPr>
          <p:cNvSpPr txBox="1">
            <a:spLocks noGrp="1"/>
          </p:cNvSpPr>
          <p:nvPr>
            <p:ph type="sldNum" sz="quarter" idx="4294967295"/>
          </p:nvPr>
        </p:nvSpPr>
        <p:spPr>
          <a:xfrm>
            <a:off x="23171522" y="245409"/>
            <a:ext cx="429464" cy="4572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15</a:t>
            </a:fld>
            <a:endParaRPr/>
          </a:p>
        </p:txBody>
      </p:sp>
      <p:sp>
        <p:nvSpPr>
          <p:cNvPr id="4" name="Shape 4">
            <a:extLst>
              <a:ext uri="{FF2B5EF4-FFF2-40B4-BE49-F238E27FC236}">
                <a16:creationId xmlns:a16="http://schemas.microsoft.com/office/drawing/2014/main" id="{BD32BE9F-8425-8F59-2AE7-3178E6749AC4}"/>
              </a:ext>
            </a:extLst>
          </p:cNvPr>
          <p:cNvSpPr/>
          <p:nvPr/>
        </p:nvSpPr>
        <p:spPr>
          <a:xfrm>
            <a:off x="928179" y="3626061"/>
            <a:ext cx="9363456" cy="9165866"/>
          </a:xfrm>
          <a:prstGeom prst="rect">
            <a:avLst/>
          </a:prstGeom>
          <a:solidFill>
            <a:srgbClr val="0D2535"/>
          </a:solidFill>
          <a:ln w="12700">
            <a:solidFill>
              <a:srgbClr val="0D2535"/>
            </a:solidFill>
            <a:prstDash val="solid"/>
          </a:ln>
          <a:effectLst>
            <a:outerShdw blurRad="101600" dist="38100" dir="8100000" algn="bl" rotWithShape="0">
              <a:srgbClr val="000000">
                <a:alpha val="10000"/>
              </a:srgbClr>
            </a:outerShdw>
          </a:effectLst>
        </p:spPr>
        <p:txBody>
          <a:bodyPr/>
          <a:lstStyle/>
          <a:p>
            <a:endParaRPr lang="en-US" sz="12800"/>
          </a:p>
        </p:txBody>
      </p:sp>
      <p:sp>
        <p:nvSpPr>
          <p:cNvPr id="5" name="Text 5">
            <a:extLst>
              <a:ext uri="{FF2B5EF4-FFF2-40B4-BE49-F238E27FC236}">
                <a16:creationId xmlns:a16="http://schemas.microsoft.com/office/drawing/2014/main" id="{843E3607-EF03-BCC7-954B-0CB18C475593}"/>
              </a:ext>
            </a:extLst>
          </p:cNvPr>
          <p:cNvSpPr/>
          <p:nvPr/>
        </p:nvSpPr>
        <p:spPr>
          <a:xfrm>
            <a:off x="1464627" y="4040589"/>
            <a:ext cx="8193024" cy="682752"/>
          </a:xfrm>
          <a:prstGeom prst="rect">
            <a:avLst/>
          </a:prstGeom>
          <a:noFill/>
          <a:ln/>
        </p:spPr>
        <p:txBody>
          <a:bodyPr wrap="square" lIns="0" tIns="0" rIns="0" bIns="0" rtlCol="0" anchor="ctr"/>
          <a:lstStyle/>
          <a:p>
            <a:r>
              <a:rPr lang="en-US" sz="2400" kern="0" spc="400" dirty="0">
                <a:solidFill>
                  <a:srgbClr val="A8C8D8"/>
                </a:solidFill>
                <a:latin typeface="Poppins" pitchFamily="34" charset="0"/>
                <a:ea typeface="Poppins" pitchFamily="34" charset="-122"/>
                <a:cs typeface="Poppins" pitchFamily="34" charset="-120"/>
              </a:rPr>
              <a:t>Current Raise (USD)</a:t>
            </a:r>
            <a:endParaRPr lang="en-US" sz="2400" dirty="0"/>
          </a:p>
        </p:txBody>
      </p:sp>
      <p:sp>
        <p:nvSpPr>
          <p:cNvPr id="6" name="Text 6">
            <a:extLst>
              <a:ext uri="{FF2B5EF4-FFF2-40B4-BE49-F238E27FC236}">
                <a16:creationId xmlns:a16="http://schemas.microsoft.com/office/drawing/2014/main" id="{6EACB79B-17B1-7EFF-FA7B-EB02378D6170}"/>
              </a:ext>
            </a:extLst>
          </p:cNvPr>
          <p:cNvSpPr/>
          <p:nvPr/>
        </p:nvSpPr>
        <p:spPr>
          <a:xfrm>
            <a:off x="1464627" y="4723341"/>
            <a:ext cx="8193024" cy="1755648"/>
          </a:xfrm>
          <a:prstGeom prst="rect">
            <a:avLst/>
          </a:prstGeom>
          <a:noFill/>
          <a:ln/>
        </p:spPr>
        <p:txBody>
          <a:bodyPr wrap="square" lIns="0" tIns="0" rIns="0" bIns="0" rtlCol="0" anchor="ctr"/>
          <a:lstStyle/>
          <a:p>
            <a:r>
              <a:rPr lang="en-US" sz="9067" b="1" dirty="0">
                <a:solidFill>
                  <a:srgbClr val="FFFFFF"/>
                </a:solidFill>
                <a:latin typeface="Maven Pro ExtraBold" pitchFamily="34" charset="0"/>
                <a:ea typeface="Maven Pro ExtraBold" pitchFamily="34" charset="-122"/>
                <a:cs typeface="Maven Pro ExtraBold" pitchFamily="34" charset="-120"/>
              </a:rPr>
              <a:t>$10M</a:t>
            </a:r>
            <a:endParaRPr lang="en-US" sz="9067" dirty="0"/>
          </a:p>
        </p:txBody>
      </p:sp>
      <p:sp>
        <p:nvSpPr>
          <p:cNvPr id="7" name="Shape 7">
            <a:extLst>
              <a:ext uri="{FF2B5EF4-FFF2-40B4-BE49-F238E27FC236}">
                <a16:creationId xmlns:a16="http://schemas.microsoft.com/office/drawing/2014/main" id="{A01E1D93-B0B2-DADD-9245-3DFE7A309113}"/>
              </a:ext>
            </a:extLst>
          </p:cNvPr>
          <p:cNvSpPr/>
          <p:nvPr/>
        </p:nvSpPr>
        <p:spPr>
          <a:xfrm>
            <a:off x="1464627" y="6552141"/>
            <a:ext cx="8193024" cy="0"/>
          </a:xfrm>
          <a:prstGeom prst="line">
            <a:avLst/>
          </a:prstGeom>
          <a:noFill/>
          <a:ln w="9525">
            <a:solidFill>
              <a:srgbClr val="3A6070"/>
            </a:solidFill>
            <a:prstDash val="solid"/>
          </a:ln>
        </p:spPr>
        <p:txBody>
          <a:bodyPr/>
          <a:lstStyle/>
          <a:p>
            <a:endParaRPr lang="en-US" sz="12800"/>
          </a:p>
        </p:txBody>
      </p:sp>
      <p:sp>
        <p:nvSpPr>
          <p:cNvPr id="8" name="Text 8">
            <a:extLst>
              <a:ext uri="{FF2B5EF4-FFF2-40B4-BE49-F238E27FC236}">
                <a16:creationId xmlns:a16="http://schemas.microsoft.com/office/drawing/2014/main" id="{BFD17337-4807-1755-408C-16A81D3AC636}"/>
              </a:ext>
            </a:extLst>
          </p:cNvPr>
          <p:cNvSpPr/>
          <p:nvPr/>
        </p:nvSpPr>
        <p:spPr>
          <a:xfrm>
            <a:off x="1464627" y="6795981"/>
            <a:ext cx="8193024" cy="609600"/>
          </a:xfrm>
          <a:prstGeom prst="rect">
            <a:avLst/>
          </a:prstGeom>
          <a:noFill/>
          <a:ln/>
        </p:spPr>
        <p:txBody>
          <a:bodyPr wrap="square" lIns="0" tIns="0" rIns="0" bIns="0" rtlCol="0" anchor="ctr"/>
          <a:lstStyle/>
          <a:p>
            <a:r>
              <a:rPr lang="en-US" sz="2267" dirty="0">
                <a:solidFill>
                  <a:srgbClr val="A8C8D8"/>
                </a:solidFill>
                <a:latin typeface="Poppins" pitchFamily="34" charset="0"/>
                <a:ea typeface="Poppins" pitchFamily="34" charset="-122"/>
                <a:cs typeface="Poppins" pitchFamily="34" charset="-120"/>
              </a:rPr>
              <a:t>Instrument</a:t>
            </a:r>
            <a:endParaRPr lang="en-US" sz="2267" dirty="0"/>
          </a:p>
        </p:txBody>
      </p:sp>
      <p:sp>
        <p:nvSpPr>
          <p:cNvPr id="9" name="Text 9">
            <a:extLst>
              <a:ext uri="{FF2B5EF4-FFF2-40B4-BE49-F238E27FC236}">
                <a16:creationId xmlns:a16="http://schemas.microsoft.com/office/drawing/2014/main" id="{0B78A451-B6D2-7BD8-46C9-1DC8EBA3AC9E}"/>
              </a:ext>
            </a:extLst>
          </p:cNvPr>
          <p:cNvSpPr/>
          <p:nvPr/>
        </p:nvSpPr>
        <p:spPr>
          <a:xfrm>
            <a:off x="1464627" y="7429965"/>
            <a:ext cx="8193024" cy="682752"/>
          </a:xfrm>
          <a:prstGeom prst="rect">
            <a:avLst/>
          </a:prstGeom>
          <a:noFill/>
          <a:ln/>
        </p:spPr>
        <p:txBody>
          <a:bodyPr wrap="square" lIns="0" tIns="0" rIns="0" bIns="0" rtlCol="0" anchor="ctr"/>
          <a:lstStyle/>
          <a:p>
            <a:r>
              <a:rPr lang="en-US" sz="2800" b="1" dirty="0">
                <a:solidFill>
                  <a:srgbClr val="FFFFFF"/>
                </a:solidFill>
                <a:latin typeface="Maven Pro ExtraBold" pitchFamily="34" charset="0"/>
                <a:ea typeface="Maven Pro ExtraBold" pitchFamily="34" charset="-122"/>
                <a:cs typeface="Maven Pro ExtraBold" pitchFamily="34" charset="-120"/>
              </a:rPr>
              <a:t>Equity Round or Convertible Note</a:t>
            </a:r>
            <a:endParaRPr lang="en-US" sz="2800" dirty="0"/>
          </a:p>
        </p:txBody>
      </p:sp>
      <p:sp>
        <p:nvSpPr>
          <p:cNvPr id="10" name="Shape 10">
            <a:extLst>
              <a:ext uri="{FF2B5EF4-FFF2-40B4-BE49-F238E27FC236}">
                <a16:creationId xmlns:a16="http://schemas.microsoft.com/office/drawing/2014/main" id="{D7567347-78E4-7D1E-1EB5-59D79F9694C0}"/>
              </a:ext>
            </a:extLst>
          </p:cNvPr>
          <p:cNvSpPr/>
          <p:nvPr/>
        </p:nvSpPr>
        <p:spPr>
          <a:xfrm>
            <a:off x="1464627" y="8259021"/>
            <a:ext cx="8193024" cy="0"/>
          </a:xfrm>
          <a:prstGeom prst="line">
            <a:avLst/>
          </a:prstGeom>
          <a:noFill/>
          <a:ln w="9525">
            <a:solidFill>
              <a:srgbClr val="3A6070"/>
            </a:solidFill>
            <a:prstDash val="solid"/>
          </a:ln>
        </p:spPr>
        <p:txBody>
          <a:bodyPr/>
          <a:lstStyle/>
          <a:p>
            <a:endParaRPr lang="en-US" sz="12800"/>
          </a:p>
        </p:txBody>
      </p:sp>
      <p:sp>
        <p:nvSpPr>
          <p:cNvPr id="11" name="Text 11">
            <a:extLst>
              <a:ext uri="{FF2B5EF4-FFF2-40B4-BE49-F238E27FC236}">
                <a16:creationId xmlns:a16="http://schemas.microsoft.com/office/drawing/2014/main" id="{5E6C0BA3-F579-CC45-14C7-CA719B2DCD75}"/>
              </a:ext>
            </a:extLst>
          </p:cNvPr>
          <p:cNvSpPr/>
          <p:nvPr/>
        </p:nvSpPr>
        <p:spPr>
          <a:xfrm>
            <a:off x="1464627" y="8502861"/>
            <a:ext cx="8193024" cy="609600"/>
          </a:xfrm>
          <a:prstGeom prst="rect">
            <a:avLst/>
          </a:prstGeom>
          <a:noFill/>
          <a:ln/>
        </p:spPr>
        <p:txBody>
          <a:bodyPr wrap="square" lIns="0" tIns="0" rIns="0" bIns="0" rtlCol="0" anchor="ctr"/>
          <a:lstStyle/>
          <a:p>
            <a:r>
              <a:rPr lang="en-US" sz="2267" dirty="0">
                <a:solidFill>
                  <a:srgbClr val="A8C8D8"/>
                </a:solidFill>
                <a:latin typeface="Poppins" pitchFamily="34" charset="0"/>
                <a:ea typeface="Poppins" pitchFamily="34" charset="-122"/>
                <a:cs typeface="Poppins" pitchFamily="34" charset="-120"/>
              </a:rPr>
              <a:t>Valuation</a:t>
            </a:r>
            <a:endParaRPr lang="en-US" sz="2267" dirty="0"/>
          </a:p>
        </p:txBody>
      </p:sp>
      <p:sp>
        <p:nvSpPr>
          <p:cNvPr id="12" name="Text 12">
            <a:extLst>
              <a:ext uri="{FF2B5EF4-FFF2-40B4-BE49-F238E27FC236}">
                <a16:creationId xmlns:a16="http://schemas.microsoft.com/office/drawing/2014/main" id="{508DF447-DCC8-C44C-49AF-3FC905CECC13}"/>
              </a:ext>
            </a:extLst>
          </p:cNvPr>
          <p:cNvSpPr/>
          <p:nvPr/>
        </p:nvSpPr>
        <p:spPr>
          <a:xfrm>
            <a:off x="1464627" y="9136845"/>
            <a:ext cx="8193024" cy="682752"/>
          </a:xfrm>
          <a:prstGeom prst="rect">
            <a:avLst/>
          </a:prstGeom>
          <a:noFill/>
          <a:ln/>
        </p:spPr>
        <p:txBody>
          <a:bodyPr wrap="square" lIns="0" tIns="0" rIns="0" bIns="0" rtlCol="0" anchor="ctr"/>
          <a:lstStyle/>
          <a:p>
            <a:r>
              <a:rPr lang="en-US" sz="2800" dirty="0">
                <a:solidFill>
                  <a:srgbClr val="FFFFFF"/>
                </a:solidFill>
                <a:latin typeface="Maven Pro ExtraBold" pitchFamily="34" charset="0"/>
                <a:ea typeface="Maven Pro ExtraBold" pitchFamily="34" charset="-122"/>
                <a:cs typeface="Maven Pro ExtraBold" pitchFamily="34" charset="-120"/>
              </a:rPr>
              <a:t>$50M</a:t>
            </a:r>
            <a:endParaRPr lang="en-US" sz="2800" dirty="0"/>
          </a:p>
        </p:txBody>
      </p:sp>
      <p:sp>
        <p:nvSpPr>
          <p:cNvPr id="13" name="Shape 13">
            <a:extLst>
              <a:ext uri="{FF2B5EF4-FFF2-40B4-BE49-F238E27FC236}">
                <a16:creationId xmlns:a16="http://schemas.microsoft.com/office/drawing/2014/main" id="{186160E3-A3ED-88BE-1BA7-0CC4F7DC2366}"/>
              </a:ext>
            </a:extLst>
          </p:cNvPr>
          <p:cNvSpPr/>
          <p:nvPr/>
        </p:nvSpPr>
        <p:spPr>
          <a:xfrm>
            <a:off x="1464627" y="9965901"/>
            <a:ext cx="8193024" cy="0"/>
          </a:xfrm>
          <a:prstGeom prst="line">
            <a:avLst/>
          </a:prstGeom>
          <a:noFill/>
          <a:ln w="9525">
            <a:solidFill>
              <a:srgbClr val="3A6070"/>
            </a:solidFill>
            <a:prstDash val="solid"/>
          </a:ln>
        </p:spPr>
        <p:txBody>
          <a:bodyPr/>
          <a:lstStyle/>
          <a:p>
            <a:endParaRPr lang="en-US" sz="12800"/>
          </a:p>
        </p:txBody>
      </p:sp>
      <p:sp>
        <p:nvSpPr>
          <p:cNvPr id="14" name="Text 14">
            <a:extLst>
              <a:ext uri="{FF2B5EF4-FFF2-40B4-BE49-F238E27FC236}">
                <a16:creationId xmlns:a16="http://schemas.microsoft.com/office/drawing/2014/main" id="{E59CAC36-D52F-069A-71EE-0509501ABBBB}"/>
              </a:ext>
            </a:extLst>
          </p:cNvPr>
          <p:cNvSpPr/>
          <p:nvPr/>
        </p:nvSpPr>
        <p:spPr>
          <a:xfrm>
            <a:off x="1464627" y="10209741"/>
            <a:ext cx="8193024" cy="609600"/>
          </a:xfrm>
          <a:prstGeom prst="rect">
            <a:avLst/>
          </a:prstGeom>
          <a:noFill/>
          <a:ln/>
        </p:spPr>
        <p:txBody>
          <a:bodyPr wrap="square" lIns="0" tIns="0" rIns="0" bIns="0" rtlCol="0" anchor="ctr"/>
          <a:lstStyle/>
          <a:p>
            <a:r>
              <a:rPr lang="en-US" sz="2267" dirty="0">
                <a:solidFill>
                  <a:srgbClr val="A8C8D8"/>
                </a:solidFill>
                <a:latin typeface="Poppins" pitchFamily="34" charset="0"/>
                <a:ea typeface="Poppins" pitchFamily="34" charset="-122"/>
                <a:cs typeface="Poppins" pitchFamily="34" charset="-120"/>
              </a:rPr>
              <a:t>Revenue Pipeline</a:t>
            </a:r>
            <a:endParaRPr lang="en-US" sz="2267" dirty="0"/>
          </a:p>
        </p:txBody>
      </p:sp>
      <p:sp>
        <p:nvSpPr>
          <p:cNvPr id="15" name="Text 15">
            <a:extLst>
              <a:ext uri="{FF2B5EF4-FFF2-40B4-BE49-F238E27FC236}">
                <a16:creationId xmlns:a16="http://schemas.microsoft.com/office/drawing/2014/main" id="{2EBEAF57-BA4E-F84C-91DC-C0FC71290654}"/>
              </a:ext>
            </a:extLst>
          </p:cNvPr>
          <p:cNvSpPr/>
          <p:nvPr/>
        </p:nvSpPr>
        <p:spPr>
          <a:xfrm>
            <a:off x="1464627" y="10843725"/>
            <a:ext cx="8193024" cy="682752"/>
          </a:xfrm>
          <a:prstGeom prst="rect">
            <a:avLst/>
          </a:prstGeom>
          <a:noFill/>
          <a:ln/>
        </p:spPr>
        <p:txBody>
          <a:bodyPr wrap="square" lIns="0" tIns="0" rIns="0" bIns="0" rtlCol="0" anchor="ctr"/>
          <a:lstStyle/>
          <a:p>
            <a:r>
              <a:rPr lang="en-US" sz="2533" b="1" dirty="0">
                <a:solidFill>
                  <a:srgbClr val="F5C118"/>
                </a:solidFill>
                <a:latin typeface="Maven Pro ExtraBold" pitchFamily="34" charset="0"/>
                <a:ea typeface="Maven Pro ExtraBold" pitchFamily="34" charset="-122"/>
                <a:cs typeface="Maven Pro ExtraBold" pitchFamily="34" charset="-120"/>
              </a:rPr>
              <a:t>$10M+ qualified sales (India, MENA, US)</a:t>
            </a:r>
            <a:endParaRPr lang="en-US" sz="2533" dirty="0"/>
          </a:p>
        </p:txBody>
      </p:sp>
      <p:sp>
        <p:nvSpPr>
          <p:cNvPr id="37" name="Text 2">
            <a:extLst>
              <a:ext uri="{FF2B5EF4-FFF2-40B4-BE49-F238E27FC236}">
                <a16:creationId xmlns:a16="http://schemas.microsoft.com/office/drawing/2014/main" id="{E8271B99-19CB-AA35-3B64-5061823192A9}"/>
              </a:ext>
            </a:extLst>
          </p:cNvPr>
          <p:cNvSpPr/>
          <p:nvPr/>
        </p:nvSpPr>
        <p:spPr>
          <a:xfrm>
            <a:off x="928179" y="1319256"/>
            <a:ext cx="22433280" cy="1341120"/>
          </a:xfrm>
          <a:prstGeom prst="rect">
            <a:avLst/>
          </a:prstGeom>
          <a:noFill/>
          <a:ln/>
        </p:spPr>
        <p:txBody>
          <a:bodyPr wrap="square" lIns="0" tIns="0" rIns="0" bIns="0" rtlCol="0" anchor="ctr"/>
          <a:lstStyle/>
          <a:p>
            <a:r>
              <a:rPr lang="en-US" sz="7200" b="1" dirty="0">
                <a:solidFill>
                  <a:schemeClr val="tx1"/>
                </a:solidFill>
                <a:latin typeface="Poppins" pitchFamily="2" charset="77"/>
                <a:ea typeface="Maven Pro ExtraBold" pitchFamily="34" charset="-122"/>
                <a:cs typeface="Poppins" pitchFamily="2" charset="77"/>
              </a:rPr>
              <a:t>The Ask — $10M Growth Round</a:t>
            </a:r>
            <a:endParaRPr lang="en-US" sz="7200" dirty="0">
              <a:solidFill>
                <a:schemeClr val="tx1"/>
              </a:solidFill>
              <a:latin typeface="Poppins" pitchFamily="2" charset="77"/>
              <a:cs typeface="Poppins" pitchFamily="2" charset="77"/>
            </a:endParaRPr>
          </a:p>
        </p:txBody>
      </p:sp>
      <p:sp>
        <p:nvSpPr>
          <p:cNvPr id="2" name="Text 16">
            <a:extLst>
              <a:ext uri="{FF2B5EF4-FFF2-40B4-BE49-F238E27FC236}">
                <a16:creationId xmlns:a16="http://schemas.microsoft.com/office/drawing/2014/main" id="{C754F922-CF14-323C-DE23-6220B36B38CC}"/>
              </a:ext>
            </a:extLst>
          </p:cNvPr>
          <p:cNvSpPr/>
          <p:nvPr/>
        </p:nvSpPr>
        <p:spPr>
          <a:xfrm>
            <a:off x="10852467" y="3452855"/>
            <a:ext cx="12484608" cy="731520"/>
          </a:xfrm>
          <a:prstGeom prst="rect">
            <a:avLst/>
          </a:prstGeom>
          <a:noFill/>
          <a:ln/>
        </p:spPr>
        <p:txBody>
          <a:bodyPr wrap="square" lIns="0" tIns="0" rIns="0" bIns="0" rtlCol="0" anchor="ctr"/>
          <a:lstStyle/>
          <a:p>
            <a:r>
              <a:rPr lang="en-US" sz="3467" b="1" dirty="0">
                <a:solidFill>
                  <a:srgbClr val="1A2E38"/>
                </a:solidFill>
                <a:latin typeface="Maven Pro ExtraBold" pitchFamily="34" charset="0"/>
                <a:ea typeface="Maven Pro ExtraBold" pitchFamily="34" charset="-122"/>
                <a:cs typeface="Maven Pro ExtraBold" pitchFamily="34" charset="-120"/>
              </a:rPr>
              <a:t>Capital Deployment Plan</a:t>
            </a:r>
            <a:endParaRPr lang="en-US" sz="3467" dirty="0"/>
          </a:p>
        </p:txBody>
      </p:sp>
      <p:sp>
        <p:nvSpPr>
          <p:cNvPr id="17" name="Shape 17">
            <a:extLst>
              <a:ext uri="{FF2B5EF4-FFF2-40B4-BE49-F238E27FC236}">
                <a16:creationId xmlns:a16="http://schemas.microsoft.com/office/drawing/2014/main" id="{84756E51-D791-BBC8-8C60-9FCE4B5B997C}"/>
              </a:ext>
            </a:extLst>
          </p:cNvPr>
          <p:cNvSpPr/>
          <p:nvPr/>
        </p:nvSpPr>
        <p:spPr>
          <a:xfrm>
            <a:off x="10852467" y="4184375"/>
            <a:ext cx="12484608" cy="1584960"/>
          </a:xfrm>
          <a:prstGeom prst="rect">
            <a:avLst/>
          </a:prstGeom>
          <a:solidFill>
            <a:srgbClr val="FAF5EF"/>
          </a:solidFill>
          <a:ln w="6350">
            <a:solidFill>
              <a:srgbClr val="E8D8C8"/>
            </a:solidFill>
            <a:prstDash val="solid"/>
          </a:ln>
          <a:effectLst>
            <a:outerShdw blurRad="101600" dist="38100" dir="8100000" algn="bl" rotWithShape="0">
              <a:srgbClr val="000000">
                <a:alpha val="10000"/>
              </a:srgbClr>
            </a:outerShdw>
          </a:effectLst>
        </p:spPr>
        <p:txBody>
          <a:bodyPr/>
          <a:lstStyle/>
          <a:p>
            <a:endParaRPr lang="en-US" sz="12800"/>
          </a:p>
        </p:txBody>
      </p:sp>
      <p:sp>
        <p:nvSpPr>
          <p:cNvPr id="18" name="Shape 18">
            <a:extLst>
              <a:ext uri="{FF2B5EF4-FFF2-40B4-BE49-F238E27FC236}">
                <a16:creationId xmlns:a16="http://schemas.microsoft.com/office/drawing/2014/main" id="{12EFB13F-9B10-DE6C-1696-D5BC1762BAAA}"/>
              </a:ext>
            </a:extLst>
          </p:cNvPr>
          <p:cNvSpPr/>
          <p:nvPr/>
        </p:nvSpPr>
        <p:spPr>
          <a:xfrm>
            <a:off x="10852467" y="4184375"/>
            <a:ext cx="134112" cy="1584960"/>
          </a:xfrm>
          <a:prstGeom prst="rect">
            <a:avLst/>
          </a:prstGeom>
          <a:solidFill>
            <a:srgbClr val="29A8E0"/>
          </a:solidFill>
          <a:ln w="12700">
            <a:solidFill>
              <a:srgbClr val="29A8E0"/>
            </a:solidFill>
            <a:prstDash val="solid"/>
          </a:ln>
        </p:spPr>
        <p:txBody>
          <a:bodyPr/>
          <a:lstStyle/>
          <a:p>
            <a:endParaRPr lang="en-US" sz="12800"/>
          </a:p>
        </p:txBody>
      </p:sp>
      <p:sp>
        <p:nvSpPr>
          <p:cNvPr id="19" name="Text 19">
            <a:extLst>
              <a:ext uri="{FF2B5EF4-FFF2-40B4-BE49-F238E27FC236}">
                <a16:creationId xmlns:a16="http://schemas.microsoft.com/office/drawing/2014/main" id="{CB09238C-4A59-4826-E3C9-8FAF562E1486}"/>
              </a:ext>
            </a:extLst>
          </p:cNvPr>
          <p:cNvSpPr/>
          <p:nvPr/>
        </p:nvSpPr>
        <p:spPr>
          <a:xfrm>
            <a:off x="11096307" y="4379447"/>
            <a:ext cx="1584960" cy="1170432"/>
          </a:xfrm>
          <a:prstGeom prst="rect">
            <a:avLst/>
          </a:prstGeom>
          <a:noFill/>
          <a:ln/>
        </p:spPr>
        <p:txBody>
          <a:bodyPr wrap="square" lIns="0" tIns="0" rIns="0" bIns="0" rtlCol="0" anchor="ctr"/>
          <a:lstStyle/>
          <a:p>
            <a:pPr algn="ctr"/>
            <a:r>
              <a:rPr lang="en-US" b="1" dirty="0">
                <a:solidFill>
                  <a:srgbClr val="29A8E0"/>
                </a:solidFill>
                <a:latin typeface="Maven Pro ExtraBold" pitchFamily="34" charset="0"/>
                <a:ea typeface="Maven Pro ExtraBold" pitchFamily="34" charset="-122"/>
                <a:cs typeface="Maven Pro ExtraBold" pitchFamily="34" charset="-120"/>
              </a:rPr>
              <a:t>35%</a:t>
            </a:r>
            <a:endParaRPr lang="en-US" dirty="0"/>
          </a:p>
        </p:txBody>
      </p:sp>
      <p:sp>
        <p:nvSpPr>
          <p:cNvPr id="20" name="Text 20">
            <a:extLst>
              <a:ext uri="{FF2B5EF4-FFF2-40B4-BE49-F238E27FC236}">
                <a16:creationId xmlns:a16="http://schemas.microsoft.com/office/drawing/2014/main" id="{EF0B292D-F803-B149-E648-37500BE367C2}"/>
              </a:ext>
            </a:extLst>
          </p:cNvPr>
          <p:cNvSpPr/>
          <p:nvPr/>
        </p:nvSpPr>
        <p:spPr>
          <a:xfrm>
            <a:off x="12803187" y="4306295"/>
            <a:ext cx="10192512" cy="609600"/>
          </a:xfrm>
          <a:prstGeom prst="rect">
            <a:avLst/>
          </a:prstGeom>
          <a:noFill/>
          <a:ln/>
        </p:spPr>
        <p:txBody>
          <a:bodyPr wrap="square" lIns="0" tIns="0" rIns="0" bIns="0" rtlCol="0" anchor="ctr"/>
          <a:lstStyle/>
          <a:p>
            <a:r>
              <a:rPr lang="en-US" sz="2533" b="1" dirty="0">
                <a:solidFill>
                  <a:srgbClr val="1A2E38"/>
                </a:solidFill>
                <a:latin typeface="Maven Pro ExtraBold" pitchFamily="34" charset="0"/>
                <a:ea typeface="Maven Pro ExtraBold" pitchFamily="34" charset="-122"/>
                <a:cs typeface="Maven Pro ExtraBold" pitchFamily="34" charset="-120"/>
              </a:rPr>
              <a:t>Manufacturing Scale-Up</a:t>
            </a:r>
            <a:endParaRPr lang="en-US" sz="2533" dirty="0"/>
          </a:p>
        </p:txBody>
      </p:sp>
      <p:sp>
        <p:nvSpPr>
          <p:cNvPr id="21" name="Text 21">
            <a:extLst>
              <a:ext uri="{FF2B5EF4-FFF2-40B4-BE49-F238E27FC236}">
                <a16:creationId xmlns:a16="http://schemas.microsoft.com/office/drawing/2014/main" id="{4CF86542-C7EA-0575-A968-0C075CB76475}"/>
              </a:ext>
            </a:extLst>
          </p:cNvPr>
          <p:cNvSpPr/>
          <p:nvPr/>
        </p:nvSpPr>
        <p:spPr>
          <a:xfrm>
            <a:off x="12803187" y="4915895"/>
            <a:ext cx="10192512" cy="731520"/>
          </a:xfrm>
          <a:prstGeom prst="rect">
            <a:avLst/>
          </a:prstGeom>
          <a:noFill/>
          <a:ln/>
        </p:spPr>
        <p:txBody>
          <a:bodyPr wrap="square" lIns="0" tIns="0" rIns="0" bIns="0" rtlCol="0" anchor="ctr"/>
          <a:lstStyle/>
          <a:p>
            <a:pPr>
              <a:lnSpc>
                <a:spcPct val="110000"/>
              </a:lnSpc>
            </a:pPr>
            <a:r>
              <a:rPr lang="en-US" sz="2080" dirty="0">
                <a:solidFill>
                  <a:srgbClr val="4A6170"/>
                </a:solidFill>
                <a:latin typeface="Poppins" pitchFamily="34" charset="0"/>
                <a:ea typeface="Poppins" pitchFamily="34" charset="-122"/>
                <a:cs typeface="Poppins" pitchFamily="34" charset="-120"/>
              </a:rPr>
              <a:t>Expand production capacity to fulfill India sales pipeline and international orders. Invest in tooling, automation, and supply chain.</a:t>
            </a:r>
            <a:endParaRPr lang="en-US" sz="2080" dirty="0"/>
          </a:p>
        </p:txBody>
      </p:sp>
      <p:sp>
        <p:nvSpPr>
          <p:cNvPr id="22" name="Shape 22">
            <a:extLst>
              <a:ext uri="{FF2B5EF4-FFF2-40B4-BE49-F238E27FC236}">
                <a16:creationId xmlns:a16="http://schemas.microsoft.com/office/drawing/2014/main" id="{01E8413C-BC05-A5B4-3616-8329A7558AB4}"/>
              </a:ext>
            </a:extLst>
          </p:cNvPr>
          <p:cNvSpPr/>
          <p:nvPr/>
        </p:nvSpPr>
        <p:spPr>
          <a:xfrm>
            <a:off x="10852467" y="5940023"/>
            <a:ext cx="12484608" cy="1584960"/>
          </a:xfrm>
          <a:prstGeom prst="rect">
            <a:avLst/>
          </a:prstGeom>
          <a:solidFill>
            <a:srgbClr val="FAF5EF"/>
          </a:solidFill>
          <a:ln w="6350">
            <a:solidFill>
              <a:srgbClr val="E8D8C8"/>
            </a:solidFill>
            <a:prstDash val="solid"/>
          </a:ln>
          <a:effectLst>
            <a:outerShdw blurRad="101600" dist="38100" dir="8100000" algn="bl" rotWithShape="0">
              <a:srgbClr val="000000">
                <a:alpha val="10000"/>
              </a:srgbClr>
            </a:outerShdw>
          </a:effectLst>
        </p:spPr>
        <p:txBody>
          <a:bodyPr/>
          <a:lstStyle/>
          <a:p>
            <a:endParaRPr lang="en-US" sz="12800"/>
          </a:p>
        </p:txBody>
      </p:sp>
      <p:sp>
        <p:nvSpPr>
          <p:cNvPr id="23" name="Shape 23">
            <a:extLst>
              <a:ext uri="{FF2B5EF4-FFF2-40B4-BE49-F238E27FC236}">
                <a16:creationId xmlns:a16="http://schemas.microsoft.com/office/drawing/2014/main" id="{2D38E657-5212-92A7-70AC-42714E39A131}"/>
              </a:ext>
            </a:extLst>
          </p:cNvPr>
          <p:cNvSpPr/>
          <p:nvPr/>
        </p:nvSpPr>
        <p:spPr>
          <a:xfrm>
            <a:off x="10852467" y="5940023"/>
            <a:ext cx="134112" cy="1584960"/>
          </a:xfrm>
          <a:prstGeom prst="rect">
            <a:avLst/>
          </a:prstGeom>
          <a:solidFill>
            <a:srgbClr val="D4972A"/>
          </a:solidFill>
          <a:ln w="12700">
            <a:solidFill>
              <a:srgbClr val="D4972A"/>
            </a:solidFill>
            <a:prstDash val="solid"/>
          </a:ln>
        </p:spPr>
        <p:txBody>
          <a:bodyPr/>
          <a:lstStyle/>
          <a:p>
            <a:endParaRPr lang="en-US" sz="12800"/>
          </a:p>
        </p:txBody>
      </p:sp>
      <p:sp>
        <p:nvSpPr>
          <p:cNvPr id="24" name="Text 24">
            <a:extLst>
              <a:ext uri="{FF2B5EF4-FFF2-40B4-BE49-F238E27FC236}">
                <a16:creationId xmlns:a16="http://schemas.microsoft.com/office/drawing/2014/main" id="{7F3F5558-8366-698A-24D4-D61EBC408C05}"/>
              </a:ext>
            </a:extLst>
          </p:cNvPr>
          <p:cNvSpPr/>
          <p:nvPr/>
        </p:nvSpPr>
        <p:spPr>
          <a:xfrm>
            <a:off x="11096307" y="6135095"/>
            <a:ext cx="1584960" cy="1170432"/>
          </a:xfrm>
          <a:prstGeom prst="rect">
            <a:avLst/>
          </a:prstGeom>
          <a:noFill/>
          <a:ln/>
        </p:spPr>
        <p:txBody>
          <a:bodyPr wrap="square" lIns="0" tIns="0" rIns="0" bIns="0" rtlCol="0" anchor="ctr"/>
          <a:lstStyle/>
          <a:p>
            <a:pPr algn="ctr"/>
            <a:r>
              <a:rPr lang="en-US" b="1" dirty="0">
                <a:solidFill>
                  <a:srgbClr val="D4972A"/>
                </a:solidFill>
                <a:latin typeface="Maven Pro ExtraBold" pitchFamily="34" charset="0"/>
                <a:ea typeface="Maven Pro ExtraBold" pitchFamily="34" charset="-122"/>
                <a:cs typeface="Maven Pro ExtraBold" pitchFamily="34" charset="-120"/>
              </a:rPr>
              <a:t>25%</a:t>
            </a:r>
            <a:endParaRPr lang="en-US" dirty="0"/>
          </a:p>
        </p:txBody>
      </p:sp>
      <p:sp>
        <p:nvSpPr>
          <p:cNvPr id="25" name="Text 25">
            <a:extLst>
              <a:ext uri="{FF2B5EF4-FFF2-40B4-BE49-F238E27FC236}">
                <a16:creationId xmlns:a16="http://schemas.microsoft.com/office/drawing/2014/main" id="{B9CAEBC1-A82F-4EBF-7A53-FBAB5B4931D9}"/>
              </a:ext>
            </a:extLst>
          </p:cNvPr>
          <p:cNvSpPr/>
          <p:nvPr/>
        </p:nvSpPr>
        <p:spPr>
          <a:xfrm>
            <a:off x="12803187" y="6061943"/>
            <a:ext cx="10192512" cy="609600"/>
          </a:xfrm>
          <a:prstGeom prst="rect">
            <a:avLst/>
          </a:prstGeom>
          <a:noFill/>
          <a:ln/>
        </p:spPr>
        <p:txBody>
          <a:bodyPr wrap="square" lIns="0" tIns="0" rIns="0" bIns="0" rtlCol="0" anchor="ctr"/>
          <a:lstStyle/>
          <a:p>
            <a:r>
              <a:rPr lang="en-US" sz="2533" b="1" dirty="0">
                <a:solidFill>
                  <a:srgbClr val="1A2E38"/>
                </a:solidFill>
                <a:latin typeface="Maven Pro ExtraBold" pitchFamily="34" charset="0"/>
                <a:ea typeface="Maven Pro ExtraBold" pitchFamily="34" charset="-122"/>
                <a:cs typeface="Maven Pro ExtraBold" pitchFamily="34" charset="-120"/>
              </a:rPr>
              <a:t>Water-as-a-Service &amp; PAAS Deployment</a:t>
            </a:r>
            <a:endParaRPr lang="en-US" sz="2533" dirty="0"/>
          </a:p>
        </p:txBody>
      </p:sp>
      <p:sp>
        <p:nvSpPr>
          <p:cNvPr id="26" name="Text 26">
            <a:extLst>
              <a:ext uri="{FF2B5EF4-FFF2-40B4-BE49-F238E27FC236}">
                <a16:creationId xmlns:a16="http://schemas.microsoft.com/office/drawing/2014/main" id="{65E459A8-D965-79EF-85DC-A7581C61B1AB}"/>
              </a:ext>
            </a:extLst>
          </p:cNvPr>
          <p:cNvSpPr/>
          <p:nvPr/>
        </p:nvSpPr>
        <p:spPr>
          <a:xfrm>
            <a:off x="12803187" y="6671543"/>
            <a:ext cx="10192512" cy="731520"/>
          </a:xfrm>
          <a:prstGeom prst="rect">
            <a:avLst/>
          </a:prstGeom>
          <a:noFill/>
          <a:ln/>
        </p:spPr>
        <p:txBody>
          <a:bodyPr wrap="square" lIns="0" tIns="0" rIns="0" bIns="0" rtlCol="0" anchor="ctr"/>
          <a:lstStyle/>
          <a:p>
            <a:pPr>
              <a:lnSpc>
                <a:spcPct val="110000"/>
              </a:lnSpc>
            </a:pPr>
            <a:r>
              <a:rPr lang="en-US" sz="2080" dirty="0">
                <a:solidFill>
                  <a:srgbClr val="4A6170"/>
                </a:solidFill>
                <a:latin typeface="Poppins" pitchFamily="34" charset="0"/>
                <a:ea typeface="Poppins" pitchFamily="34" charset="-122"/>
                <a:cs typeface="Poppins" pitchFamily="34" charset="-120"/>
              </a:rPr>
              <a:t>Roll out WAAS plants across hospitality, communities, and institutions; launch PAAS through builder partnerships. Initial target: 5–8 plants and 3 AQUAIR bottling cities within 18 months.</a:t>
            </a:r>
            <a:endParaRPr lang="en-US" sz="2080" dirty="0"/>
          </a:p>
        </p:txBody>
      </p:sp>
      <p:sp>
        <p:nvSpPr>
          <p:cNvPr id="27" name="Shape 27">
            <a:extLst>
              <a:ext uri="{FF2B5EF4-FFF2-40B4-BE49-F238E27FC236}">
                <a16:creationId xmlns:a16="http://schemas.microsoft.com/office/drawing/2014/main" id="{6015379E-2D6D-55D8-45C1-73B2329FD258}"/>
              </a:ext>
            </a:extLst>
          </p:cNvPr>
          <p:cNvSpPr/>
          <p:nvPr/>
        </p:nvSpPr>
        <p:spPr>
          <a:xfrm>
            <a:off x="10852467" y="7695671"/>
            <a:ext cx="12484608" cy="1584960"/>
          </a:xfrm>
          <a:prstGeom prst="rect">
            <a:avLst/>
          </a:prstGeom>
          <a:solidFill>
            <a:srgbClr val="FAF5EF"/>
          </a:solidFill>
          <a:ln w="6350">
            <a:solidFill>
              <a:srgbClr val="E8D8C8"/>
            </a:solidFill>
            <a:prstDash val="solid"/>
          </a:ln>
          <a:effectLst>
            <a:outerShdw blurRad="101600" dist="38100" dir="8100000" algn="bl" rotWithShape="0">
              <a:srgbClr val="000000">
                <a:alpha val="10000"/>
              </a:srgbClr>
            </a:outerShdw>
          </a:effectLst>
        </p:spPr>
        <p:txBody>
          <a:bodyPr/>
          <a:lstStyle/>
          <a:p>
            <a:endParaRPr lang="en-US" sz="12800"/>
          </a:p>
        </p:txBody>
      </p:sp>
      <p:sp>
        <p:nvSpPr>
          <p:cNvPr id="28" name="Shape 28">
            <a:extLst>
              <a:ext uri="{FF2B5EF4-FFF2-40B4-BE49-F238E27FC236}">
                <a16:creationId xmlns:a16="http://schemas.microsoft.com/office/drawing/2014/main" id="{B79DC7E8-A561-A169-2CF4-B003CE9A71E0}"/>
              </a:ext>
            </a:extLst>
          </p:cNvPr>
          <p:cNvSpPr/>
          <p:nvPr/>
        </p:nvSpPr>
        <p:spPr>
          <a:xfrm>
            <a:off x="10852467" y="7695671"/>
            <a:ext cx="134112" cy="1584960"/>
          </a:xfrm>
          <a:prstGeom prst="rect">
            <a:avLst/>
          </a:prstGeom>
          <a:solidFill>
            <a:srgbClr val="0A7B8C"/>
          </a:solidFill>
          <a:ln w="12700">
            <a:solidFill>
              <a:srgbClr val="0A7B8C"/>
            </a:solidFill>
            <a:prstDash val="solid"/>
          </a:ln>
        </p:spPr>
        <p:txBody>
          <a:bodyPr/>
          <a:lstStyle/>
          <a:p>
            <a:endParaRPr lang="en-US" sz="12800"/>
          </a:p>
        </p:txBody>
      </p:sp>
      <p:sp>
        <p:nvSpPr>
          <p:cNvPr id="29" name="Text 29">
            <a:extLst>
              <a:ext uri="{FF2B5EF4-FFF2-40B4-BE49-F238E27FC236}">
                <a16:creationId xmlns:a16="http://schemas.microsoft.com/office/drawing/2014/main" id="{752AE953-1332-BA07-E068-09A975356958}"/>
              </a:ext>
            </a:extLst>
          </p:cNvPr>
          <p:cNvSpPr/>
          <p:nvPr/>
        </p:nvSpPr>
        <p:spPr>
          <a:xfrm>
            <a:off x="11096307" y="7890743"/>
            <a:ext cx="1584960" cy="1170432"/>
          </a:xfrm>
          <a:prstGeom prst="rect">
            <a:avLst/>
          </a:prstGeom>
          <a:noFill/>
          <a:ln/>
        </p:spPr>
        <p:txBody>
          <a:bodyPr wrap="square" lIns="0" tIns="0" rIns="0" bIns="0" rtlCol="0" anchor="ctr"/>
          <a:lstStyle/>
          <a:p>
            <a:pPr algn="ctr"/>
            <a:r>
              <a:rPr lang="en-US" b="1" dirty="0">
                <a:solidFill>
                  <a:srgbClr val="0A7B8C"/>
                </a:solidFill>
                <a:latin typeface="Maven Pro ExtraBold" pitchFamily="34" charset="0"/>
                <a:ea typeface="Maven Pro ExtraBold" pitchFamily="34" charset="-122"/>
                <a:cs typeface="Maven Pro ExtraBold" pitchFamily="34" charset="-120"/>
              </a:rPr>
              <a:t>20%</a:t>
            </a:r>
            <a:endParaRPr lang="en-US" dirty="0"/>
          </a:p>
        </p:txBody>
      </p:sp>
      <p:sp>
        <p:nvSpPr>
          <p:cNvPr id="30" name="Text 30">
            <a:extLst>
              <a:ext uri="{FF2B5EF4-FFF2-40B4-BE49-F238E27FC236}">
                <a16:creationId xmlns:a16="http://schemas.microsoft.com/office/drawing/2014/main" id="{8C7AE887-A5A8-D753-3AFA-2BCE213DF5C8}"/>
              </a:ext>
            </a:extLst>
          </p:cNvPr>
          <p:cNvSpPr/>
          <p:nvPr/>
        </p:nvSpPr>
        <p:spPr>
          <a:xfrm>
            <a:off x="12803187" y="7817591"/>
            <a:ext cx="10192512" cy="609600"/>
          </a:xfrm>
          <a:prstGeom prst="rect">
            <a:avLst/>
          </a:prstGeom>
          <a:noFill/>
          <a:ln/>
        </p:spPr>
        <p:txBody>
          <a:bodyPr wrap="square" lIns="0" tIns="0" rIns="0" bIns="0" rtlCol="0" anchor="ctr"/>
          <a:lstStyle/>
          <a:p>
            <a:r>
              <a:rPr lang="en-US" sz="2533" b="1" dirty="0">
                <a:solidFill>
                  <a:srgbClr val="1A2E38"/>
                </a:solidFill>
                <a:latin typeface="Maven Pro ExtraBold" pitchFamily="34" charset="0"/>
                <a:ea typeface="Maven Pro ExtraBold" pitchFamily="34" charset="-122"/>
                <a:cs typeface="Maven Pro ExtraBold" pitchFamily="34" charset="-120"/>
              </a:rPr>
              <a:t>Innovation Roadmap &amp; Patents</a:t>
            </a:r>
            <a:endParaRPr lang="en-US" sz="2533" dirty="0"/>
          </a:p>
        </p:txBody>
      </p:sp>
      <p:sp>
        <p:nvSpPr>
          <p:cNvPr id="31" name="Text 31">
            <a:extLst>
              <a:ext uri="{FF2B5EF4-FFF2-40B4-BE49-F238E27FC236}">
                <a16:creationId xmlns:a16="http://schemas.microsoft.com/office/drawing/2014/main" id="{601DFD91-A58E-9943-8C03-6E60C72CCACC}"/>
              </a:ext>
            </a:extLst>
          </p:cNvPr>
          <p:cNvSpPr/>
          <p:nvPr/>
        </p:nvSpPr>
        <p:spPr>
          <a:xfrm>
            <a:off x="12803187" y="8427191"/>
            <a:ext cx="10192512" cy="731520"/>
          </a:xfrm>
          <a:prstGeom prst="rect">
            <a:avLst/>
          </a:prstGeom>
          <a:noFill/>
          <a:ln/>
        </p:spPr>
        <p:txBody>
          <a:bodyPr wrap="square" lIns="0" tIns="0" rIns="0" bIns="0" rtlCol="0" anchor="ctr"/>
          <a:lstStyle/>
          <a:p>
            <a:pPr>
              <a:lnSpc>
                <a:spcPct val="110000"/>
              </a:lnSpc>
            </a:pPr>
            <a:r>
              <a:rPr lang="en-US" sz="2080" dirty="0">
                <a:solidFill>
                  <a:srgbClr val="4A6170"/>
                </a:solidFill>
                <a:latin typeface="Poppins" pitchFamily="34" charset="0"/>
                <a:ea typeface="Poppins" pitchFamily="34" charset="-122"/>
                <a:cs typeface="Poppins" pitchFamily="34" charset="-120"/>
              </a:rPr>
              <a:t>Accelerate waste-heat recovery, AeroPanl 2.0, hybrid AWG, and new patent filings for international market requirements.</a:t>
            </a:r>
            <a:endParaRPr lang="en-US" sz="2080" dirty="0"/>
          </a:p>
        </p:txBody>
      </p:sp>
      <p:sp>
        <p:nvSpPr>
          <p:cNvPr id="32" name="Shape 32">
            <a:extLst>
              <a:ext uri="{FF2B5EF4-FFF2-40B4-BE49-F238E27FC236}">
                <a16:creationId xmlns:a16="http://schemas.microsoft.com/office/drawing/2014/main" id="{3C75D966-87DF-402B-E524-7B9EF6BBA89C}"/>
              </a:ext>
            </a:extLst>
          </p:cNvPr>
          <p:cNvSpPr/>
          <p:nvPr/>
        </p:nvSpPr>
        <p:spPr>
          <a:xfrm>
            <a:off x="10852467" y="9451319"/>
            <a:ext cx="12484608" cy="1584960"/>
          </a:xfrm>
          <a:prstGeom prst="rect">
            <a:avLst/>
          </a:prstGeom>
          <a:solidFill>
            <a:srgbClr val="FAF5EF"/>
          </a:solidFill>
          <a:ln w="6350">
            <a:solidFill>
              <a:srgbClr val="E8D8C8"/>
            </a:solidFill>
            <a:prstDash val="solid"/>
          </a:ln>
          <a:effectLst>
            <a:outerShdw blurRad="101600" dist="38100" dir="8100000" algn="bl" rotWithShape="0">
              <a:srgbClr val="000000">
                <a:alpha val="10000"/>
              </a:srgbClr>
            </a:outerShdw>
          </a:effectLst>
        </p:spPr>
        <p:txBody>
          <a:bodyPr/>
          <a:lstStyle/>
          <a:p>
            <a:endParaRPr lang="en-US" sz="12800"/>
          </a:p>
        </p:txBody>
      </p:sp>
      <p:sp>
        <p:nvSpPr>
          <p:cNvPr id="33" name="Shape 33">
            <a:extLst>
              <a:ext uri="{FF2B5EF4-FFF2-40B4-BE49-F238E27FC236}">
                <a16:creationId xmlns:a16="http://schemas.microsoft.com/office/drawing/2014/main" id="{8F4D2A81-93B7-1A23-AF4C-F5D9BAA342B4}"/>
              </a:ext>
            </a:extLst>
          </p:cNvPr>
          <p:cNvSpPr/>
          <p:nvPr/>
        </p:nvSpPr>
        <p:spPr>
          <a:xfrm>
            <a:off x="10852467" y="9451319"/>
            <a:ext cx="134112" cy="1584960"/>
          </a:xfrm>
          <a:prstGeom prst="rect">
            <a:avLst/>
          </a:prstGeom>
          <a:solidFill>
            <a:srgbClr val="2D4A5A"/>
          </a:solidFill>
          <a:ln w="12700">
            <a:solidFill>
              <a:srgbClr val="2D4A5A"/>
            </a:solidFill>
            <a:prstDash val="solid"/>
          </a:ln>
        </p:spPr>
        <p:txBody>
          <a:bodyPr/>
          <a:lstStyle/>
          <a:p>
            <a:endParaRPr lang="en-US" sz="12800"/>
          </a:p>
        </p:txBody>
      </p:sp>
      <p:sp>
        <p:nvSpPr>
          <p:cNvPr id="34" name="Text 34">
            <a:extLst>
              <a:ext uri="{FF2B5EF4-FFF2-40B4-BE49-F238E27FC236}">
                <a16:creationId xmlns:a16="http://schemas.microsoft.com/office/drawing/2014/main" id="{61CAAA08-A312-467A-4B26-7C2F98F190ED}"/>
              </a:ext>
            </a:extLst>
          </p:cNvPr>
          <p:cNvSpPr/>
          <p:nvPr/>
        </p:nvSpPr>
        <p:spPr>
          <a:xfrm>
            <a:off x="11096307" y="9646391"/>
            <a:ext cx="1584960" cy="1170432"/>
          </a:xfrm>
          <a:prstGeom prst="rect">
            <a:avLst/>
          </a:prstGeom>
          <a:noFill/>
          <a:ln/>
        </p:spPr>
        <p:txBody>
          <a:bodyPr wrap="square" lIns="0" tIns="0" rIns="0" bIns="0" rtlCol="0" anchor="ctr"/>
          <a:lstStyle/>
          <a:p>
            <a:pPr algn="ctr"/>
            <a:r>
              <a:rPr lang="en-US" b="1" dirty="0">
                <a:solidFill>
                  <a:srgbClr val="2D4A5A"/>
                </a:solidFill>
                <a:latin typeface="Maven Pro ExtraBold" pitchFamily="34" charset="0"/>
                <a:ea typeface="Maven Pro ExtraBold" pitchFamily="34" charset="-122"/>
                <a:cs typeface="Maven Pro ExtraBold" pitchFamily="34" charset="-120"/>
              </a:rPr>
              <a:t>12%</a:t>
            </a:r>
            <a:endParaRPr lang="en-US" dirty="0"/>
          </a:p>
        </p:txBody>
      </p:sp>
      <p:sp>
        <p:nvSpPr>
          <p:cNvPr id="35" name="Text 35">
            <a:extLst>
              <a:ext uri="{FF2B5EF4-FFF2-40B4-BE49-F238E27FC236}">
                <a16:creationId xmlns:a16="http://schemas.microsoft.com/office/drawing/2014/main" id="{C6521FB5-51C9-5F25-9DF1-6E7E71AABDE2}"/>
              </a:ext>
            </a:extLst>
          </p:cNvPr>
          <p:cNvSpPr/>
          <p:nvPr/>
        </p:nvSpPr>
        <p:spPr>
          <a:xfrm>
            <a:off x="12803187" y="9573239"/>
            <a:ext cx="10192512" cy="609600"/>
          </a:xfrm>
          <a:prstGeom prst="rect">
            <a:avLst/>
          </a:prstGeom>
          <a:noFill/>
          <a:ln/>
        </p:spPr>
        <p:txBody>
          <a:bodyPr wrap="square" lIns="0" tIns="0" rIns="0" bIns="0" rtlCol="0" anchor="ctr"/>
          <a:lstStyle/>
          <a:p>
            <a:r>
              <a:rPr lang="en-US" sz="2533" b="1" dirty="0">
                <a:solidFill>
                  <a:srgbClr val="1A2E38"/>
                </a:solidFill>
                <a:latin typeface="Maven Pro ExtraBold" pitchFamily="34" charset="0"/>
                <a:ea typeface="Maven Pro ExtraBold" pitchFamily="34" charset="-122"/>
                <a:cs typeface="Maven Pro ExtraBold" pitchFamily="34" charset="-120"/>
              </a:rPr>
              <a:t>International Market Entry</a:t>
            </a:r>
            <a:endParaRPr lang="en-US" sz="2533" dirty="0"/>
          </a:p>
        </p:txBody>
      </p:sp>
      <p:sp>
        <p:nvSpPr>
          <p:cNvPr id="36" name="Text 36">
            <a:extLst>
              <a:ext uri="{FF2B5EF4-FFF2-40B4-BE49-F238E27FC236}">
                <a16:creationId xmlns:a16="http://schemas.microsoft.com/office/drawing/2014/main" id="{D57ABDE6-507D-E77F-2BE4-142FD34B09E7}"/>
              </a:ext>
            </a:extLst>
          </p:cNvPr>
          <p:cNvSpPr/>
          <p:nvPr/>
        </p:nvSpPr>
        <p:spPr>
          <a:xfrm>
            <a:off x="12803187" y="10182839"/>
            <a:ext cx="10192512" cy="731520"/>
          </a:xfrm>
          <a:prstGeom prst="rect">
            <a:avLst/>
          </a:prstGeom>
          <a:noFill/>
          <a:ln/>
        </p:spPr>
        <p:txBody>
          <a:bodyPr wrap="square" lIns="0" tIns="0" rIns="0" bIns="0" rtlCol="0" anchor="ctr"/>
          <a:lstStyle/>
          <a:p>
            <a:pPr>
              <a:lnSpc>
                <a:spcPct val="110000"/>
              </a:lnSpc>
            </a:pPr>
            <a:r>
              <a:rPr lang="en-US" sz="2080" dirty="0">
                <a:solidFill>
                  <a:srgbClr val="4A6170"/>
                </a:solidFill>
                <a:latin typeface="Poppins" pitchFamily="34" charset="0"/>
                <a:ea typeface="Poppins" pitchFamily="34" charset="-122"/>
                <a:cs typeface="Poppins" pitchFamily="34" charset="-120"/>
              </a:rPr>
              <a:t>Establish distribution partnerships and local assembly hubs in Middle East, Africa, and US markets.</a:t>
            </a:r>
            <a:endParaRPr lang="en-US" sz="2080" dirty="0"/>
          </a:p>
        </p:txBody>
      </p:sp>
      <p:sp>
        <p:nvSpPr>
          <p:cNvPr id="62" name="Shape 37">
            <a:extLst>
              <a:ext uri="{FF2B5EF4-FFF2-40B4-BE49-F238E27FC236}">
                <a16:creationId xmlns:a16="http://schemas.microsoft.com/office/drawing/2014/main" id="{4E0FBF24-BE43-D5D0-3E84-66988B580AB3}"/>
              </a:ext>
            </a:extLst>
          </p:cNvPr>
          <p:cNvSpPr/>
          <p:nvPr/>
        </p:nvSpPr>
        <p:spPr>
          <a:xfrm>
            <a:off x="10852467" y="11206967"/>
            <a:ext cx="12484608" cy="1584960"/>
          </a:xfrm>
          <a:prstGeom prst="rect">
            <a:avLst/>
          </a:prstGeom>
          <a:solidFill>
            <a:srgbClr val="FAF5EF"/>
          </a:solidFill>
          <a:ln w="6350">
            <a:solidFill>
              <a:srgbClr val="E8D8C8"/>
            </a:solidFill>
            <a:prstDash val="solid"/>
          </a:ln>
          <a:effectLst>
            <a:outerShdw blurRad="101600" dist="38100" dir="8100000" algn="bl" rotWithShape="0">
              <a:srgbClr val="000000">
                <a:alpha val="10000"/>
              </a:srgbClr>
            </a:outerShdw>
          </a:effectLst>
        </p:spPr>
        <p:txBody>
          <a:bodyPr/>
          <a:lstStyle/>
          <a:p>
            <a:endParaRPr lang="en-US" sz="12800"/>
          </a:p>
        </p:txBody>
      </p:sp>
      <p:sp>
        <p:nvSpPr>
          <p:cNvPr id="63" name="Shape 38">
            <a:extLst>
              <a:ext uri="{FF2B5EF4-FFF2-40B4-BE49-F238E27FC236}">
                <a16:creationId xmlns:a16="http://schemas.microsoft.com/office/drawing/2014/main" id="{2F1FD351-DEC5-59EC-0A35-03A78C7477E4}"/>
              </a:ext>
            </a:extLst>
          </p:cNvPr>
          <p:cNvSpPr/>
          <p:nvPr/>
        </p:nvSpPr>
        <p:spPr>
          <a:xfrm>
            <a:off x="10852467" y="11206967"/>
            <a:ext cx="134112" cy="1584960"/>
          </a:xfrm>
          <a:prstGeom prst="rect">
            <a:avLst/>
          </a:prstGeom>
          <a:solidFill>
            <a:srgbClr val="14B8A6"/>
          </a:solidFill>
          <a:ln w="12700">
            <a:solidFill>
              <a:srgbClr val="14B8A6"/>
            </a:solidFill>
            <a:prstDash val="solid"/>
          </a:ln>
        </p:spPr>
        <p:txBody>
          <a:bodyPr/>
          <a:lstStyle/>
          <a:p>
            <a:endParaRPr lang="en-US" sz="12800"/>
          </a:p>
        </p:txBody>
      </p:sp>
      <p:sp>
        <p:nvSpPr>
          <p:cNvPr id="64" name="Text 39">
            <a:extLst>
              <a:ext uri="{FF2B5EF4-FFF2-40B4-BE49-F238E27FC236}">
                <a16:creationId xmlns:a16="http://schemas.microsoft.com/office/drawing/2014/main" id="{12D9691F-7798-0693-B108-7F778EAC986B}"/>
              </a:ext>
            </a:extLst>
          </p:cNvPr>
          <p:cNvSpPr/>
          <p:nvPr/>
        </p:nvSpPr>
        <p:spPr>
          <a:xfrm>
            <a:off x="11096307" y="11402039"/>
            <a:ext cx="1584960" cy="1170432"/>
          </a:xfrm>
          <a:prstGeom prst="rect">
            <a:avLst/>
          </a:prstGeom>
          <a:noFill/>
          <a:ln/>
        </p:spPr>
        <p:txBody>
          <a:bodyPr wrap="square" lIns="0" tIns="0" rIns="0" bIns="0" rtlCol="0" anchor="ctr"/>
          <a:lstStyle/>
          <a:p>
            <a:pPr algn="ctr"/>
            <a:r>
              <a:rPr lang="en-US" b="1" dirty="0">
                <a:solidFill>
                  <a:srgbClr val="14B8A6"/>
                </a:solidFill>
                <a:latin typeface="Maven Pro ExtraBold" pitchFamily="34" charset="0"/>
                <a:ea typeface="Maven Pro ExtraBold" pitchFamily="34" charset="-122"/>
                <a:cs typeface="Maven Pro ExtraBold" pitchFamily="34" charset="-120"/>
              </a:rPr>
              <a:t>8%</a:t>
            </a:r>
            <a:endParaRPr lang="en-US" dirty="0"/>
          </a:p>
        </p:txBody>
      </p:sp>
      <p:sp>
        <p:nvSpPr>
          <p:cNvPr id="65" name="Text 40">
            <a:extLst>
              <a:ext uri="{FF2B5EF4-FFF2-40B4-BE49-F238E27FC236}">
                <a16:creationId xmlns:a16="http://schemas.microsoft.com/office/drawing/2014/main" id="{D17134F1-E295-A3B0-FEB0-C5A102DC1EDC}"/>
              </a:ext>
            </a:extLst>
          </p:cNvPr>
          <p:cNvSpPr/>
          <p:nvPr/>
        </p:nvSpPr>
        <p:spPr>
          <a:xfrm>
            <a:off x="12803187" y="11328887"/>
            <a:ext cx="10192512" cy="609600"/>
          </a:xfrm>
          <a:prstGeom prst="rect">
            <a:avLst/>
          </a:prstGeom>
          <a:noFill/>
          <a:ln/>
        </p:spPr>
        <p:txBody>
          <a:bodyPr wrap="square" lIns="0" tIns="0" rIns="0" bIns="0" rtlCol="0" anchor="ctr"/>
          <a:lstStyle/>
          <a:p>
            <a:r>
              <a:rPr lang="en-US" sz="2533" b="1" dirty="0">
                <a:solidFill>
                  <a:srgbClr val="1A2E38"/>
                </a:solidFill>
                <a:latin typeface="Maven Pro ExtraBold" pitchFamily="34" charset="0"/>
                <a:ea typeface="Maven Pro ExtraBold" pitchFamily="34" charset="-122"/>
                <a:cs typeface="Maven Pro ExtraBold" pitchFamily="34" charset="-120"/>
              </a:rPr>
              <a:t>Team &amp; Operations</a:t>
            </a:r>
            <a:endParaRPr lang="en-US" sz="2533" dirty="0"/>
          </a:p>
        </p:txBody>
      </p:sp>
      <p:sp>
        <p:nvSpPr>
          <p:cNvPr id="66" name="Text 41">
            <a:extLst>
              <a:ext uri="{FF2B5EF4-FFF2-40B4-BE49-F238E27FC236}">
                <a16:creationId xmlns:a16="http://schemas.microsoft.com/office/drawing/2014/main" id="{D6CBB0ED-776B-6B3B-DA73-0BE882F77F0E}"/>
              </a:ext>
            </a:extLst>
          </p:cNvPr>
          <p:cNvSpPr/>
          <p:nvPr/>
        </p:nvSpPr>
        <p:spPr>
          <a:xfrm>
            <a:off x="12803187" y="11938487"/>
            <a:ext cx="10192512" cy="731520"/>
          </a:xfrm>
          <a:prstGeom prst="rect">
            <a:avLst/>
          </a:prstGeom>
          <a:noFill/>
          <a:ln/>
        </p:spPr>
        <p:txBody>
          <a:bodyPr wrap="square" lIns="0" tIns="0" rIns="0" bIns="0" rtlCol="0" anchor="ctr"/>
          <a:lstStyle/>
          <a:p>
            <a:pPr>
              <a:lnSpc>
                <a:spcPct val="110000"/>
              </a:lnSpc>
            </a:pPr>
            <a:r>
              <a:rPr lang="en-US" sz="2080" dirty="0">
                <a:solidFill>
                  <a:srgbClr val="4A6170"/>
                </a:solidFill>
                <a:latin typeface="Poppins" pitchFamily="34" charset="0"/>
                <a:ea typeface="Poppins" pitchFamily="34" charset="-122"/>
                <a:cs typeface="Poppins" pitchFamily="34" charset="-120"/>
              </a:rPr>
              <a:t>Hire commercial operations team across India, GCC, and US; scale finance, sales, and support infrastructure.</a:t>
            </a:r>
            <a:endParaRPr lang="en-US" sz="2080" dirty="0"/>
          </a:p>
        </p:txBody>
      </p:sp>
    </p:spTree>
    <p:extLst>
      <p:ext uri="{BB962C8B-B14F-4D97-AF65-F5344CB8AC3E}">
        <p14:creationId xmlns:p14="http://schemas.microsoft.com/office/powerpoint/2010/main" val="204648015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0E6D9"/>
        </a:solidFill>
        <a:effectLst/>
      </p:bgPr>
    </p:bg>
    <p:spTree>
      <p:nvGrpSpPr>
        <p:cNvPr id="1" name="">
          <a:extLst>
            <a:ext uri="{FF2B5EF4-FFF2-40B4-BE49-F238E27FC236}">
              <a16:creationId xmlns:a16="http://schemas.microsoft.com/office/drawing/2014/main" id="{28E18673-332C-8E1F-2C42-5F43D97F8D78}"/>
            </a:ext>
          </a:extLst>
        </p:cNvPr>
        <p:cNvGrpSpPr/>
        <p:nvPr/>
      </p:nvGrpSpPr>
      <p:grpSpPr>
        <a:xfrm>
          <a:off x="0" y="0"/>
          <a:ext cx="0" cy="0"/>
          <a:chOff x="0" y="0"/>
          <a:chExt cx="0" cy="0"/>
        </a:xfrm>
      </p:grpSpPr>
      <p:sp>
        <p:nvSpPr>
          <p:cNvPr id="10" name="Line">
            <a:extLst>
              <a:ext uri="{FF2B5EF4-FFF2-40B4-BE49-F238E27FC236}">
                <a16:creationId xmlns:a16="http://schemas.microsoft.com/office/drawing/2014/main" id="{C16997A5-26E9-CD1C-270B-B82F2D2A6DA7}"/>
              </a:ext>
            </a:extLst>
          </p:cNvPr>
          <p:cNvSpPr/>
          <p:nvPr/>
        </p:nvSpPr>
        <p:spPr>
          <a:xfrm>
            <a:off x="765001" y="924073"/>
            <a:ext cx="22853999" cy="1"/>
          </a:xfrm>
          <a:prstGeom prst="line">
            <a:avLst/>
          </a:prstGeom>
          <a:ln w="25400">
            <a:solidFill>
              <a:srgbClr val="5E5E5E"/>
            </a:solidFill>
            <a:miter lim="400000"/>
          </a:ln>
        </p:spPr>
        <p:txBody>
          <a:bodyPr lIns="50800" tIns="50800" rIns="50800" bIns="50800" anchor="ctr"/>
          <a:lstStyle/>
          <a:p>
            <a:endParaRPr/>
          </a:p>
        </p:txBody>
      </p:sp>
      <p:pic>
        <p:nvPicPr>
          <p:cNvPr id="11" name="logo.png" descr="logo.png">
            <a:extLst>
              <a:ext uri="{FF2B5EF4-FFF2-40B4-BE49-F238E27FC236}">
                <a16:creationId xmlns:a16="http://schemas.microsoft.com/office/drawing/2014/main" id="{733529DC-23DB-AE84-EEDF-557B8289A033}"/>
              </a:ext>
            </a:extLst>
          </p:cNvPr>
          <p:cNvPicPr>
            <a:picLocks noChangeAspect="1"/>
          </p:cNvPicPr>
          <p:nvPr/>
        </p:nvPicPr>
        <p:blipFill>
          <a:blip r:embed="rId2"/>
          <a:stretch>
            <a:fillRect/>
          </a:stretch>
        </p:blipFill>
        <p:spPr>
          <a:xfrm>
            <a:off x="777055" y="240438"/>
            <a:ext cx="1044739" cy="454442"/>
          </a:xfrm>
          <a:prstGeom prst="rect">
            <a:avLst/>
          </a:prstGeom>
          <a:ln w="12700">
            <a:miter lim="400000"/>
          </a:ln>
        </p:spPr>
      </p:pic>
      <p:sp>
        <p:nvSpPr>
          <p:cNvPr id="12" name="/ Financial Outlook">
            <a:extLst>
              <a:ext uri="{FF2B5EF4-FFF2-40B4-BE49-F238E27FC236}">
                <a16:creationId xmlns:a16="http://schemas.microsoft.com/office/drawing/2014/main" id="{8CD2A796-02E2-7963-285A-0E98A031866C}"/>
              </a:ext>
            </a:extLst>
          </p:cNvPr>
          <p:cNvSpPr txBox="1"/>
          <p:nvPr/>
        </p:nvSpPr>
        <p:spPr>
          <a:xfrm>
            <a:off x="1922843" y="239058"/>
            <a:ext cx="2709368" cy="457201"/>
          </a:xfrm>
          <a:prstGeom prst="rect">
            <a:avLst/>
          </a:prstGeom>
          <a:ln w="12700">
            <a:miter lim="400000"/>
          </a:ln>
        </p:spPr>
        <p:txBody>
          <a:bodyPr wrap="none" lIns="50800" tIns="50800" rIns="50800" bIns="50800" anchor="ctr">
            <a:spAutoFit/>
          </a:bodyPr>
          <a:lstStyle>
            <a:lvl1pPr>
              <a:defRPr sz="2400">
                <a:solidFill>
                  <a:srgbClr val="5E5E5E"/>
                </a:solidFill>
              </a:defRPr>
            </a:lvl1pPr>
          </a:lstStyle>
          <a:p>
            <a:r>
              <a:t>/ Financial Outlook</a:t>
            </a:r>
          </a:p>
        </p:txBody>
      </p:sp>
      <p:sp>
        <p:nvSpPr>
          <p:cNvPr id="13" name="Slide Number">
            <a:extLst>
              <a:ext uri="{FF2B5EF4-FFF2-40B4-BE49-F238E27FC236}">
                <a16:creationId xmlns:a16="http://schemas.microsoft.com/office/drawing/2014/main" id="{3B595631-B16B-6389-4F27-CCB1D83FAB02}"/>
              </a:ext>
            </a:extLst>
          </p:cNvPr>
          <p:cNvSpPr txBox="1">
            <a:spLocks noGrp="1"/>
          </p:cNvSpPr>
          <p:nvPr>
            <p:ph type="sldNum" sz="quarter" idx="4294967295"/>
          </p:nvPr>
        </p:nvSpPr>
        <p:spPr>
          <a:xfrm>
            <a:off x="23174265" y="245409"/>
            <a:ext cx="426721" cy="457201"/>
          </a:xfrm>
          <a:prstGeom prst="rect">
            <a:avLst/>
          </a:prstGeom>
        </p:spPr>
        <p:txBody>
          <a:bodyPr/>
          <a:lstStyle/>
          <a:p>
            <a:fld id="{A1B2C3D4-0001-0001-0001-000000000028}" type="slidenum">
              <a:rPr/>
              <a:t>16</a:t>
            </a:fld>
            <a:endParaRPr/>
          </a:p>
        </p:txBody>
      </p:sp>
      <p:sp>
        <p:nvSpPr>
          <p:cNvPr id="20" name="Title">
            <a:extLst>
              <a:ext uri="{FF2B5EF4-FFF2-40B4-BE49-F238E27FC236}">
                <a16:creationId xmlns:a16="http://schemas.microsoft.com/office/drawing/2014/main" id="{0C612D87-4FAB-E56B-5926-13CBA392F43E}"/>
              </a:ext>
            </a:extLst>
          </p:cNvPr>
          <p:cNvSpPr txBox="1">
            <a:spLocks noGrp="1"/>
          </p:cNvSpPr>
          <p:nvPr>
            <p:ph type="title"/>
          </p:nvPr>
        </p:nvSpPr>
        <p:spPr>
          <a:xfrm>
            <a:off x="763244" y="1528244"/>
            <a:ext cx="22751284" cy="1100000"/>
          </a:xfrm>
          <a:prstGeom prst="rect">
            <a:avLst/>
          </a:prstGeom>
        </p:spPr>
        <p:txBody>
          <a:bodyPr>
            <a:normAutofit/>
          </a:bodyPr>
          <a:lstStyle>
            <a:lvl1pPr defTabSz="2121354">
              <a:defRPr sz="6000" spc="-120">
                <a:latin typeface="Poppins Bold"/>
                <a:ea typeface="Poppins Bold"/>
                <a:cs typeface="Poppins Bold"/>
              </a:defRPr>
            </a:lvl1pPr>
          </a:lstStyle>
          <a:p>
            <a:r>
              <a:rPr sz="6600" dirty="0"/>
              <a:t>5-Year Revenue Projections</a:t>
            </a:r>
          </a:p>
        </p:txBody>
      </p:sp>
      <p:sp>
        <p:nvSpPr>
          <p:cNvPr id="21" name="Subtitle">
            <a:extLst>
              <a:ext uri="{FF2B5EF4-FFF2-40B4-BE49-F238E27FC236}">
                <a16:creationId xmlns:a16="http://schemas.microsoft.com/office/drawing/2014/main" id="{2313A523-69F9-B138-2D03-F07E206C1883}"/>
              </a:ext>
            </a:extLst>
          </p:cNvPr>
          <p:cNvSpPr txBox="1"/>
          <p:nvPr/>
        </p:nvSpPr>
        <p:spPr>
          <a:xfrm>
            <a:off x="763244" y="2682414"/>
            <a:ext cx="22751284" cy="550000"/>
          </a:xfrm>
          <a:prstGeom prst="rect">
            <a:avLst/>
          </a:prstGeom>
          <a:ln w="12700">
            <a:miter lim="400000"/>
          </a:ln>
        </p:spPr>
        <p:txBody>
          <a:bodyPr lIns="50800" tIns="50800" rIns="50800" bIns="50800" anchor="ctr"/>
          <a:lstStyle>
            <a:lvl1pPr>
              <a:defRPr sz="2400">
                <a:solidFill>
                  <a:srgbClr val="5E5E5E"/>
                </a:solidFill>
              </a:defRPr>
            </a:lvl1pPr>
          </a:lstStyle>
          <a:p>
            <a:r>
              <a:rPr sz="2800" dirty="0" err="1">
                <a:solidFill>
                  <a:schemeClr val="tx1">
                    <a:lumMod val="85000"/>
                    <a:lumOff val="15000"/>
                  </a:schemeClr>
                </a:solidFill>
              </a:rPr>
              <a:t>Aero</a:t>
            </a:r>
            <a:r>
              <a:rPr lang="en-US" sz="2800" dirty="0" err="1">
                <a:solidFill>
                  <a:schemeClr val="tx1">
                    <a:lumMod val="85000"/>
                    <a:lumOff val="15000"/>
                  </a:schemeClr>
                </a:solidFill>
              </a:rPr>
              <a:t>n</a:t>
            </a:r>
            <a:r>
              <a:rPr sz="2800" dirty="0" err="1">
                <a:solidFill>
                  <a:schemeClr val="tx1">
                    <a:lumMod val="85000"/>
                    <a:lumOff val="15000"/>
                  </a:schemeClr>
                </a:solidFill>
              </a:rPr>
              <a:t>ero</a:t>
            </a:r>
            <a:r>
              <a:rPr sz="2800" dirty="0">
                <a:solidFill>
                  <a:schemeClr val="tx1">
                    <a:lumMod val="85000"/>
                    <a:lumOff val="15000"/>
                  </a:schemeClr>
                </a:solidFill>
              </a:rPr>
              <a:t> targets $4.3M in FY1, scaling to $191M by FY5 across four revenue streams.  *</a:t>
            </a:r>
            <a:r>
              <a:rPr lang="en-US" sz="2800" dirty="0">
                <a:solidFill>
                  <a:schemeClr val="tx1">
                    <a:lumMod val="85000"/>
                    <a:lumOff val="15000"/>
                  </a:schemeClr>
                </a:solidFill>
              </a:rPr>
              <a:t>P</a:t>
            </a:r>
            <a:r>
              <a:rPr sz="2800" dirty="0">
                <a:solidFill>
                  <a:schemeClr val="tx1">
                    <a:lumMod val="85000"/>
                    <a:lumOff val="15000"/>
                  </a:schemeClr>
                </a:solidFill>
              </a:rPr>
              <a:t>rojections begin from the date of funding close.</a:t>
            </a:r>
          </a:p>
        </p:txBody>
      </p:sp>
      <p:sp>
        <p:nvSpPr>
          <p:cNvPr id="23" name="TextBlock">
            <a:extLst>
              <a:ext uri="{FF2B5EF4-FFF2-40B4-BE49-F238E27FC236}">
                <a16:creationId xmlns:a16="http://schemas.microsoft.com/office/drawing/2014/main" id="{8D404DC4-8D26-C0BE-FD84-B18122379FC5}"/>
              </a:ext>
            </a:extLst>
          </p:cNvPr>
          <p:cNvSpPr txBox="1"/>
          <p:nvPr/>
        </p:nvSpPr>
        <p:spPr>
          <a:xfrm>
            <a:off x="763244" y="12900000"/>
            <a:ext cx="22851756" cy="600000"/>
          </a:xfrm>
          <a:prstGeom prst="rect">
            <a:avLst/>
          </a:prstGeom>
          <a:ln w="12700">
            <a:miter lim="400000"/>
          </a:ln>
        </p:spPr>
        <p:txBody>
          <a:bodyPr lIns="50800" tIns="50800" rIns="50800" bIns="50800"/>
          <a:lstStyle>
            <a:lvl1pPr algn="l">
              <a:defRPr sz="1600">
                <a:solidFill>
                  <a:srgbClr val="888888"/>
                </a:solidFill>
                <a:latin typeface="Poppins Regular"/>
              </a:defRPr>
            </a:lvl1pPr>
          </a:lstStyle>
          <a:p>
            <a:r>
              <a:rPr lang="en-US" sz="1800" dirty="0">
                <a:solidFill>
                  <a:schemeClr val="tx1">
                    <a:lumMod val="85000"/>
                    <a:lumOff val="15000"/>
                  </a:schemeClr>
                </a:solidFill>
              </a:rPr>
              <a:t>*Projections are forward-looking estimates. Recurring revenue (PAAS+WAAS+AQUAIR) represents 75%+ of revenue by FY5.</a:t>
            </a:r>
          </a:p>
        </p:txBody>
      </p:sp>
      <p:graphicFrame>
        <p:nvGraphicFramePr>
          <p:cNvPr id="2" name="Chart 0">
            <a:extLst>
              <a:ext uri="{FF2B5EF4-FFF2-40B4-BE49-F238E27FC236}">
                <a16:creationId xmlns:a16="http://schemas.microsoft.com/office/drawing/2014/main" id="{2E974723-959D-0E4D-5727-F88D43A05C8A}"/>
              </a:ext>
            </a:extLst>
          </p:cNvPr>
          <p:cNvGraphicFramePr/>
          <p:nvPr/>
        </p:nvGraphicFramePr>
        <p:xfrm>
          <a:off x="953578" y="3822744"/>
          <a:ext cx="14362622" cy="8656320"/>
        </p:xfrm>
        <a:graphic>
          <a:graphicData uri="http://schemas.openxmlformats.org/drawingml/2006/chart">
            <c:chart xmlns:c="http://schemas.openxmlformats.org/drawingml/2006/chart" xmlns:r="http://schemas.openxmlformats.org/officeDocument/2006/relationships" r:id="rId3"/>
          </a:graphicData>
        </a:graphic>
      </p:graphicFrame>
      <p:sp>
        <p:nvSpPr>
          <p:cNvPr id="3" name="Shape 5">
            <a:extLst>
              <a:ext uri="{FF2B5EF4-FFF2-40B4-BE49-F238E27FC236}">
                <a16:creationId xmlns:a16="http://schemas.microsoft.com/office/drawing/2014/main" id="{AA716011-E700-50A3-0E53-7D131FDEF116}"/>
              </a:ext>
            </a:extLst>
          </p:cNvPr>
          <p:cNvSpPr/>
          <p:nvPr/>
        </p:nvSpPr>
        <p:spPr>
          <a:xfrm>
            <a:off x="15558580" y="4040169"/>
            <a:ext cx="1170432" cy="780288"/>
          </a:xfrm>
          <a:prstGeom prst="rect">
            <a:avLst/>
          </a:prstGeom>
          <a:solidFill>
            <a:srgbClr val="0D2535"/>
          </a:solidFill>
          <a:ln w="12700">
            <a:solidFill>
              <a:srgbClr val="0D2535"/>
            </a:solidFill>
            <a:prstDash val="solid"/>
          </a:ln>
        </p:spPr>
        <p:txBody>
          <a:bodyPr/>
          <a:lstStyle/>
          <a:p>
            <a:endParaRPr lang="en-US" sz="12800"/>
          </a:p>
        </p:txBody>
      </p:sp>
      <p:sp>
        <p:nvSpPr>
          <p:cNvPr id="4" name="Text 6">
            <a:extLst>
              <a:ext uri="{FF2B5EF4-FFF2-40B4-BE49-F238E27FC236}">
                <a16:creationId xmlns:a16="http://schemas.microsoft.com/office/drawing/2014/main" id="{04D8CC26-8B68-7D2A-B06F-3F519FC859BC}"/>
              </a:ext>
            </a:extLst>
          </p:cNvPr>
          <p:cNvSpPr/>
          <p:nvPr/>
        </p:nvSpPr>
        <p:spPr>
          <a:xfrm>
            <a:off x="15607348" y="4040169"/>
            <a:ext cx="1072896" cy="780288"/>
          </a:xfrm>
          <a:prstGeom prst="rect">
            <a:avLst/>
          </a:prstGeom>
          <a:noFill/>
          <a:ln/>
        </p:spPr>
        <p:txBody>
          <a:bodyPr wrap="square" lIns="0" tIns="0" rIns="0" bIns="0" rtlCol="0" anchor="ctr"/>
          <a:lstStyle/>
          <a:p>
            <a:pPr algn="ctr"/>
            <a:r>
              <a:rPr lang="en-US" sz="2000" b="1" dirty="0">
                <a:solidFill>
                  <a:srgbClr val="FFFFFF"/>
                </a:solidFill>
                <a:latin typeface="Maven Pro ExtraBold" pitchFamily="34" charset="0"/>
                <a:ea typeface="Maven Pro ExtraBold" pitchFamily="34" charset="-122"/>
                <a:cs typeface="Maven Pro ExtraBold" pitchFamily="34" charset="-120"/>
              </a:rPr>
              <a:t>Year</a:t>
            </a:r>
            <a:endParaRPr lang="en-US" sz="2000" dirty="0"/>
          </a:p>
        </p:txBody>
      </p:sp>
      <p:sp>
        <p:nvSpPr>
          <p:cNvPr id="5" name="Shape 7">
            <a:extLst>
              <a:ext uri="{FF2B5EF4-FFF2-40B4-BE49-F238E27FC236}">
                <a16:creationId xmlns:a16="http://schemas.microsoft.com/office/drawing/2014/main" id="{A78FCBA7-E7EF-2908-8D55-4537CDF77858}"/>
              </a:ext>
            </a:extLst>
          </p:cNvPr>
          <p:cNvSpPr/>
          <p:nvPr/>
        </p:nvSpPr>
        <p:spPr>
          <a:xfrm>
            <a:off x="16729012" y="4040169"/>
            <a:ext cx="1267968" cy="780288"/>
          </a:xfrm>
          <a:prstGeom prst="rect">
            <a:avLst/>
          </a:prstGeom>
          <a:solidFill>
            <a:srgbClr val="0D2535"/>
          </a:solidFill>
          <a:ln w="12700">
            <a:solidFill>
              <a:srgbClr val="0D2535"/>
            </a:solidFill>
            <a:prstDash val="solid"/>
          </a:ln>
        </p:spPr>
        <p:txBody>
          <a:bodyPr/>
          <a:lstStyle/>
          <a:p>
            <a:endParaRPr lang="en-US" sz="12800"/>
          </a:p>
        </p:txBody>
      </p:sp>
      <p:sp>
        <p:nvSpPr>
          <p:cNvPr id="6" name="Text 8">
            <a:extLst>
              <a:ext uri="{FF2B5EF4-FFF2-40B4-BE49-F238E27FC236}">
                <a16:creationId xmlns:a16="http://schemas.microsoft.com/office/drawing/2014/main" id="{4818BC85-F619-AC91-5676-8A8906C009B7}"/>
              </a:ext>
            </a:extLst>
          </p:cNvPr>
          <p:cNvSpPr/>
          <p:nvPr/>
        </p:nvSpPr>
        <p:spPr>
          <a:xfrm>
            <a:off x="16777780" y="4040169"/>
            <a:ext cx="1170432" cy="780288"/>
          </a:xfrm>
          <a:prstGeom prst="rect">
            <a:avLst/>
          </a:prstGeom>
          <a:noFill/>
          <a:ln/>
        </p:spPr>
        <p:txBody>
          <a:bodyPr wrap="square" lIns="0" tIns="0" rIns="0" bIns="0" rtlCol="0" anchor="ctr"/>
          <a:lstStyle/>
          <a:p>
            <a:pPr algn="ctr"/>
            <a:r>
              <a:rPr lang="en-US" sz="2000" b="1" dirty="0">
                <a:solidFill>
                  <a:srgbClr val="FFFFFF"/>
                </a:solidFill>
                <a:latin typeface="Maven Pro ExtraBold" pitchFamily="34" charset="0"/>
                <a:ea typeface="Maven Pro ExtraBold" pitchFamily="34" charset="-122"/>
                <a:cs typeface="Maven Pro ExtraBold" pitchFamily="34" charset="-120"/>
              </a:rPr>
              <a:t>Product</a:t>
            </a:r>
            <a:endParaRPr lang="en-US" sz="2000" dirty="0"/>
          </a:p>
        </p:txBody>
      </p:sp>
      <p:sp>
        <p:nvSpPr>
          <p:cNvPr id="7" name="Shape 9">
            <a:extLst>
              <a:ext uri="{FF2B5EF4-FFF2-40B4-BE49-F238E27FC236}">
                <a16:creationId xmlns:a16="http://schemas.microsoft.com/office/drawing/2014/main" id="{F37F21F6-39F0-ED9A-C582-3A96E63E6A4E}"/>
              </a:ext>
            </a:extLst>
          </p:cNvPr>
          <p:cNvSpPr/>
          <p:nvPr/>
        </p:nvSpPr>
        <p:spPr>
          <a:xfrm>
            <a:off x="17996980" y="4040169"/>
            <a:ext cx="1267968" cy="780288"/>
          </a:xfrm>
          <a:prstGeom prst="rect">
            <a:avLst/>
          </a:prstGeom>
          <a:solidFill>
            <a:srgbClr val="0D2535"/>
          </a:solidFill>
          <a:ln w="12700">
            <a:solidFill>
              <a:srgbClr val="0D2535"/>
            </a:solidFill>
            <a:prstDash val="solid"/>
          </a:ln>
        </p:spPr>
        <p:txBody>
          <a:bodyPr/>
          <a:lstStyle/>
          <a:p>
            <a:endParaRPr lang="en-US" sz="12800"/>
          </a:p>
        </p:txBody>
      </p:sp>
      <p:sp>
        <p:nvSpPr>
          <p:cNvPr id="8" name="Text 10">
            <a:extLst>
              <a:ext uri="{FF2B5EF4-FFF2-40B4-BE49-F238E27FC236}">
                <a16:creationId xmlns:a16="http://schemas.microsoft.com/office/drawing/2014/main" id="{D41AE54A-3382-DE0B-286A-AB7BB7AE8581}"/>
              </a:ext>
            </a:extLst>
          </p:cNvPr>
          <p:cNvSpPr/>
          <p:nvPr/>
        </p:nvSpPr>
        <p:spPr>
          <a:xfrm>
            <a:off x="18045748" y="4040169"/>
            <a:ext cx="1170432" cy="780288"/>
          </a:xfrm>
          <a:prstGeom prst="rect">
            <a:avLst/>
          </a:prstGeom>
          <a:noFill/>
          <a:ln/>
        </p:spPr>
        <p:txBody>
          <a:bodyPr wrap="square" lIns="0" tIns="0" rIns="0" bIns="0" rtlCol="0" anchor="ctr"/>
          <a:lstStyle/>
          <a:p>
            <a:pPr algn="ctr"/>
            <a:r>
              <a:rPr lang="en-US" sz="2000" b="1" dirty="0">
                <a:solidFill>
                  <a:srgbClr val="FFFFFF"/>
                </a:solidFill>
                <a:latin typeface="Maven Pro ExtraBold" pitchFamily="34" charset="0"/>
                <a:ea typeface="Maven Pro ExtraBold" pitchFamily="34" charset="-122"/>
                <a:cs typeface="Maven Pro ExtraBold" pitchFamily="34" charset="-120"/>
              </a:rPr>
              <a:t>PAAS</a:t>
            </a:r>
            <a:endParaRPr lang="en-US" sz="2000" dirty="0"/>
          </a:p>
        </p:txBody>
      </p:sp>
      <p:sp>
        <p:nvSpPr>
          <p:cNvPr id="9" name="Shape 11">
            <a:extLst>
              <a:ext uri="{FF2B5EF4-FFF2-40B4-BE49-F238E27FC236}">
                <a16:creationId xmlns:a16="http://schemas.microsoft.com/office/drawing/2014/main" id="{D751002B-F7D9-FB17-647D-F7184778EB11}"/>
              </a:ext>
            </a:extLst>
          </p:cNvPr>
          <p:cNvSpPr/>
          <p:nvPr/>
        </p:nvSpPr>
        <p:spPr>
          <a:xfrm>
            <a:off x="19264948" y="4040169"/>
            <a:ext cx="1267968" cy="780288"/>
          </a:xfrm>
          <a:prstGeom prst="rect">
            <a:avLst/>
          </a:prstGeom>
          <a:solidFill>
            <a:srgbClr val="0D2535"/>
          </a:solidFill>
          <a:ln w="12700">
            <a:solidFill>
              <a:srgbClr val="0D2535"/>
            </a:solidFill>
            <a:prstDash val="solid"/>
          </a:ln>
        </p:spPr>
        <p:txBody>
          <a:bodyPr/>
          <a:lstStyle/>
          <a:p>
            <a:endParaRPr lang="en-US" sz="12800"/>
          </a:p>
        </p:txBody>
      </p:sp>
      <p:sp>
        <p:nvSpPr>
          <p:cNvPr id="14" name="Text 12">
            <a:extLst>
              <a:ext uri="{FF2B5EF4-FFF2-40B4-BE49-F238E27FC236}">
                <a16:creationId xmlns:a16="http://schemas.microsoft.com/office/drawing/2014/main" id="{94770EBF-CD7D-5BAC-93D2-F191AD1CC7FB}"/>
              </a:ext>
            </a:extLst>
          </p:cNvPr>
          <p:cNvSpPr/>
          <p:nvPr/>
        </p:nvSpPr>
        <p:spPr>
          <a:xfrm>
            <a:off x="19313716" y="4040169"/>
            <a:ext cx="1170432" cy="780288"/>
          </a:xfrm>
          <a:prstGeom prst="rect">
            <a:avLst/>
          </a:prstGeom>
          <a:noFill/>
          <a:ln/>
        </p:spPr>
        <p:txBody>
          <a:bodyPr wrap="square" lIns="0" tIns="0" rIns="0" bIns="0" rtlCol="0" anchor="ctr"/>
          <a:lstStyle/>
          <a:p>
            <a:pPr algn="ctr"/>
            <a:r>
              <a:rPr lang="en-US" sz="2000" b="1" dirty="0">
                <a:solidFill>
                  <a:srgbClr val="FFFFFF"/>
                </a:solidFill>
                <a:latin typeface="Maven Pro ExtraBold" pitchFamily="34" charset="0"/>
                <a:ea typeface="Maven Pro ExtraBold" pitchFamily="34" charset="-122"/>
                <a:cs typeface="Maven Pro ExtraBold" pitchFamily="34" charset="-120"/>
              </a:rPr>
              <a:t>WAAS</a:t>
            </a:r>
            <a:endParaRPr lang="en-US" sz="2000" dirty="0"/>
          </a:p>
        </p:txBody>
      </p:sp>
      <p:sp>
        <p:nvSpPr>
          <p:cNvPr id="15" name="Shape 13">
            <a:extLst>
              <a:ext uri="{FF2B5EF4-FFF2-40B4-BE49-F238E27FC236}">
                <a16:creationId xmlns:a16="http://schemas.microsoft.com/office/drawing/2014/main" id="{8E83F93D-407D-A1D6-C8D6-5BFFA4A8A313}"/>
              </a:ext>
            </a:extLst>
          </p:cNvPr>
          <p:cNvSpPr/>
          <p:nvPr/>
        </p:nvSpPr>
        <p:spPr>
          <a:xfrm>
            <a:off x="20532916" y="4040169"/>
            <a:ext cx="1365504" cy="780288"/>
          </a:xfrm>
          <a:prstGeom prst="rect">
            <a:avLst/>
          </a:prstGeom>
          <a:solidFill>
            <a:srgbClr val="0D2535"/>
          </a:solidFill>
          <a:ln w="12700">
            <a:solidFill>
              <a:srgbClr val="0D2535"/>
            </a:solidFill>
            <a:prstDash val="solid"/>
          </a:ln>
        </p:spPr>
        <p:txBody>
          <a:bodyPr/>
          <a:lstStyle/>
          <a:p>
            <a:endParaRPr lang="en-US" sz="12800"/>
          </a:p>
        </p:txBody>
      </p:sp>
      <p:sp>
        <p:nvSpPr>
          <p:cNvPr id="16" name="Text 14">
            <a:extLst>
              <a:ext uri="{FF2B5EF4-FFF2-40B4-BE49-F238E27FC236}">
                <a16:creationId xmlns:a16="http://schemas.microsoft.com/office/drawing/2014/main" id="{8E540574-1C71-6891-287C-DF5662C4F9CB}"/>
              </a:ext>
            </a:extLst>
          </p:cNvPr>
          <p:cNvSpPr/>
          <p:nvPr/>
        </p:nvSpPr>
        <p:spPr>
          <a:xfrm>
            <a:off x="20581684" y="4040169"/>
            <a:ext cx="1267968" cy="780288"/>
          </a:xfrm>
          <a:prstGeom prst="rect">
            <a:avLst/>
          </a:prstGeom>
          <a:noFill/>
          <a:ln/>
        </p:spPr>
        <p:txBody>
          <a:bodyPr wrap="square" lIns="0" tIns="0" rIns="0" bIns="0" rtlCol="0" anchor="ctr"/>
          <a:lstStyle/>
          <a:p>
            <a:pPr algn="ctr"/>
            <a:r>
              <a:rPr lang="en-US" sz="2000" b="1" dirty="0">
                <a:solidFill>
                  <a:srgbClr val="FFFFFF"/>
                </a:solidFill>
                <a:latin typeface="Maven Pro ExtraBold" pitchFamily="34" charset="0"/>
                <a:ea typeface="Maven Pro ExtraBold" pitchFamily="34" charset="-122"/>
                <a:cs typeface="Maven Pro ExtraBold" pitchFamily="34" charset="-120"/>
              </a:rPr>
              <a:t>AQUAIR</a:t>
            </a:r>
            <a:endParaRPr lang="en-US" sz="2000" dirty="0"/>
          </a:p>
        </p:txBody>
      </p:sp>
      <p:sp>
        <p:nvSpPr>
          <p:cNvPr id="17" name="Shape 15">
            <a:extLst>
              <a:ext uri="{FF2B5EF4-FFF2-40B4-BE49-F238E27FC236}">
                <a16:creationId xmlns:a16="http://schemas.microsoft.com/office/drawing/2014/main" id="{3E130914-B8E1-E0A8-157C-45EBF5BB6B25}"/>
              </a:ext>
            </a:extLst>
          </p:cNvPr>
          <p:cNvSpPr/>
          <p:nvPr/>
        </p:nvSpPr>
        <p:spPr>
          <a:xfrm>
            <a:off x="21898420" y="4040169"/>
            <a:ext cx="1560576" cy="780288"/>
          </a:xfrm>
          <a:prstGeom prst="rect">
            <a:avLst/>
          </a:prstGeom>
          <a:solidFill>
            <a:srgbClr val="0D2535"/>
          </a:solidFill>
          <a:ln w="12700">
            <a:solidFill>
              <a:srgbClr val="0D2535"/>
            </a:solidFill>
            <a:prstDash val="solid"/>
          </a:ln>
        </p:spPr>
        <p:txBody>
          <a:bodyPr/>
          <a:lstStyle/>
          <a:p>
            <a:endParaRPr lang="en-US" sz="12800"/>
          </a:p>
        </p:txBody>
      </p:sp>
      <p:sp>
        <p:nvSpPr>
          <p:cNvPr id="18" name="Text 16">
            <a:extLst>
              <a:ext uri="{FF2B5EF4-FFF2-40B4-BE49-F238E27FC236}">
                <a16:creationId xmlns:a16="http://schemas.microsoft.com/office/drawing/2014/main" id="{E1516D79-CDE0-A8CB-8BB6-450F9E044BBE}"/>
              </a:ext>
            </a:extLst>
          </p:cNvPr>
          <p:cNvSpPr/>
          <p:nvPr/>
        </p:nvSpPr>
        <p:spPr>
          <a:xfrm>
            <a:off x="21947188" y="4040169"/>
            <a:ext cx="1463040" cy="780288"/>
          </a:xfrm>
          <a:prstGeom prst="rect">
            <a:avLst/>
          </a:prstGeom>
          <a:noFill/>
          <a:ln/>
        </p:spPr>
        <p:txBody>
          <a:bodyPr wrap="square" lIns="0" tIns="0" rIns="0" bIns="0" rtlCol="0" anchor="ctr"/>
          <a:lstStyle/>
          <a:p>
            <a:pPr algn="ctr"/>
            <a:r>
              <a:rPr lang="en-US" sz="2000" b="1" dirty="0">
                <a:solidFill>
                  <a:srgbClr val="FFFFFF"/>
                </a:solidFill>
                <a:latin typeface="Maven Pro ExtraBold" pitchFamily="34" charset="0"/>
                <a:ea typeface="Maven Pro ExtraBold" pitchFamily="34" charset="-122"/>
                <a:cs typeface="Maven Pro ExtraBold" pitchFamily="34" charset="-120"/>
              </a:rPr>
              <a:t>TOTAL</a:t>
            </a:r>
            <a:endParaRPr lang="en-US" sz="2000" dirty="0"/>
          </a:p>
        </p:txBody>
      </p:sp>
      <p:sp>
        <p:nvSpPr>
          <p:cNvPr id="19" name="Shape 17">
            <a:extLst>
              <a:ext uri="{FF2B5EF4-FFF2-40B4-BE49-F238E27FC236}">
                <a16:creationId xmlns:a16="http://schemas.microsoft.com/office/drawing/2014/main" id="{B68420E1-4961-86B9-8471-3E9D59FC3123}"/>
              </a:ext>
            </a:extLst>
          </p:cNvPr>
          <p:cNvSpPr/>
          <p:nvPr/>
        </p:nvSpPr>
        <p:spPr>
          <a:xfrm>
            <a:off x="15558580" y="4869225"/>
            <a:ext cx="1170432" cy="1267968"/>
          </a:xfrm>
          <a:prstGeom prst="rect">
            <a:avLst/>
          </a:prstGeom>
          <a:solidFill>
            <a:srgbClr val="FAF5EF"/>
          </a:solidFill>
          <a:ln w="6350">
            <a:solidFill>
              <a:srgbClr val="E8D8C8"/>
            </a:solidFill>
            <a:prstDash val="solid"/>
          </a:ln>
        </p:spPr>
        <p:txBody>
          <a:bodyPr/>
          <a:lstStyle/>
          <a:p>
            <a:endParaRPr lang="en-US" sz="12800"/>
          </a:p>
        </p:txBody>
      </p:sp>
      <p:sp>
        <p:nvSpPr>
          <p:cNvPr id="24" name="Text 18">
            <a:extLst>
              <a:ext uri="{FF2B5EF4-FFF2-40B4-BE49-F238E27FC236}">
                <a16:creationId xmlns:a16="http://schemas.microsoft.com/office/drawing/2014/main" id="{2032F1D7-78E8-EBDE-96BE-2C2AA91D2E9D}"/>
              </a:ext>
            </a:extLst>
          </p:cNvPr>
          <p:cNvSpPr/>
          <p:nvPr/>
        </p:nvSpPr>
        <p:spPr>
          <a:xfrm>
            <a:off x="15607348" y="4869225"/>
            <a:ext cx="1072896" cy="1267968"/>
          </a:xfrm>
          <a:prstGeom prst="rect">
            <a:avLst/>
          </a:prstGeom>
          <a:noFill/>
          <a:ln/>
        </p:spPr>
        <p:txBody>
          <a:bodyPr wrap="square" lIns="0" tIns="0" rIns="0" bIns="0" rtlCol="0" anchor="ctr"/>
          <a:lstStyle/>
          <a:p>
            <a:pPr algn="ctr"/>
            <a:r>
              <a:rPr lang="en-US" sz="2000" b="1" dirty="0">
                <a:solidFill>
                  <a:srgbClr val="1A2E38"/>
                </a:solidFill>
                <a:latin typeface="Maven Pro ExtraBold" pitchFamily="34" charset="0"/>
                <a:ea typeface="Maven Pro ExtraBold" pitchFamily="34" charset="-122"/>
                <a:cs typeface="Maven Pro ExtraBold" pitchFamily="34" charset="-120"/>
              </a:rPr>
              <a:t>FY 1</a:t>
            </a:r>
            <a:endParaRPr lang="en-US" sz="2000" dirty="0"/>
          </a:p>
        </p:txBody>
      </p:sp>
      <p:sp>
        <p:nvSpPr>
          <p:cNvPr id="25" name="Shape 19">
            <a:extLst>
              <a:ext uri="{FF2B5EF4-FFF2-40B4-BE49-F238E27FC236}">
                <a16:creationId xmlns:a16="http://schemas.microsoft.com/office/drawing/2014/main" id="{8E82F6BA-E748-3824-A428-431D21CCD2C0}"/>
              </a:ext>
            </a:extLst>
          </p:cNvPr>
          <p:cNvSpPr/>
          <p:nvPr/>
        </p:nvSpPr>
        <p:spPr>
          <a:xfrm>
            <a:off x="16729012" y="4869225"/>
            <a:ext cx="1267968" cy="1267968"/>
          </a:xfrm>
          <a:prstGeom prst="rect">
            <a:avLst/>
          </a:prstGeom>
          <a:solidFill>
            <a:srgbClr val="FAF5EF"/>
          </a:solidFill>
          <a:ln w="6350">
            <a:solidFill>
              <a:srgbClr val="E8D8C8"/>
            </a:solidFill>
            <a:prstDash val="solid"/>
          </a:ln>
        </p:spPr>
        <p:txBody>
          <a:bodyPr/>
          <a:lstStyle/>
          <a:p>
            <a:endParaRPr lang="en-US" sz="12800"/>
          </a:p>
        </p:txBody>
      </p:sp>
      <p:sp>
        <p:nvSpPr>
          <p:cNvPr id="26" name="Text 20">
            <a:extLst>
              <a:ext uri="{FF2B5EF4-FFF2-40B4-BE49-F238E27FC236}">
                <a16:creationId xmlns:a16="http://schemas.microsoft.com/office/drawing/2014/main" id="{CA22A887-90C0-31C9-C9C1-E383F7146D65}"/>
              </a:ext>
            </a:extLst>
          </p:cNvPr>
          <p:cNvSpPr/>
          <p:nvPr/>
        </p:nvSpPr>
        <p:spPr>
          <a:xfrm>
            <a:off x="16777780" y="4869225"/>
            <a:ext cx="1170432" cy="1267968"/>
          </a:xfrm>
          <a:prstGeom prst="rect">
            <a:avLst/>
          </a:prstGeom>
          <a:noFill/>
          <a:ln/>
        </p:spPr>
        <p:txBody>
          <a:bodyPr wrap="square" lIns="0" tIns="0" rIns="0" bIns="0" rtlCol="0" anchor="ctr"/>
          <a:lstStyle/>
          <a:p>
            <a:pPr algn="ctr"/>
            <a:r>
              <a:rPr lang="en-US" sz="2000" dirty="0">
                <a:solidFill>
                  <a:srgbClr val="4A6170"/>
                </a:solidFill>
                <a:latin typeface="Poppins" pitchFamily="34" charset="0"/>
                <a:ea typeface="Poppins" pitchFamily="34" charset="-122"/>
                <a:cs typeface="Poppins" pitchFamily="34" charset="-120"/>
              </a:rPr>
              <a:t>$2.1M</a:t>
            </a:r>
            <a:endParaRPr lang="en-US" sz="2000" dirty="0"/>
          </a:p>
        </p:txBody>
      </p:sp>
      <p:sp>
        <p:nvSpPr>
          <p:cNvPr id="27" name="Shape 21">
            <a:extLst>
              <a:ext uri="{FF2B5EF4-FFF2-40B4-BE49-F238E27FC236}">
                <a16:creationId xmlns:a16="http://schemas.microsoft.com/office/drawing/2014/main" id="{FCF82195-D906-F343-8EAF-7F4502F1BFEF}"/>
              </a:ext>
            </a:extLst>
          </p:cNvPr>
          <p:cNvSpPr/>
          <p:nvPr/>
        </p:nvSpPr>
        <p:spPr>
          <a:xfrm>
            <a:off x="17996980" y="4869225"/>
            <a:ext cx="1267968" cy="1267968"/>
          </a:xfrm>
          <a:prstGeom prst="rect">
            <a:avLst/>
          </a:prstGeom>
          <a:solidFill>
            <a:srgbClr val="FAF5EF"/>
          </a:solidFill>
          <a:ln w="6350">
            <a:solidFill>
              <a:srgbClr val="E8D8C8"/>
            </a:solidFill>
            <a:prstDash val="solid"/>
          </a:ln>
        </p:spPr>
        <p:txBody>
          <a:bodyPr/>
          <a:lstStyle/>
          <a:p>
            <a:endParaRPr lang="en-US" sz="12800"/>
          </a:p>
        </p:txBody>
      </p:sp>
      <p:sp>
        <p:nvSpPr>
          <p:cNvPr id="28" name="Text 22">
            <a:extLst>
              <a:ext uri="{FF2B5EF4-FFF2-40B4-BE49-F238E27FC236}">
                <a16:creationId xmlns:a16="http://schemas.microsoft.com/office/drawing/2014/main" id="{198B599F-23F2-7FF7-B4A0-B4F9FDC37444}"/>
              </a:ext>
            </a:extLst>
          </p:cNvPr>
          <p:cNvSpPr/>
          <p:nvPr/>
        </p:nvSpPr>
        <p:spPr>
          <a:xfrm>
            <a:off x="18045748" y="4869225"/>
            <a:ext cx="1170432" cy="1267968"/>
          </a:xfrm>
          <a:prstGeom prst="rect">
            <a:avLst/>
          </a:prstGeom>
          <a:noFill/>
          <a:ln/>
        </p:spPr>
        <p:txBody>
          <a:bodyPr wrap="square" lIns="0" tIns="0" rIns="0" bIns="0" rtlCol="0" anchor="ctr"/>
          <a:lstStyle/>
          <a:p>
            <a:pPr algn="ctr"/>
            <a:r>
              <a:rPr lang="en-US" sz="2000" dirty="0">
                <a:solidFill>
                  <a:srgbClr val="4A6170"/>
                </a:solidFill>
                <a:latin typeface="Poppins" pitchFamily="34" charset="0"/>
                <a:ea typeface="Poppins" pitchFamily="34" charset="-122"/>
                <a:cs typeface="Poppins" pitchFamily="34" charset="-120"/>
              </a:rPr>
              <a:t>$0.5M</a:t>
            </a:r>
            <a:endParaRPr lang="en-US" sz="2000" dirty="0"/>
          </a:p>
        </p:txBody>
      </p:sp>
      <p:sp>
        <p:nvSpPr>
          <p:cNvPr id="29" name="Shape 23">
            <a:extLst>
              <a:ext uri="{FF2B5EF4-FFF2-40B4-BE49-F238E27FC236}">
                <a16:creationId xmlns:a16="http://schemas.microsoft.com/office/drawing/2014/main" id="{025017EB-2E6B-3822-699F-87CD03405CFE}"/>
              </a:ext>
            </a:extLst>
          </p:cNvPr>
          <p:cNvSpPr/>
          <p:nvPr/>
        </p:nvSpPr>
        <p:spPr>
          <a:xfrm>
            <a:off x="19264948" y="4869225"/>
            <a:ext cx="1267968" cy="1267968"/>
          </a:xfrm>
          <a:prstGeom prst="rect">
            <a:avLst/>
          </a:prstGeom>
          <a:solidFill>
            <a:srgbClr val="FAF5EF"/>
          </a:solidFill>
          <a:ln w="6350">
            <a:solidFill>
              <a:srgbClr val="E8D8C8"/>
            </a:solidFill>
            <a:prstDash val="solid"/>
          </a:ln>
        </p:spPr>
        <p:txBody>
          <a:bodyPr/>
          <a:lstStyle/>
          <a:p>
            <a:endParaRPr lang="en-US" sz="12800"/>
          </a:p>
        </p:txBody>
      </p:sp>
      <p:sp>
        <p:nvSpPr>
          <p:cNvPr id="30" name="Text 24">
            <a:extLst>
              <a:ext uri="{FF2B5EF4-FFF2-40B4-BE49-F238E27FC236}">
                <a16:creationId xmlns:a16="http://schemas.microsoft.com/office/drawing/2014/main" id="{7815AA22-D842-30B2-9A69-87E60D526139}"/>
              </a:ext>
            </a:extLst>
          </p:cNvPr>
          <p:cNvSpPr/>
          <p:nvPr/>
        </p:nvSpPr>
        <p:spPr>
          <a:xfrm>
            <a:off x="19313716" y="4869225"/>
            <a:ext cx="1170432" cy="1267968"/>
          </a:xfrm>
          <a:prstGeom prst="rect">
            <a:avLst/>
          </a:prstGeom>
          <a:noFill/>
          <a:ln/>
        </p:spPr>
        <p:txBody>
          <a:bodyPr wrap="square" lIns="0" tIns="0" rIns="0" bIns="0" rtlCol="0" anchor="ctr"/>
          <a:lstStyle/>
          <a:p>
            <a:pPr algn="ctr"/>
            <a:r>
              <a:rPr lang="en-US" sz="2000" dirty="0">
                <a:solidFill>
                  <a:srgbClr val="4A6170"/>
                </a:solidFill>
                <a:latin typeface="Poppins" pitchFamily="34" charset="0"/>
                <a:ea typeface="Poppins" pitchFamily="34" charset="-122"/>
                <a:cs typeface="Poppins" pitchFamily="34" charset="-120"/>
              </a:rPr>
              <a:t>$0.3M</a:t>
            </a:r>
            <a:endParaRPr lang="en-US" sz="2000" dirty="0"/>
          </a:p>
        </p:txBody>
      </p:sp>
      <p:sp>
        <p:nvSpPr>
          <p:cNvPr id="31" name="Shape 25">
            <a:extLst>
              <a:ext uri="{FF2B5EF4-FFF2-40B4-BE49-F238E27FC236}">
                <a16:creationId xmlns:a16="http://schemas.microsoft.com/office/drawing/2014/main" id="{38E3F214-9C0B-474B-A83D-081BF57667F1}"/>
              </a:ext>
            </a:extLst>
          </p:cNvPr>
          <p:cNvSpPr/>
          <p:nvPr/>
        </p:nvSpPr>
        <p:spPr>
          <a:xfrm>
            <a:off x="20532916" y="4869225"/>
            <a:ext cx="1365504" cy="1267968"/>
          </a:xfrm>
          <a:prstGeom prst="rect">
            <a:avLst/>
          </a:prstGeom>
          <a:solidFill>
            <a:srgbClr val="FAF5EF"/>
          </a:solidFill>
          <a:ln w="6350">
            <a:solidFill>
              <a:srgbClr val="E8D8C8"/>
            </a:solidFill>
            <a:prstDash val="solid"/>
          </a:ln>
        </p:spPr>
        <p:txBody>
          <a:bodyPr/>
          <a:lstStyle/>
          <a:p>
            <a:endParaRPr lang="en-US" sz="12800"/>
          </a:p>
        </p:txBody>
      </p:sp>
      <p:sp>
        <p:nvSpPr>
          <p:cNvPr id="32" name="Text 26">
            <a:extLst>
              <a:ext uri="{FF2B5EF4-FFF2-40B4-BE49-F238E27FC236}">
                <a16:creationId xmlns:a16="http://schemas.microsoft.com/office/drawing/2014/main" id="{835463F0-7BA8-7B22-6DE7-703669F3A521}"/>
              </a:ext>
            </a:extLst>
          </p:cNvPr>
          <p:cNvSpPr/>
          <p:nvPr/>
        </p:nvSpPr>
        <p:spPr>
          <a:xfrm>
            <a:off x="20581684" y="4869225"/>
            <a:ext cx="1267968" cy="1267968"/>
          </a:xfrm>
          <a:prstGeom prst="rect">
            <a:avLst/>
          </a:prstGeom>
          <a:noFill/>
          <a:ln/>
        </p:spPr>
        <p:txBody>
          <a:bodyPr wrap="square" lIns="0" tIns="0" rIns="0" bIns="0" rtlCol="0" anchor="ctr"/>
          <a:lstStyle/>
          <a:p>
            <a:pPr algn="ctr"/>
            <a:r>
              <a:rPr lang="en-US" sz="2000" dirty="0">
                <a:solidFill>
                  <a:srgbClr val="4A6170"/>
                </a:solidFill>
                <a:latin typeface="Poppins" pitchFamily="34" charset="0"/>
                <a:ea typeface="Poppins" pitchFamily="34" charset="-122"/>
                <a:cs typeface="Poppins" pitchFamily="34" charset="-120"/>
              </a:rPr>
              <a:t>$1.4M</a:t>
            </a:r>
            <a:endParaRPr lang="en-US" sz="2000" dirty="0"/>
          </a:p>
        </p:txBody>
      </p:sp>
      <p:sp>
        <p:nvSpPr>
          <p:cNvPr id="33" name="Shape 27">
            <a:extLst>
              <a:ext uri="{FF2B5EF4-FFF2-40B4-BE49-F238E27FC236}">
                <a16:creationId xmlns:a16="http://schemas.microsoft.com/office/drawing/2014/main" id="{44457739-E5B2-F437-496B-5D0D5C70F444}"/>
              </a:ext>
            </a:extLst>
          </p:cNvPr>
          <p:cNvSpPr/>
          <p:nvPr/>
        </p:nvSpPr>
        <p:spPr>
          <a:xfrm>
            <a:off x="21898420" y="4869225"/>
            <a:ext cx="1560576" cy="1267968"/>
          </a:xfrm>
          <a:prstGeom prst="rect">
            <a:avLst/>
          </a:prstGeom>
          <a:solidFill>
            <a:srgbClr val="FAF5EF"/>
          </a:solidFill>
          <a:ln w="6350">
            <a:solidFill>
              <a:srgbClr val="E8D8C8"/>
            </a:solidFill>
            <a:prstDash val="solid"/>
          </a:ln>
        </p:spPr>
        <p:txBody>
          <a:bodyPr/>
          <a:lstStyle/>
          <a:p>
            <a:endParaRPr lang="en-US" sz="12800"/>
          </a:p>
        </p:txBody>
      </p:sp>
      <p:sp>
        <p:nvSpPr>
          <p:cNvPr id="34" name="Text 28">
            <a:extLst>
              <a:ext uri="{FF2B5EF4-FFF2-40B4-BE49-F238E27FC236}">
                <a16:creationId xmlns:a16="http://schemas.microsoft.com/office/drawing/2014/main" id="{BDBBE54A-1F84-832D-E2DC-120C8AF50D16}"/>
              </a:ext>
            </a:extLst>
          </p:cNvPr>
          <p:cNvSpPr/>
          <p:nvPr/>
        </p:nvSpPr>
        <p:spPr>
          <a:xfrm>
            <a:off x="21947188" y="4869225"/>
            <a:ext cx="1463040" cy="1267968"/>
          </a:xfrm>
          <a:prstGeom prst="rect">
            <a:avLst/>
          </a:prstGeom>
          <a:noFill/>
          <a:ln/>
        </p:spPr>
        <p:txBody>
          <a:bodyPr wrap="square" lIns="0" tIns="0" rIns="0" bIns="0" rtlCol="0" anchor="ctr"/>
          <a:lstStyle/>
          <a:p>
            <a:pPr algn="ctr"/>
            <a:r>
              <a:rPr lang="en-US" sz="2267" b="1" dirty="0">
                <a:solidFill>
                  <a:srgbClr val="0A7B8C"/>
                </a:solidFill>
                <a:latin typeface="Poppins" pitchFamily="34" charset="0"/>
                <a:ea typeface="Poppins" pitchFamily="34" charset="-122"/>
                <a:cs typeface="Poppins" pitchFamily="34" charset="-120"/>
              </a:rPr>
              <a:t>$4.3M</a:t>
            </a:r>
            <a:endParaRPr lang="en-US" sz="2267" dirty="0"/>
          </a:p>
        </p:txBody>
      </p:sp>
      <p:sp>
        <p:nvSpPr>
          <p:cNvPr id="35" name="Shape 29">
            <a:extLst>
              <a:ext uri="{FF2B5EF4-FFF2-40B4-BE49-F238E27FC236}">
                <a16:creationId xmlns:a16="http://schemas.microsoft.com/office/drawing/2014/main" id="{F66064B8-84AE-898A-F7BD-59B64250904A}"/>
              </a:ext>
            </a:extLst>
          </p:cNvPr>
          <p:cNvSpPr/>
          <p:nvPr/>
        </p:nvSpPr>
        <p:spPr>
          <a:xfrm>
            <a:off x="15558580" y="6259113"/>
            <a:ext cx="1170432" cy="1267968"/>
          </a:xfrm>
          <a:prstGeom prst="rect">
            <a:avLst/>
          </a:prstGeom>
          <a:solidFill>
            <a:srgbClr val="F0E6D9"/>
          </a:solidFill>
          <a:ln w="6350">
            <a:solidFill>
              <a:srgbClr val="E8D8C8"/>
            </a:solidFill>
            <a:prstDash val="solid"/>
          </a:ln>
        </p:spPr>
        <p:txBody>
          <a:bodyPr/>
          <a:lstStyle/>
          <a:p>
            <a:endParaRPr lang="en-US" sz="12800"/>
          </a:p>
        </p:txBody>
      </p:sp>
      <p:sp>
        <p:nvSpPr>
          <p:cNvPr id="36" name="Text 30">
            <a:extLst>
              <a:ext uri="{FF2B5EF4-FFF2-40B4-BE49-F238E27FC236}">
                <a16:creationId xmlns:a16="http://schemas.microsoft.com/office/drawing/2014/main" id="{159AEB2F-5FF8-B247-4A36-F057F371C5D5}"/>
              </a:ext>
            </a:extLst>
          </p:cNvPr>
          <p:cNvSpPr/>
          <p:nvPr/>
        </p:nvSpPr>
        <p:spPr>
          <a:xfrm>
            <a:off x="15607348" y="6259113"/>
            <a:ext cx="1072896" cy="1267968"/>
          </a:xfrm>
          <a:prstGeom prst="rect">
            <a:avLst/>
          </a:prstGeom>
          <a:noFill/>
          <a:ln/>
        </p:spPr>
        <p:txBody>
          <a:bodyPr wrap="square" lIns="0" tIns="0" rIns="0" bIns="0" rtlCol="0" anchor="ctr"/>
          <a:lstStyle/>
          <a:p>
            <a:pPr algn="ctr"/>
            <a:r>
              <a:rPr lang="en-US" sz="2000" b="1" dirty="0">
                <a:solidFill>
                  <a:srgbClr val="1A2E38"/>
                </a:solidFill>
                <a:latin typeface="Maven Pro ExtraBold" pitchFamily="34" charset="0"/>
                <a:ea typeface="Maven Pro ExtraBold" pitchFamily="34" charset="-122"/>
                <a:cs typeface="Maven Pro ExtraBold" pitchFamily="34" charset="-120"/>
              </a:rPr>
              <a:t>FY 2</a:t>
            </a:r>
            <a:endParaRPr lang="en-US" sz="2000" dirty="0"/>
          </a:p>
        </p:txBody>
      </p:sp>
      <p:sp>
        <p:nvSpPr>
          <p:cNvPr id="37" name="Shape 31">
            <a:extLst>
              <a:ext uri="{FF2B5EF4-FFF2-40B4-BE49-F238E27FC236}">
                <a16:creationId xmlns:a16="http://schemas.microsoft.com/office/drawing/2014/main" id="{D14FBA9B-F453-32E4-BB42-F7790573915B}"/>
              </a:ext>
            </a:extLst>
          </p:cNvPr>
          <p:cNvSpPr/>
          <p:nvPr/>
        </p:nvSpPr>
        <p:spPr>
          <a:xfrm>
            <a:off x="16729012" y="6259113"/>
            <a:ext cx="1267968" cy="1267968"/>
          </a:xfrm>
          <a:prstGeom prst="rect">
            <a:avLst/>
          </a:prstGeom>
          <a:solidFill>
            <a:srgbClr val="F0E6D9"/>
          </a:solidFill>
          <a:ln w="6350">
            <a:solidFill>
              <a:srgbClr val="E8D8C8"/>
            </a:solidFill>
            <a:prstDash val="solid"/>
          </a:ln>
        </p:spPr>
        <p:txBody>
          <a:bodyPr/>
          <a:lstStyle/>
          <a:p>
            <a:endParaRPr lang="en-US" sz="12800"/>
          </a:p>
        </p:txBody>
      </p:sp>
      <p:sp>
        <p:nvSpPr>
          <p:cNvPr id="38" name="Text 32">
            <a:extLst>
              <a:ext uri="{FF2B5EF4-FFF2-40B4-BE49-F238E27FC236}">
                <a16:creationId xmlns:a16="http://schemas.microsoft.com/office/drawing/2014/main" id="{7A53A652-0924-CCA9-93B7-7E6BD93F6157}"/>
              </a:ext>
            </a:extLst>
          </p:cNvPr>
          <p:cNvSpPr/>
          <p:nvPr/>
        </p:nvSpPr>
        <p:spPr>
          <a:xfrm>
            <a:off x="16777780" y="6259113"/>
            <a:ext cx="1170432" cy="1267968"/>
          </a:xfrm>
          <a:prstGeom prst="rect">
            <a:avLst/>
          </a:prstGeom>
          <a:noFill/>
          <a:ln/>
        </p:spPr>
        <p:txBody>
          <a:bodyPr wrap="square" lIns="0" tIns="0" rIns="0" bIns="0" rtlCol="0" anchor="ctr"/>
          <a:lstStyle/>
          <a:p>
            <a:pPr algn="ctr"/>
            <a:r>
              <a:rPr lang="en-US" sz="2000" dirty="0">
                <a:solidFill>
                  <a:srgbClr val="4A6170"/>
                </a:solidFill>
                <a:latin typeface="Poppins" pitchFamily="34" charset="0"/>
                <a:ea typeface="Poppins" pitchFamily="34" charset="-122"/>
                <a:cs typeface="Poppins" pitchFamily="34" charset="-120"/>
              </a:rPr>
              <a:t>$9.6M</a:t>
            </a:r>
            <a:endParaRPr lang="en-US" sz="2000" dirty="0"/>
          </a:p>
        </p:txBody>
      </p:sp>
      <p:sp>
        <p:nvSpPr>
          <p:cNvPr id="39" name="Shape 33">
            <a:extLst>
              <a:ext uri="{FF2B5EF4-FFF2-40B4-BE49-F238E27FC236}">
                <a16:creationId xmlns:a16="http://schemas.microsoft.com/office/drawing/2014/main" id="{8F73379C-69FC-3B6B-1D35-77A07A9F97A3}"/>
              </a:ext>
            </a:extLst>
          </p:cNvPr>
          <p:cNvSpPr/>
          <p:nvPr/>
        </p:nvSpPr>
        <p:spPr>
          <a:xfrm>
            <a:off x="17996980" y="6259113"/>
            <a:ext cx="1267968" cy="1267968"/>
          </a:xfrm>
          <a:prstGeom prst="rect">
            <a:avLst/>
          </a:prstGeom>
          <a:solidFill>
            <a:srgbClr val="F0E6D9"/>
          </a:solidFill>
          <a:ln w="6350">
            <a:solidFill>
              <a:srgbClr val="E8D8C8"/>
            </a:solidFill>
            <a:prstDash val="solid"/>
          </a:ln>
        </p:spPr>
        <p:txBody>
          <a:bodyPr/>
          <a:lstStyle/>
          <a:p>
            <a:endParaRPr lang="en-US" sz="12800"/>
          </a:p>
        </p:txBody>
      </p:sp>
      <p:sp>
        <p:nvSpPr>
          <p:cNvPr id="40" name="Text 34">
            <a:extLst>
              <a:ext uri="{FF2B5EF4-FFF2-40B4-BE49-F238E27FC236}">
                <a16:creationId xmlns:a16="http://schemas.microsoft.com/office/drawing/2014/main" id="{FD119372-399E-24D1-7396-387F2A7324A8}"/>
              </a:ext>
            </a:extLst>
          </p:cNvPr>
          <p:cNvSpPr/>
          <p:nvPr/>
        </p:nvSpPr>
        <p:spPr>
          <a:xfrm>
            <a:off x="18045748" y="6259113"/>
            <a:ext cx="1170432" cy="1267968"/>
          </a:xfrm>
          <a:prstGeom prst="rect">
            <a:avLst/>
          </a:prstGeom>
          <a:noFill/>
          <a:ln/>
        </p:spPr>
        <p:txBody>
          <a:bodyPr wrap="square" lIns="0" tIns="0" rIns="0" bIns="0" rtlCol="0" anchor="ctr"/>
          <a:lstStyle/>
          <a:p>
            <a:pPr algn="ctr"/>
            <a:r>
              <a:rPr lang="en-US" sz="2000" dirty="0">
                <a:solidFill>
                  <a:srgbClr val="4A6170"/>
                </a:solidFill>
                <a:latin typeface="Poppins" pitchFamily="34" charset="0"/>
                <a:ea typeface="Poppins" pitchFamily="34" charset="-122"/>
                <a:cs typeface="Poppins" pitchFamily="34" charset="-120"/>
              </a:rPr>
              <a:t>$4.1M</a:t>
            </a:r>
            <a:endParaRPr lang="en-US" sz="2000" dirty="0"/>
          </a:p>
        </p:txBody>
      </p:sp>
      <p:sp>
        <p:nvSpPr>
          <p:cNvPr id="41" name="Shape 35">
            <a:extLst>
              <a:ext uri="{FF2B5EF4-FFF2-40B4-BE49-F238E27FC236}">
                <a16:creationId xmlns:a16="http://schemas.microsoft.com/office/drawing/2014/main" id="{79797498-FDD0-ADB9-070D-F96FB69071FF}"/>
              </a:ext>
            </a:extLst>
          </p:cNvPr>
          <p:cNvSpPr/>
          <p:nvPr/>
        </p:nvSpPr>
        <p:spPr>
          <a:xfrm>
            <a:off x="19264948" y="6259113"/>
            <a:ext cx="1267968" cy="1267968"/>
          </a:xfrm>
          <a:prstGeom prst="rect">
            <a:avLst/>
          </a:prstGeom>
          <a:solidFill>
            <a:srgbClr val="F0E6D9"/>
          </a:solidFill>
          <a:ln w="6350">
            <a:solidFill>
              <a:srgbClr val="E8D8C8"/>
            </a:solidFill>
            <a:prstDash val="solid"/>
          </a:ln>
        </p:spPr>
        <p:txBody>
          <a:bodyPr/>
          <a:lstStyle/>
          <a:p>
            <a:endParaRPr lang="en-US" sz="12800"/>
          </a:p>
        </p:txBody>
      </p:sp>
      <p:sp>
        <p:nvSpPr>
          <p:cNvPr id="42" name="Text 36">
            <a:extLst>
              <a:ext uri="{FF2B5EF4-FFF2-40B4-BE49-F238E27FC236}">
                <a16:creationId xmlns:a16="http://schemas.microsoft.com/office/drawing/2014/main" id="{B7BEF81E-6783-0DFE-59AA-6A2DC1771476}"/>
              </a:ext>
            </a:extLst>
          </p:cNvPr>
          <p:cNvSpPr/>
          <p:nvPr/>
        </p:nvSpPr>
        <p:spPr>
          <a:xfrm>
            <a:off x="19313716" y="6259113"/>
            <a:ext cx="1170432" cy="1267968"/>
          </a:xfrm>
          <a:prstGeom prst="rect">
            <a:avLst/>
          </a:prstGeom>
          <a:noFill/>
          <a:ln/>
        </p:spPr>
        <p:txBody>
          <a:bodyPr wrap="square" lIns="0" tIns="0" rIns="0" bIns="0" rtlCol="0" anchor="ctr"/>
          <a:lstStyle/>
          <a:p>
            <a:pPr algn="ctr"/>
            <a:r>
              <a:rPr lang="en-US" sz="2000" dirty="0">
                <a:solidFill>
                  <a:srgbClr val="4A6170"/>
                </a:solidFill>
                <a:latin typeface="Poppins" pitchFamily="34" charset="0"/>
                <a:ea typeface="Poppins" pitchFamily="34" charset="-122"/>
                <a:cs typeface="Poppins" pitchFamily="34" charset="-120"/>
              </a:rPr>
              <a:t>$2.1M</a:t>
            </a:r>
            <a:endParaRPr lang="en-US" sz="2000" dirty="0"/>
          </a:p>
        </p:txBody>
      </p:sp>
      <p:sp>
        <p:nvSpPr>
          <p:cNvPr id="43" name="Shape 37">
            <a:extLst>
              <a:ext uri="{FF2B5EF4-FFF2-40B4-BE49-F238E27FC236}">
                <a16:creationId xmlns:a16="http://schemas.microsoft.com/office/drawing/2014/main" id="{76FF3159-C62B-FA0A-89BC-4DA01274F623}"/>
              </a:ext>
            </a:extLst>
          </p:cNvPr>
          <p:cNvSpPr/>
          <p:nvPr/>
        </p:nvSpPr>
        <p:spPr>
          <a:xfrm>
            <a:off x="20532916" y="6259113"/>
            <a:ext cx="1365504" cy="1267968"/>
          </a:xfrm>
          <a:prstGeom prst="rect">
            <a:avLst/>
          </a:prstGeom>
          <a:solidFill>
            <a:srgbClr val="F0E6D9"/>
          </a:solidFill>
          <a:ln w="6350">
            <a:solidFill>
              <a:srgbClr val="E8D8C8"/>
            </a:solidFill>
            <a:prstDash val="solid"/>
          </a:ln>
        </p:spPr>
        <p:txBody>
          <a:bodyPr/>
          <a:lstStyle/>
          <a:p>
            <a:endParaRPr lang="en-US" sz="12800"/>
          </a:p>
        </p:txBody>
      </p:sp>
      <p:sp>
        <p:nvSpPr>
          <p:cNvPr id="44" name="Text 38">
            <a:extLst>
              <a:ext uri="{FF2B5EF4-FFF2-40B4-BE49-F238E27FC236}">
                <a16:creationId xmlns:a16="http://schemas.microsoft.com/office/drawing/2014/main" id="{0AD7DE8F-7A26-DA5D-6C7D-E7C0B7F3E2C4}"/>
              </a:ext>
            </a:extLst>
          </p:cNvPr>
          <p:cNvSpPr/>
          <p:nvPr/>
        </p:nvSpPr>
        <p:spPr>
          <a:xfrm>
            <a:off x="20581684" y="6259113"/>
            <a:ext cx="1267968" cy="1267968"/>
          </a:xfrm>
          <a:prstGeom prst="rect">
            <a:avLst/>
          </a:prstGeom>
          <a:noFill/>
          <a:ln/>
        </p:spPr>
        <p:txBody>
          <a:bodyPr wrap="square" lIns="0" tIns="0" rIns="0" bIns="0" rtlCol="0" anchor="ctr"/>
          <a:lstStyle/>
          <a:p>
            <a:pPr algn="ctr"/>
            <a:r>
              <a:rPr lang="en-US" sz="2000" dirty="0">
                <a:solidFill>
                  <a:srgbClr val="4A6170"/>
                </a:solidFill>
                <a:latin typeface="Poppins" pitchFamily="34" charset="0"/>
                <a:ea typeface="Poppins" pitchFamily="34" charset="-122"/>
                <a:cs typeface="Poppins" pitchFamily="34" charset="-120"/>
              </a:rPr>
              <a:t>$5.2M</a:t>
            </a:r>
            <a:endParaRPr lang="en-US" sz="2000" dirty="0"/>
          </a:p>
        </p:txBody>
      </p:sp>
      <p:sp>
        <p:nvSpPr>
          <p:cNvPr id="45" name="Shape 39">
            <a:extLst>
              <a:ext uri="{FF2B5EF4-FFF2-40B4-BE49-F238E27FC236}">
                <a16:creationId xmlns:a16="http://schemas.microsoft.com/office/drawing/2014/main" id="{E58E8D23-EFE2-55A1-87F7-205904CDF4CD}"/>
              </a:ext>
            </a:extLst>
          </p:cNvPr>
          <p:cNvSpPr/>
          <p:nvPr/>
        </p:nvSpPr>
        <p:spPr>
          <a:xfrm>
            <a:off x="21898420" y="6259113"/>
            <a:ext cx="1560576" cy="1267968"/>
          </a:xfrm>
          <a:prstGeom prst="rect">
            <a:avLst/>
          </a:prstGeom>
          <a:solidFill>
            <a:srgbClr val="F0E6D9"/>
          </a:solidFill>
          <a:ln w="6350">
            <a:solidFill>
              <a:srgbClr val="E8D8C8"/>
            </a:solidFill>
            <a:prstDash val="solid"/>
          </a:ln>
        </p:spPr>
        <p:txBody>
          <a:bodyPr/>
          <a:lstStyle/>
          <a:p>
            <a:endParaRPr lang="en-US" sz="12800"/>
          </a:p>
        </p:txBody>
      </p:sp>
      <p:sp>
        <p:nvSpPr>
          <p:cNvPr id="46" name="Text 40">
            <a:extLst>
              <a:ext uri="{FF2B5EF4-FFF2-40B4-BE49-F238E27FC236}">
                <a16:creationId xmlns:a16="http://schemas.microsoft.com/office/drawing/2014/main" id="{94137575-F0A4-D423-AC02-1E837395E4B8}"/>
              </a:ext>
            </a:extLst>
          </p:cNvPr>
          <p:cNvSpPr/>
          <p:nvPr/>
        </p:nvSpPr>
        <p:spPr>
          <a:xfrm>
            <a:off x="21947188" y="6259113"/>
            <a:ext cx="1463040" cy="1267968"/>
          </a:xfrm>
          <a:prstGeom prst="rect">
            <a:avLst/>
          </a:prstGeom>
          <a:noFill/>
          <a:ln/>
        </p:spPr>
        <p:txBody>
          <a:bodyPr wrap="square" lIns="0" tIns="0" rIns="0" bIns="0" rtlCol="0" anchor="ctr"/>
          <a:lstStyle/>
          <a:p>
            <a:pPr algn="ctr"/>
            <a:r>
              <a:rPr lang="en-US" sz="2267" b="1" dirty="0">
                <a:solidFill>
                  <a:srgbClr val="0A7B8C"/>
                </a:solidFill>
                <a:latin typeface="Poppins" pitchFamily="34" charset="0"/>
                <a:ea typeface="Poppins" pitchFamily="34" charset="-122"/>
                <a:cs typeface="Poppins" pitchFamily="34" charset="-120"/>
              </a:rPr>
              <a:t>$21.0M</a:t>
            </a:r>
            <a:endParaRPr lang="en-US" sz="2267" dirty="0"/>
          </a:p>
        </p:txBody>
      </p:sp>
      <p:sp>
        <p:nvSpPr>
          <p:cNvPr id="47" name="Shape 41">
            <a:extLst>
              <a:ext uri="{FF2B5EF4-FFF2-40B4-BE49-F238E27FC236}">
                <a16:creationId xmlns:a16="http://schemas.microsoft.com/office/drawing/2014/main" id="{BDCCF875-3C9B-868F-9C9E-7DB82650DC79}"/>
              </a:ext>
            </a:extLst>
          </p:cNvPr>
          <p:cNvSpPr/>
          <p:nvPr/>
        </p:nvSpPr>
        <p:spPr>
          <a:xfrm>
            <a:off x="15558580" y="7649001"/>
            <a:ext cx="1170432" cy="1267968"/>
          </a:xfrm>
          <a:prstGeom prst="rect">
            <a:avLst/>
          </a:prstGeom>
          <a:solidFill>
            <a:srgbClr val="FAF5EF"/>
          </a:solidFill>
          <a:ln w="6350">
            <a:solidFill>
              <a:srgbClr val="E8D8C8"/>
            </a:solidFill>
            <a:prstDash val="solid"/>
          </a:ln>
        </p:spPr>
        <p:txBody>
          <a:bodyPr/>
          <a:lstStyle/>
          <a:p>
            <a:endParaRPr lang="en-US" sz="12800"/>
          </a:p>
        </p:txBody>
      </p:sp>
      <p:sp>
        <p:nvSpPr>
          <p:cNvPr id="48" name="Text 42">
            <a:extLst>
              <a:ext uri="{FF2B5EF4-FFF2-40B4-BE49-F238E27FC236}">
                <a16:creationId xmlns:a16="http://schemas.microsoft.com/office/drawing/2014/main" id="{A23E9EFE-D1A1-0D57-0922-960074E21E8A}"/>
              </a:ext>
            </a:extLst>
          </p:cNvPr>
          <p:cNvSpPr/>
          <p:nvPr/>
        </p:nvSpPr>
        <p:spPr>
          <a:xfrm>
            <a:off x="15607348" y="7649001"/>
            <a:ext cx="1072896" cy="1267968"/>
          </a:xfrm>
          <a:prstGeom prst="rect">
            <a:avLst/>
          </a:prstGeom>
          <a:noFill/>
          <a:ln/>
        </p:spPr>
        <p:txBody>
          <a:bodyPr wrap="square" lIns="0" tIns="0" rIns="0" bIns="0" rtlCol="0" anchor="ctr"/>
          <a:lstStyle/>
          <a:p>
            <a:pPr algn="ctr"/>
            <a:r>
              <a:rPr lang="en-US" sz="2000" b="1" dirty="0">
                <a:solidFill>
                  <a:srgbClr val="1A2E38"/>
                </a:solidFill>
                <a:latin typeface="Maven Pro ExtraBold" pitchFamily="34" charset="0"/>
                <a:ea typeface="Maven Pro ExtraBold" pitchFamily="34" charset="-122"/>
                <a:cs typeface="Maven Pro ExtraBold" pitchFamily="34" charset="-120"/>
              </a:rPr>
              <a:t>FY 3</a:t>
            </a:r>
            <a:endParaRPr lang="en-US" sz="2000" dirty="0"/>
          </a:p>
        </p:txBody>
      </p:sp>
      <p:sp>
        <p:nvSpPr>
          <p:cNvPr id="49" name="Shape 43">
            <a:extLst>
              <a:ext uri="{FF2B5EF4-FFF2-40B4-BE49-F238E27FC236}">
                <a16:creationId xmlns:a16="http://schemas.microsoft.com/office/drawing/2014/main" id="{E58ECE86-8C40-1545-EEE4-0867E76635AC}"/>
              </a:ext>
            </a:extLst>
          </p:cNvPr>
          <p:cNvSpPr/>
          <p:nvPr/>
        </p:nvSpPr>
        <p:spPr>
          <a:xfrm>
            <a:off x="16729012" y="7649001"/>
            <a:ext cx="1267968" cy="1267968"/>
          </a:xfrm>
          <a:prstGeom prst="rect">
            <a:avLst/>
          </a:prstGeom>
          <a:solidFill>
            <a:srgbClr val="FAF5EF"/>
          </a:solidFill>
          <a:ln w="6350">
            <a:solidFill>
              <a:srgbClr val="E8D8C8"/>
            </a:solidFill>
            <a:prstDash val="solid"/>
          </a:ln>
        </p:spPr>
        <p:txBody>
          <a:bodyPr/>
          <a:lstStyle/>
          <a:p>
            <a:endParaRPr lang="en-US" sz="12800"/>
          </a:p>
        </p:txBody>
      </p:sp>
      <p:sp>
        <p:nvSpPr>
          <p:cNvPr id="50" name="Text 44">
            <a:extLst>
              <a:ext uri="{FF2B5EF4-FFF2-40B4-BE49-F238E27FC236}">
                <a16:creationId xmlns:a16="http://schemas.microsoft.com/office/drawing/2014/main" id="{BEEA22E8-E951-2A85-9C10-2EB26FBFD0E6}"/>
              </a:ext>
            </a:extLst>
          </p:cNvPr>
          <p:cNvSpPr/>
          <p:nvPr/>
        </p:nvSpPr>
        <p:spPr>
          <a:xfrm>
            <a:off x="16777780" y="7649001"/>
            <a:ext cx="1170432" cy="1267968"/>
          </a:xfrm>
          <a:prstGeom prst="rect">
            <a:avLst/>
          </a:prstGeom>
          <a:noFill/>
          <a:ln/>
        </p:spPr>
        <p:txBody>
          <a:bodyPr wrap="square" lIns="0" tIns="0" rIns="0" bIns="0" rtlCol="0" anchor="ctr"/>
          <a:lstStyle/>
          <a:p>
            <a:pPr algn="ctr"/>
            <a:r>
              <a:rPr lang="en-US" sz="2000" dirty="0">
                <a:solidFill>
                  <a:srgbClr val="4A6170"/>
                </a:solidFill>
                <a:latin typeface="Poppins" pitchFamily="34" charset="0"/>
                <a:ea typeface="Poppins" pitchFamily="34" charset="-122"/>
                <a:cs typeface="Poppins" pitchFamily="34" charset="-120"/>
              </a:rPr>
              <a:t>$30.2M</a:t>
            </a:r>
            <a:endParaRPr lang="en-US" sz="2000" dirty="0"/>
          </a:p>
        </p:txBody>
      </p:sp>
      <p:sp>
        <p:nvSpPr>
          <p:cNvPr id="51" name="Shape 45">
            <a:extLst>
              <a:ext uri="{FF2B5EF4-FFF2-40B4-BE49-F238E27FC236}">
                <a16:creationId xmlns:a16="http://schemas.microsoft.com/office/drawing/2014/main" id="{BCBCF623-D113-B7B3-912B-1E2C6ADF62D9}"/>
              </a:ext>
            </a:extLst>
          </p:cNvPr>
          <p:cNvSpPr/>
          <p:nvPr/>
        </p:nvSpPr>
        <p:spPr>
          <a:xfrm>
            <a:off x="17996980" y="7649001"/>
            <a:ext cx="1267968" cy="1267968"/>
          </a:xfrm>
          <a:prstGeom prst="rect">
            <a:avLst/>
          </a:prstGeom>
          <a:solidFill>
            <a:srgbClr val="FAF5EF"/>
          </a:solidFill>
          <a:ln w="6350">
            <a:solidFill>
              <a:srgbClr val="E8D8C8"/>
            </a:solidFill>
            <a:prstDash val="solid"/>
          </a:ln>
        </p:spPr>
        <p:txBody>
          <a:bodyPr/>
          <a:lstStyle/>
          <a:p>
            <a:endParaRPr lang="en-US" sz="12800"/>
          </a:p>
        </p:txBody>
      </p:sp>
      <p:sp>
        <p:nvSpPr>
          <p:cNvPr id="52" name="Text 46">
            <a:extLst>
              <a:ext uri="{FF2B5EF4-FFF2-40B4-BE49-F238E27FC236}">
                <a16:creationId xmlns:a16="http://schemas.microsoft.com/office/drawing/2014/main" id="{0E926A07-7DF0-F6CF-B42D-321971848E98}"/>
              </a:ext>
            </a:extLst>
          </p:cNvPr>
          <p:cNvSpPr/>
          <p:nvPr/>
        </p:nvSpPr>
        <p:spPr>
          <a:xfrm>
            <a:off x="18045748" y="7649001"/>
            <a:ext cx="1170432" cy="1267968"/>
          </a:xfrm>
          <a:prstGeom prst="rect">
            <a:avLst/>
          </a:prstGeom>
          <a:noFill/>
          <a:ln/>
        </p:spPr>
        <p:txBody>
          <a:bodyPr wrap="square" lIns="0" tIns="0" rIns="0" bIns="0" rtlCol="0" anchor="ctr"/>
          <a:lstStyle/>
          <a:p>
            <a:pPr algn="ctr"/>
            <a:r>
              <a:rPr lang="en-US" sz="2000" dirty="0">
                <a:solidFill>
                  <a:srgbClr val="4A6170"/>
                </a:solidFill>
                <a:latin typeface="Poppins" pitchFamily="34" charset="0"/>
                <a:ea typeface="Poppins" pitchFamily="34" charset="-122"/>
                <a:cs typeface="Poppins" pitchFamily="34" charset="-120"/>
              </a:rPr>
              <a:t>$14.5M</a:t>
            </a:r>
            <a:endParaRPr lang="en-US" sz="2000" dirty="0"/>
          </a:p>
        </p:txBody>
      </p:sp>
      <p:sp>
        <p:nvSpPr>
          <p:cNvPr id="53" name="Shape 47">
            <a:extLst>
              <a:ext uri="{FF2B5EF4-FFF2-40B4-BE49-F238E27FC236}">
                <a16:creationId xmlns:a16="http://schemas.microsoft.com/office/drawing/2014/main" id="{6B5E24CE-DA20-5F9B-D30E-A63533A6BB37}"/>
              </a:ext>
            </a:extLst>
          </p:cNvPr>
          <p:cNvSpPr/>
          <p:nvPr/>
        </p:nvSpPr>
        <p:spPr>
          <a:xfrm>
            <a:off x="19264948" y="7649001"/>
            <a:ext cx="1267968" cy="1267968"/>
          </a:xfrm>
          <a:prstGeom prst="rect">
            <a:avLst/>
          </a:prstGeom>
          <a:solidFill>
            <a:srgbClr val="FAF5EF"/>
          </a:solidFill>
          <a:ln w="6350">
            <a:solidFill>
              <a:srgbClr val="E8D8C8"/>
            </a:solidFill>
            <a:prstDash val="solid"/>
          </a:ln>
        </p:spPr>
        <p:txBody>
          <a:bodyPr/>
          <a:lstStyle/>
          <a:p>
            <a:endParaRPr lang="en-US" sz="12800"/>
          </a:p>
        </p:txBody>
      </p:sp>
      <p:sp>
        <p:nvSpPr>
          <p:cNvPr id="54" name="Text 48">
            <a:extLst>
              <a:ext uri="{FF2B5EF4-FFF2-40B4-BE49-F238E27FC236}">
                <a16:creationId xmlns:a16="http://schemas.microsoft.com/office/drawing/2014/main" id="{BE43A891-7561-5974-D663-C6929811FB78}"/>
              </a:ext>
            </a:extLst>
          </p:cNvPr>
          <p:cNvSpPr/>
          <p:nvPr/>
        </p:nvSpPr>
        <p:spPr>
          <a:xfrm>
            <a:off x="19313716" y="7649001"/>
            <a:ext cx="1170432" cy="1267968"/>
          </a:xfrm>
          <a:prstGeom prst="rect">
            <a:avLst/>
          </a:prstGeom>
          <a:noFill/>
          <a:ln/>
        </p:spPr>
        <p:txBody>
          <a:bodyPr wrap="square" lIns="0" tIns="0" rIns="0" bIns="0" rtlCol="0" anchor="ctr"/>
          <a:lstStyle/>
          <a:p>
            <a:pPr algn="ctr"/>
            <a:r>
              <a:rPr lang="en-US" sz="2000" dirty="0">
                <a:solidFill>
                  <a:srgbClr val="4A6170"/>
                </a:solidFill>
                <a:latin typeface="Poppins" pitchFamily="34" charset="0"/>
                <a:ea typeface="Poppins" pitchFamily="34" charset="-122"/>
                <a:cs typeface="Poppins" pitchFamily="34" charset="-120"/>
              </a:rPr>
              <a:t>$8.1M</a:t>
            </a:r>
            <a:endParaRPr lang="en-US" sz="2000" dirty="0"/>
          </a:p>
        </p:txBody>
      </p:sp>
      <p:sp>
        <p:nvSpPr>
          <p:cNvPr id="55" name="Shape 49">
            <a:extLst>
              <a:ext uri="{FF2B5EF4-FFF2-40B4-BE49-F238E27FC236}">
                <a16:creationId xmlns:a16="http://schemas.microsoft.com/office/drawing/2014/main" id="{E2EF99F4-9032-6637-7C2C-92E95288BAE3}"/>
              </a:ext>
            </a:extLst>
          </p:cNvPr>
          <p:cNvSpPr/>
          <p:nvPr/>
        </p:nvSpPr>
        <p:spPr>
          <a:xfrm>
            <a:off x="20532916" y="7649001"/>
            <a:ext cx="1365504" cy="1267968"/>
          </a:xfrm>
          <a:prstGeom prst="rect">
            <a:avLst/>
          </a:prstGeom>
          <a:solidFill>
            <a:srgbClr val="FAF5EF"/>
          </a:solidFill>
          <a:ln w="6350">
            <a:solidFill>
              <a:srgbClr val="E8D8C8"/>
            </a:solidFill>
            <a:prstDash val="solid"/>
          </a:ln>
        </p:spPr>
        <p:txBody>
          <a:bodyPr/>
          <a:lstStyle/>
          <a:p>
            <a:endParaRPr lang="en-US" sz="12800"/>
          </a:p>
        </p:txBody>
      </p:sp>
      <p:sp>
        <p:nvSpPr>
          <p:cNvPr id="56" name="Text 50">
            <a:extLst>
              <a:ext uri="{FF2B5EF4-FFF2-40B4-BE49-F238E27FC236}">
                <a16:creationId xmlns:a16="http://schemas.microsoft.com/office/drawing/2014/main" id="{F68BED32-419F-CCC8-8937-BB2A6071B44B}"/>
              </a:ext>
            </a:extLst>
          </p:cNvPr>
          <p:cNvSpPr/>
          <p:nvPr/>
        </p:nvSpPr>
        <p:spPr>
          <a:xfrm>
            <a:off x="20581684" y="7649001"/>
            <a:ext cx="1267968" cy="1267968"/>
          </a:xfrm>
          <a:prstGeom prst="rect">
            <a:avLst/>
          </a:prstGeom>
          <a:noFill/>
          <a:ln/>
        </p:spPr>
        <p:txBody>
          <a:bodyPr wrap="square" lIns="0" tIns="0" rIns="0" bIns="0" rtlCol="0" anchor="ctr"/>
          <a:lstStyle/>
          <a:p>
            <a:pPr algn="ctr"/>
            <a:r>
              <a:rPr lang="en-US" sz="2000" dirty="0">
                <a:solidFill>
                  <a:srgbClr val="4A6170"/>
                </a:solidFill>
                <a:latin typeface="Poppins" pitchFamily="34" charset="0"/>
                <a:ea typeface="Poppins" pitchFamily="34" charset="-122"/>
                <a:cs typeface="Poppins" pitchFamily="34" charset="-120"/>
              </a:rPr>
              <a:t>$10.9M</a:t>
            </a:r>
            <a:endParaRPr lang="en-US" sz="2000" dirty="0"/>
          </a:p>
        </p:txBody>
      </p:sp>
      <p:sp>
        <p:nvSpPr>
          <p:cNvPr id="57" name="Shape 51">
            <a:extLst>
              <a:ext uri="{FF2B5EF4-FFF2-40B4-BE49-F238E27FC236}">
                <a16:creationId xmlns:a16="http://schemas.microsoft.com/office/drawing/2014/main" id="{3EE74F7A-AFED-7139-46A0-9BB95E5A668D}"/>
              </a:ext>
            </a:extLst>
          </p:cNvPr>
          <p:cNvSpPr/>
          <p:nvPr/>
        </p:nvSpPr>
        <p:spPr>
          <a:xfrm>
            <a:off x="21898420" y="7649001"/>
            <a:ext cx="1560576" cy="1267968"/>
          </a:xfrm>
          <a:prstGeom prst="rect">
            <a:avLst/>
          </a:prstGeom>
          <a:solidFill>
            <a:srgbClr val="FAF5EF"/>
          </a:solidFill>
          <a:ln w="6350">
            <a:solidFill>
              <a:srgbClr val="E8D8C8"/>
            </a:solidFill>
            <a:prstDash val="solid"/>
          </a:ln>
        </p:spPr>
        <p:txBody>
          <a:bodyPr/>
          <a:lstStyle/>
          <a:p>
            <a:endParaRPr lang="en-US" sz="12800"/>
          </a:p>
        </p:txBody>
      </p:sp>
      <p:sp>
        <p:nvSpPr>
          <p:cNvPr id="58" name="Text 52">
            <a:extLst>
              <a:ext uri="{FF2B5EF4-FFF2-40B4-BE49-F238E27FC236}">
                <a16:creationId xmlns:a16="http://schemas.microsoft.com/office/drawing/2014/main" id="{418E8024-96B6-A75D-397E-8D9197EEB025}"/>
              </a:ext>
            </a:extLst>
          </p:cNvPr>
          <p:cNvSpPr/>
          <p:nvPr/>
        </p:nvSpPr>
        <p:spPr>
          <a:xfrm>
            <a:off x="21947188" y="7649001"/>
            <a:ext cx="1463040" cy="1267968"/>
          </a:xfrm>
          <a:prstGeom prst="rect">
            <a:avLst/>
          </a:prstGeom>
          <a:noFill/>
          <a:ln/>
        </p:spPr>
        <p:txBody>
          <a:bodyPr wrap="square" lIns="0" tIns="0" rIns="0" bIns="0" rtlCol="0" anchor="ctr"/>
          <a:lstStyle/>
          <a:p>
            <a:pPr algn="ctr"/>
            <a:r>
              <a:rPr lang="en-US" sz="2267" b="1" dirty="0">
                <a:solidFill>
                  <a:srgbClr val="0A7B8C"/>
                </a:solidFill>
                <a:latin typeface="Poppins" pitchFamily="34" charset="0"/>
                <a:ea typeface="Poppins" pitchFamily="34" charset="-122"/>
                <a:cs typeface="Poppins" pitchFamily="34" charset="-120"/>
              </a:rPr>
              <a:t>$63.7M</a:t>
            </a:r>
            <a:endParaRPr lang="en-US" sz="2267" dirty="0"/>
          </a:p>
        </p:txBody>
      </p:sp>
      <p:sp>
        <p:nvSpPr>
          <p:cNvPr id="59" name="Shape 53">
            <a:extLst>
              <a:ext uri="{FF2B5EF4-FFF2-40B4-BE49-F238E27FC236}">
                <a16:creationId xmlns:a16="http://schemas.microsoft.com/office/drawing/2014/main" id="{FB198F5C-949B-5587-FDEC-76F03A95ACF7}"/>
              </a:ext>
            </a:extLst>
          </p:cNvPr>
          <p:cNvSpPr/>
          <p:nvPr/>
        </p:nvSpPr>
        <p:spPr>
          <a:xfrm>
            <a:off x="15558580" y="9038889"/>
            <a:ext cx="1170432" cy="1267968"/>
          </a:xfrm>
          <a:prstGeom prst="rect">
            <a:avLst/>
          </a:prstGeom>
          <a:solidFill>
            <a:srgbClr val="F0E6D9"/>
          </a:solidFill>
          <a:ln w="6350">
            <a:solidFill>
              <a:srgbClr val="E8D8C8"/>
            </a:solidFill>
            <a:prstDash val="solid"/>
          </a:ln>
        </p:spPr>
        <p:txBody>
          <a:bodyPr/>
          <a:lstStyle/>
          <a:p>
            <a:endParaRPr lang="en-US" sz="12800"/>
          </a:p>
        </p:txBody>
      </p:sp>
      <p:sp>
        <p:nvSpPr>
          <p:cNvPr id="60" name="Text 54">
            <a:extLst>
              <a:ext uri="{FF2B5EF4-FFF2-40B4-BE49-F238E27FC236}">
                <a16:creationId xmlns:a16="http://schemas.microsoft.com/office/drawing/2014/main" id="{40D9CA75-D4C2-16AB-6F0B-08E868E5B073}"/>
              </a:ext>
            </a:extLst>
          </p:cNvPr>
          <p:cNvSpPr/>
          <p:nvPr/>
        </p:nvSpPr>
        <p:spPr>
          <a:xfrm>
            <a:off x="15607348" y="9038889"/>
            <a:ext cx="1072896" cy="1267968"/>
          </a:xfrm>
          <a:prstGeom prst="rect">
            <a:avLst/>
          </a:prstGeom>
          <a:noFill/>
          <a:ln/>
        </p:spPr>
        <p:txBody>
          <a:bodyPr wrap="square" lIns="0" tIns="0" rIns="0" bIns="0" rtlCol="0" anchor="ctr"/>
          <a:lstStyle/>
          <a:p>
            <a:pPr algn="ctr"/>
            <a:r>
              <a:rPr lang="en-US" sz="2000" b="1" dirty="0">
                <a:solidFill>
                  <a:srgbClr val="1A2E38"/>
                </a:solidFill>
                <a:latin typeface="Maven Pro ExtraBold" pitchFamily="34" charset="0"/>
                <a:ea typeface="Maven Pro ExtraBold" pitchFamily="34" charset="-122"/>
                <a:cs typeface="Maven Pro ExtraBold" pitchFamily="34" charset="-120"/>
              </a:rPr>
              <a:t>FY 4</a:t>
            </a:r>
            <a:endParaRPr lang="en-US" sz="2000" dirty="0"/>
          </a:p>
        </p:txBody>
      </p:sp>
      <p:sp>
        <p:nvSpPr>
          <p:cNvPr id="61" name="Shape 55">
            <a:extLst>
              <a:ext uri="{FF2B5EF4-FFF2-40B4-BE49-F238E27FC236}">
                <a16:creationId xmlns:a16="http://schemas.microsoft.com/office/drawing/2014/main" id="{0333B6DD-341C-7E9E-F14C-C1AA5D5D38ED}"/>
              </a:ext>
            </a:extLst>
          </p:cNvPr>
          <p:cNvSpPr/>
          <p:nvPr/>
        </p:nvSpPr>
        <p:spPr>
          <a:xfrm>
            <a:off x="16729012" y="9038889"/>
            <a:ext cx="1267968" cy="1267968"/>
          </a:xfrm>
          <a:prstGeom prst="rect">
            <a:avLst/>
          </a:prstGeom>
          <a:solidFill>
            <a:srgbClr val="F0E6D9"/>
          </a:solidFill>
          <a:ln w="6350">
            <a:solidFill>
              <a:srgbClr val="E8D8C8"/>
            </a:solidFill>
            <a:prstDash val="solid"/>
          </a:ln>
        </p:spPr>
        <p:txBody>
          <a:bodyPr/>
          <a:lstStyle/>
          <a:p>
            <a:endParaRPr lang="en-US" sz="12800"/>
          </a:p>
        </p:txBody>
      </p:sp>
      <p:sp>
        <p:nvSpPr>
          <p:cNvPr id="62" name="Text 56">
            <a:extLst>
              <a:ext uri="{FF2B5EF4-FFF2-40B4-BE49-F238E27FC236}">
                <a16:creationId xmlns:a16="http://schemas.microsoft.com/office/drawing/2014/main" id="{A4D108F4-C2EA-B2D3-909B-1454415C4A3F}"/>
              </a:ext>
            </a:extLst>
          </p:cNvPr>
          <p:cNvSpPr/>
          <p:nvPr/>
        </p:nvSpPr>
        <p:spPr>
          <a:xfrm>
            <a:off x="16777780" y="9038889"/>
            <a:ext cx="1170432" cy="1267968"/>
          </a:xfrm>
          <a:prstGeom prst="rect">
            <a:avLst/>
          </a:prstGeom>
          <a:noFill/>
          <a:ln/>
        </p:spPr>
        <p:txBody>
          <a:bodyPr wrap="square" lIns="0" tIns="0" rIns="0" bIns="0" rtlCol="0" anchor="ctr"/>
          <a:lstStyle/>
          <a:p>
            <a:pPr algn="ctr"/>
            <a:r>
              <a:rPr lang="en-US" sz="2000" dirty="0">
                <a:solidFill>
                  <a:srgbClr val="4A6170"/>
                </a:solidFill>
                <a:latin typeface="Poppins" pitchFamily="34" charset="0"/>
                <a:ea typeface="Poppins" pitchFamily="34" charset="-122"/>
                <a:cs typeface="Poppins" pitchFamily="34" charset="-120"/>
              </a:rPr>
              <a:t>$60.3M</a:t>
            </a:r>
            <a:endParaRPr lang="en-US" sz="2000" dirty="0"/>
          </a:p>
        </p:txBody>
      </p:sp>
      <p:sp>
        <p:nvSpPr>
          <p:cNvPr id="63" name="Shape 57">
            <a:extLst>
              <a:ext uri="{FF2B5EF4-FFF2-40B4-BE49-F238E27FC236}">
                <a16:creationId xmlns:a16="http://schemas.microsoft.com/office/drawing/2014/main" id="{2A0A5FA7-204F-A616-5FBB-DDD89949E30B}"/>
              </a:ext>
            </a:extLst>
          </p:cNvPr>
          <p:cNvSpPr/>
          <p:nvPr/>
        </p:nvSpPr>
        <p:spPr>
          <a:xfrm>
            <a:off x="17996980" y="9038889"/>
            <a:ext cx="1267968" cy="1267968"/>
          </a:xfrm>
          <a:prstGeom prst="rect">
            <a:avLst/>
          </a:prstGeom>
          <a:solidFill>
            <a:srgbClr val="F0E6D9"/>
          </a:solidFill>
          <a:ln w="6350">
            <a:solidFill>
              <a:srgbClr val="E8D8C8"/>
            </a:solidFill>
            <a:prstDash val="solid"/>
          </a:ln>
        </p:spPr>
        <p:txBody>
          <a:bodyPr/>
          <a:lstStyle/>
          <a:p>
            <a:endParaRPr lang="en-US" sz="12800"/>
          </a:p>
        </p:txBody>
      </p:sp>
      <p:sp>
        <p:nvSpPr>
          <p:cNvPr id="64" name="Text 58">
            <a:extLst>
              <a:ext uri="{FF2B5EF4-FFF2-40B4-BE49-F238E27FC236}">
                <a16:creationId xmlns:a16="http://schemas.microsoft.com/office/drawing/2014/main" id="{E482AACB-4BCD-2FFF-CA55-BC0C5AC30121}"/>
              </a:ext>
            </a:extLst>
          </p:cNvPr>
          <p:cNvSpPr/>
          <p:nvPr/>
        </p:nvSpPr>
        <p:spPr>
          <a:xfrm>
            <a:off x="18045748" y="9038889"/>
            <a:ext cx="1170432" cy="1267968"/>
          </a:xfrm>
          <a:prstGeom prst="rect">
            <a:avLst/>
          </a:prstGeom>
          <a:noFill/>
          <a:ln/>
        </p:spPr>
        <p:txBody>
          <a:bodyPr wrap="square" lIns="0" tIns="0" rIns="0" bIns="0" rtlCol="0" anchor="ctr"/>
          <a:lstStyle/>
          <a:p>
            <a:pPr algn="ctr"/>
            <a:r>
              <a:rPr lang="en-US" sz="2000" dirty="0">
                <a:solidFill>
                  <a:srgbClr val="4A6170"/>
                </a:solidFill>
                <a:latin typeface="Poppins" pitchFamily="34" charset="0"/>
                <a:ea typeface="Poppins" pitchFamily="34" charset="-122"/>
                <a:cs typeface="Poppins" pitchFamily="34" charset="-120"/>
              </a:rPr>
              <a:t>$29.0M</a:t>
            </a:r>
            <a:endParaRPr lang="en-US" sz="2000" dirty="0"/>
          </a:p>
        </p:txBody>
      </p:sp>
      <p:sp>
        <p:nvSpPr>
          <p:cNvPr id="65" name="Shape 59">
            <a:extLst>
              <a:ext uri="{FF2B5EF4-FFF2-40B4-BE49-F238E27FC236}">
                <a16:creationId xmlns:a16="http://schemas.microsoft.com/office/drawing/2014/main" id="{031129C9-42F8-9F39-7897-80285D292AEC}"/>
              </a:ext>
            </a:extLst>
          </p:cNvPr>
          <p:cNvSpPr/>
          <p:nvPr/>
        </p:nvSpPr>
        <p:spPr>
          <a:xfrm>
            <a:off x="19264948" y="9038889"/>
            <a:ext cx="1267968" cy="1267968"/>
          </a:xfrm>
          <a:prstGeom prst="rect">
            <a:avLst/>
          </a:prstGeom>
          <a:solidFill>
            <a:srgbClr val="F0E6D9"/>
          </a:solidFill>
          <a:ln w="6350">
            <a:solidFill>
              <a:srgbClr val="E8D8C8"/>
            </a:solidFill>
            <a:prstDash val="solid"/>
          </a:ln>
        </p:spPr>
        <p:txBody>
          <a:bodyPr/>
          <a:lstStyle/>
          <a:p>
            <a:endParaRPr lang="en-US" sz="12800"/>
          </a:p>
        </p:txBody>
      </p:sp>
      <p:sp>
        <p:nvSpPr>
          <p:cNvPr id="66" name="Text 60">
            <a:extLst>
              <a:ext uri="{FF2B5EF4-FFF2-40B4-BE49-F238E27FC236}">
                <a16:creationId xmlns:a16="http://schemas.microsoft.com/office/drawing/2014/main" id="{21EAAA3D-68F3-2693-09B7-40CF2598ACC2}"/>
              </a:ext>
            </a:extLst>
          </p:cNvPr>
          <p:cNvSpPr/>
          <p:nvPr/>
        </p:nvSpPr>
        <p:spPr>
          <a:xfrm>
            <a:off x="19313716" y="9038889"/>
            <a:ext cx="1170432" cy="1267968"/>
          </a:xfrm>
          <a:prstGeom prst="rect">
            <a:avLst/>
          </a:prstGeom>
          <a:noFill/>
          <a:ln/>
        </p:spPr>
        <p:txBody>
          <a:bodyPr wrap="square" lIns="0" tIns="0" rIns="0" bIns="0" rtlCol="0" anchor="ctr"/>
          <a:lstStyle/>
          <a:p>
            <a:pPr algn="ctr"/>
            <a:r>
              <a:rPr lang="en-US" sz="2000" dirty="0">
                <a:solidFill>
                  <a:srgbClr val="4A6170"/>
                </a:solidFill>
                <a:latin typeface="Poppins" pitchFamily="34" charset="0"/>
                <a:ea typeface="Poppins" pitchFamily="34" charset="-122"/>
                <a:cs typeface="Poppins" pitchFamily="34" charset="-120"/>
              </a:rPr>
              <a:t>$16.2M</a:t>
            </a:r>
            <a:endParaRPr lang="en-US" sz="2000" dirty="0"/>
          </a:p>
        </p:txBody>
      </p:sp>
      <p:sp>
        <p:nvSpPr>
          <p:cNvPr id="67" name="Shape 61">
            <a:extLst>
              <a:ext uri="{FF2B5EF4-FFF2-40B4-BE49-F238E27FC236}">
                <a16:creationId xmlns:a16="http://schemas.microsoft.com/office/drawing/2014/main" id="{176762BD-F991-D52B-F2ED-E2E090CA3B92}"/>
              </a:ext>
            </a:extLst>
          </p:cNvPr>
          <p:cNvSpPr/>
          <p:nvPr/>
        </p:nvSpPr>
        <p:spPr>
          <a:xfrm>
            <a:off x="20532916" y="9038889"/>
            <a:ext cx="1365504" cy="1267968"/>
          </a:xfrm>
          <a:prstGeom prst="rect">
            <a:avLst/>
          </a:prstGeom>
          <a:solidFill>
            <a:srgbClr val="F0E6D9"/>
          </a:solidFill>
          <a:ln w="6350">
            <a:solidFill>
              <a:srgbClr val="E8D8C8"/>
            </a:solidFill>
            <a:prstDash val="solid"/>
          </a:ln>
        </p:spPr>
        <p:txBody>
          <a:bodyPr/>
          <a:lstStyle/>
          <a:p>
            <a:endParaRPr lang="en-US" sz="12800"/>
          </a:p>
        </p:txBody>
      </p:sp>
      <p:sp>
        <p:nvSpPr>
          <p:cNvPr id="68" name="Text 62">
            <a:extLst>
              <a:ext uri="{FF2B5EF4-FFF2-40B4-BE49-F238E27FC236}">
                <a16:creationId xmlns:a16="http://schemas.microsoft.com/office/drawing/2014/main" id="{C839803D-1F55-C950-2666-DB6ECFE6C17B}"/>
              </a:ext>
            </a:extLst>
          </p:cNvPr>
          <p:cNvSpPr/>
          <p:nvPr/>
        </p:nvSpPr>
        <p:spPr>
          <a:xfrm>
            <a:off x="20581684" y="9038889"/>
            <a:ext cx="1267968" cy="1267968"/>
          </a:xfrm>
          <a:prstGeom prst="rect">
            <a:avLst/>
          </a:prstGeom>
          <a:noFill/>
          <a:ln/>
        </p:spPr>
        <p:txBody>
          <a:bodyPr wrap="square" lIns="0" tIns="0" rIns="0" bIns="0" rtlCol="0" anchor="ctr"/>
          <a:lstStyle/>
          <a:p>
            <a:pPr algn="ctr"/>
            <a:r>
              <a:rPr lang="en-US" sz="2000" dirty="0">
                <a:solidFill>
                  <a:srgbClr val="4A6170"/>
                </a:solidFill>
                <a:latin typeface="Poppins" pitchFamily="34" charset="0"/>
                <a:ea typeface="Poppins" pitchFamily="34" charset="-122"/>
                <a:cs typeface="Poppins" pitchFamily="34" charset="-120"/>
              </a:rPr>
              <a:t>$21.9M</a:t>
            </a:r>
            <a:endParaRPr lang="en-US" sz="2000" dirty="0"/>
          </a:p>
        </p:txBody>
      </p:sp>
      <p:sp>
        <p:nvSpPr>
          <p:cNvPr id="69" name="Shape 63">
            <a:extLst>
              <a:ext uri="{FF2B5EF4-FFF2-40B4-BE49-F238E27FC236}">
                <a16:creationId xmlns:a16="http://schemas.microsoft.com/office/drawing/2014/main" id="{6C36683F-EC4E-C348-67F1-B700011DF03E}"/>
              </a:ext>
            </a:extLst>
          </p:cNvPr>
          <p:cNvSpPr/>
          <p:nvPr/>
        </p:nvSpPr>
        <p:spPr>
          <a:xfrm>
            <a:off x="21898420" y="9038889"/>
            <a:ext cx="1560576" cy="1267968"/>
          </a:xfrm>
          <a:prstGeom prst="rect">
            <a:avLst/>
          </a:prstGeom>
          <a:solidFill>
            <a:srgbClr val="F0E6D9"/>
          </a:solidFill>
          <a:ln w="6350">
            <a:solidFill>
              <a:srgbClr val="E8D8C8"/>
            </a:solidFill>
            <a:prstDash val="solid"/>
          </a:ln>
        </p:spPr>
        <p:txBody>
          <a:bodyPr/>
          <a:lstStyle/>
          <a:p>
            <a:endParaRPr lang="en-US" sz="12800"/>
          </a:p>
        </p:txBody>
      </p:sp>
      <p:sp>
        <p:nvSpPr>
          <p:cNvPr id="70" name="Text 64">
            <a:extLst>
              <a:ext uri="{FF2B5EF4-FFF2-40B4-BE49-F238E27FC236}">
                <a16:creationId xmlns:a16="http://schemas.microsoft.com/office/drawing/2014/main" id="{103783D8-AFAE-CBE0-1E5F-BEC33BCCEBC0}"/>
              </a:ext>
            </a:extLst>
          </p:cNvPr>
          <p:cNvSpPr/>
          <p:nvPr/>
        </p:nvSpPr>
        <p:spPr>
          <a:xfrm>
            <a:off x="21947188" y="9038889"/>
            <a:ext cx="1463040" cy="1267968"/>
          </a:xfrm>
          <a:prstGeom prst="rect">
            <a:avLst/>
          </a:prstGeom>
          <a:noFill/>
          <a:ln/>
        </p:spPr>
        <p:txBody>
          <a:bodyPr wrap="square" lIns="0" tIns="0" rIns="0" bIns="0" rtlCol="0" anchor="ctr"/>
          <a:lstStyle/>
          <a:p>
            <a:pPr algn="ctr"/>
            <a:r>
              <a:rPr lang="en-US" sz="2267" b="1" dirty="0">
                <a:solidFill>
                  <a:srgbClr val="0A7B8C"/>
                </a:solidFill>
                <a:latin typeface="Poppins" pitchFamily="34" charset="0"/>
                <a:ea typeface="Poppins" pitchFamily="34" charset="-122"/>
                <a:cs typeface="Poppins" pitchFamily="34" charset="-120"/>
              </a:rPr>
              <a:t>$127.5M</a:t>
            </a:r>
            <a:endParaRPr lang="en-US" sz="2267" dirty="0"/>
          </a:p>
        </p:txBody>
      </p:sp>
      <p:sp>
        <p:nvSpPr>
          <p:cNvPr id="71" name="Shape 65">
            <a:extLst>
              <a:ext uri="{FF2B5EF4-FFF2-40B4-BE49-F238E27FC236}">
                <a16:creationId xmlns:a16="http://schemas.microsoft.com/office/drawing/2014/main" id="{1EF52B08-25D1-9D20-C2CF-FACA5BBB661D}"/>
              </a:ext>
            </a:extLst>
          </p:cNvPr>
          <p:cNvSpPr/>
          <p:nvPr/>
        </p:nvSpPr>
        <p:spPr>
          <a:xfrm>
            <a:off x="15558580" y="10428777"/>
            <a:ext cx="1170432" cy="1267968"/>
          </a:xfrm>
          <a:prstGeom prst="rect">
            <a:avLst/>
          </a:prstGeom>
          <a:solidFill>
            <a:srgbClr val="D4EEF8"/>
          </a:solidFill>
          <a:ln w="6350">
            <a:solidFill>
              <a:srgbClr val="E8D8C8"/>
            </a:solidFill>
            <a:prstDash val="solid"/>
          </a:ln>
        </p:spPr>
        <p:txBody>
          <a:bodyPr/>
          <a:lstStyle/>
          <a:p>
            <a:endParaRPr lang="en-US" sz="12800"/>
          </a:p>
        </p:txBody>
      </p:sp>
      <p:sp>
        <p:nvSpPr>
          <p:cNvPr id="72" name="Text 66">
            <a:extLst>
              <a:ext uri="{FF2B5EF4-FFF2-40B4-BE49-F238E27FC236}">
                <a16:creationId xmlns:a16="http://schemas.microsoft.com/office/drawing/2014/main" id="{48CA1FF6-078B-5F58-4651-10D7430967C9}"/>
              </a:ext>
            </a:extLst>
          </p:cNvPr>
          <p:cNvSpPr/>
          <p:nvPr/>
        </p:nvSpPr>
        <p:spPr>
          <a:xfrm>
            <a:off x="15607348" y="10428777"/>
            <a:ext cx="1072896" cy="1267968"/>
          </a:xfrm>
          <a:prstGeom prst="rect">
            <a:avLst/>
          </a:prstGeom>
          <a:noFill/>
          <a:ln/>
        </p:spPr>
        <p:txBody>
          <a:bodyPr wrap="square" lIns="0" tIns="0" rIns="0" bIns="0" rtlCol="0" anchor="ctr"/>
          <a:lstStyle/>
          <a:p>
            <a:pPr algn="ctr"/>
            <a:r>
              <a:rPr lang="en-US" sz="2000" b="1" dirty="0">
                <a:solidFill>
                  <a:srgbClr val="1A2E38"/>
                </a:solidFill>
                <a:latin typeface="Maven Pro ExtraBold" pitchFamily="34" charset="0"/>
                <a:ea typeface="Maven Pro ExtraBold" pitchFamily="34" charset="-122"/>
                <a:cs typeface="Maven Pro ExtraBold" pitchFamily="34" charset="-120"/>
              </a:rPr>
              <a:t>FY 5</a:t>
            </a:r>
            <a:endParaRPr lang="en-US" sz="2000" dirty="0"/>
          </a:p>
        </p:txBody>
      </p:sp>
      <p:sp>
        <p:nvSpPr>
          <p:cNvPr id="73" name="Shape 67">
            <a:extLst>
              <a:ext uri="{FF2B5EF4-FFF2-40B4-BE49-F238E27FC236}">
                <a16:creationId xmlns:a16="http://schemas.microsoft.com/office/drawing/2014/main" id="{DEDFCEAA-DB8A-D3A4-4EC0-27B259007B4A}"/>
              </a:ext>
            </a:extLst>
          </p:cNvPr>
          <p:cNvSpPr/>
          <p:nvPr/>
        </p:nvSpPr>
        <p:spPr>
          <a:xfrm>
            <a:off x="16729012" y="10428777"/>
            <a:ext cx="1267968" cy="1267968"/>
          </a:xfrm>
          <a:prstGeom prst="rect">
            <a:avLst/>
          </a:prstGeom>
          <a:solidFill>
            <a:srgbClr val="D4EEF8"/>
          </a:solidFill>
          <a:ln w="6350">
            <a:solidFill>
              <a:srgbClr val="E8D8C8"/>
            </a:solidFill>
            <a:prstDash val="solid"/>
          </a:ln>
        </p:spPr>
        <p:txBody>
          <a:bodyPr/>
          <a:lstStyle/>
          <a:p>
            <a:endParaRPr lang="en-US" sz="12800"/>
          </a:p>
        </p:txBody>
      </p:sp>
      <p:sp>
        <p:nvSpPr>
          <p:cNvPr id="74" name="Text 68">
            <a:extLst>
              <a:ext uri="{FF2B5EF4-FFF2-40B4-BE49-F238E27FC236}">
                <a16:creationId xmlns:a16="http://schemas.microsoft.com/office/drawing/2014/main" id="{D288B69B-C7AE-0FFD-BEB2-9652CD76D2B6}"/>
              </a:ext>
            </a:extLst>
          </p:cNvPr>
          <p:cNvSpPr/>
          <p:nvPr/>
        </p:nvSpPr>
        <p:spPr>
          <a:xfrm>
            <a:off x="16777780" y="10428777"/>
            <a:ext cx="1170432" cy="1267968"/>
          </a:xfrm>
          <a:prstGeom prst="rect">
            <a:avLst/>
          </a:prstGeom>
          <a:noFill/>
          <a:ln/>
        </p:spPr>
        <p:txBody>
          <a:bodyPr wrap="square" lIns="0" tIns="0" rIns="0" bIns="0" rtlCol="0" anchor="ctr"/>
          <a:lstStyle/>
          <a:p>
            <a:pPr algn="ctr"/>
            <a:r>
              <a:rPr lang="en-US" sz="2000" dirty="0">
                <a:solidFill>
                  <a:srgbClr val="4A6170"/>
                </a:solidFill>
                <a:latin typeface="Poppins" pitchFamily="34" charset="0"/>
                <a:ea typeface="Poppins" pitchFamily="34" charset="-122"/>
                <a:cs typeface="Poppins" pitchFamily="34" charset="-120"/>
              </a:rPr>
              <a:t>$90.5M</a:t>
            </a:r>
            <a:endParaRPr lang="en-US" sz="2000" dirty="0"/>
          </a:p>
        </p:txBody>
      </p:sp>
      <p:sp>
        <p:nvSpPr>
          <p:cNvPr id="75" name="Shape 69">
            <a:extLst>
              <a:ext uri="{FF2B5EF4-FFF2-40B4-BE49-F238E27FC236}">
                <a16:creationId xmlns:a16="http://schemas.microsoft.com/office/drawing/2014/main" id="{DA8708EA-50BF-A17D-5755-51A8FF3121CD}"/>
              </a:ext>
            </a:extLst>
          </p:cNvPr>
          <p:cNvSpPr/>
          <p:nvPr/>
        </p:nvSpPr>
        <p:spPr>
          <a:xfrm>
            <a:off x="17996980" y="10428777"/>
            <a:ext cx="1267968" cy="1267968"/>
          </a:xfrm>
          <a:prstGeom prst="rect">
            <a:avLst/>
          </a:prstGeom>
          <a:solidFill>
            <a:srgbClr val="D4EEF8"/>
          </a:solidFill>
          <a:ln w="6350">
            <a:solidFill>
              <a:srgbClr val="E8D8C8"/>
            </a:solidFill>
            <a:prstDash val="solid"/>
          </a:ln>
        </p:spPr>
        <p:txBody>
          <a:bodyPr/>
          <a:lstStyle/>
          <a:p>
            <a:endParaRPr lang="en-US" sz="12800"/>
          </a:p>
        </p:txBody>
      </p:sp>
      <p:sp>
        <p:nvSpPr>
          <p:cNvPr id="76" name="Text 70">
            <a:extLst>
              <a:ext uri="{FF2B5EF4-FFF2-40B4-BE49-F238E27FC236}">
                <a16:creationId xmlns:a16="http://schemas.microsoft.com/office/drawing/2014/main" id="{444BD08D-1816-0148-29F3-4860D5916CCB}"/>
              </a:ext>
            </a:extLst>
          </p:cNvPr>
          <p:cNvSpPr/>
          <p:nvPr/>
        </p:nvSpPr>
        <p:spPr>
          <a:xfrm>
            <a:off x="18045748" y="10428777"/>
            <a:ext cx="1170432" cy="1267968"/>
          </a:xfrm>
          <a:prstGeom prst="rect">
            <a:avLst/>
          </a:prstGeom>
          <a:noFill/>
          <a:ln/>
        </p:spPr>
        <p:txBody>
          <a:bodyPr wrap="square" lIns="0" tIns="0" rIns="0" bIns="0" rtlCol="0" anchor="ctr"/>
          <a:lstStyle/>
          <a:p>
            <a:pPr algn="ctr"/>
            <a:r>
              <a:rPr lang="en-US" sz="2000" dirty="0">
                <a:solidFill>
                  <a:srgbClr val="4A6170"/>
                </a:solidFill>
                <a:latin typeface="Poppins" pitchFamily="34" charset="0"/>
                <a:ea typeface="Poppins" pitchFamily="34" charset="-122"/>
                <a:cs typeface="Poppins" pitchFamily="34" charset="-120"/>
              </a:rPr>
              <a:t>$43.6M</a:t>
            </a:r>
            <a:endParaRPr lang="en-US" sz="2000" dirty="0"/>
          </a:p>
        </p:txBody>
      </p:sp>
      <p:sp>
        <p:nvSpPr>
          <p:cNvPr id="77" name="Shape 71">
            <a:extLst>
              <a:ext uri="{FF2B5EF4-FFF2-40B4-BE49-F238E27FC236}">
                <a16:creationId xmlns:a16="http://schemas.microsoft.com/office/drawing/2014/main" id="{3A4A015E-E203-185E-A4A1-A50BF9DCA34C}"/>
              </a:ext>
            </a:extLst>
          </p:cNvPr>
          <p:cNvSpPr/>
          <p:nvPr/>
        </p:nvSpPr>
        <p:spPr>
          <a:xfrm>
            <a:off x="19264948" y="10428777"/>
            <a:ext cx="1267968" cy="1267968"/>
          </a:xfrm>
          <a:prstGeom prst="rect">
            <a:avLst/>
          </a:prstGeom>
          <a:solidFill>
            <a:srgbClr val="D4EEF8"/>
          </a:solidFill>
          <a:ln w="6350">
            <a:solidFill>
              <a:srgbClr val="E8D8C8"/>
            </a:solidFill>
            <a:prstDash val="solid"/>
          </a:ln>
        </p:spPr>
        <p:txBody>
          <a:bodyPr/>
          <a:lstStyle/>
          <a:p>
            <a:endParaRPr lang="en-US" sz="12800"/>
          </a:p>
        </p:txBody>
      </p:sp>
      <p:sp>
        <p:nvSpPr>
          <p:cNvPr id="78" name="Text 72">
            <a:extLst>
              <a:ext uri="{FF2B5EF4-FFF2-40B4-BE49-F238E27FC236}">
                <a16:creationId xmlns:a16="http://schemas.microsoft.com/office/drawing/2014/main" id="{18D68183-4055-3EE8-F104-088D908B000B}"/>
              </a:ext>
            </a:extLst>
          </p:cNvPr>
          <p:cNvSpPr/>
          <p:nvPr/>
        </p:nvSpPr>
        <p:spPr>
          <a:xfrm>
            <a:off x="19313716" y="10428777"/>
            <a:ext cx="1170432" cy="1267968"/>
          </a:xfrm>
          <a:prstGeom prst="rect">
            <a:avLst/>
          </a:prstGeom>
          <a:noFill/>
          <a:ln/>
        </p:spPr>
        <p:txBody>
          <a:bodyPr wrap="square" lIns="0" tIns="0" rIns="0" bIns="0" rtlCol="0" anchor="ctr"/>
          <a:lstStyle/>
          <a:p>
            <a:pPr algn="ctr"/>
            <a:r>
              <a:rPr lang="en-US" sz="2000" dirty="0">
                <a:solidFill>
                  <a:srgbClr val="4A6170"/>
                </a:solidFill>
                <a:latin typeface="Poppins" pitchFamily="34" charset="0"/>
                <a:ea typeface="Poppins" pitchFamily="34" charset="-122"/>
                <a:cs typeface="Poppins" pitchFamily="34" charset="-120"/>
              </a:rPr>
              <a:t>$24.3M</a:t>
            </a:r>
            <a:endParaRPr lang="en-US" sz="2000" dirty="0"/>
          </a:p>
        </p:txBody>
      </p:sp>
      <p:sp>
        <p:nvSpPr>
          <p:cNvPr id="79" name="Shape 73">
            <a:extLst>
              <a:ext uri="{FF2B5EF4-FFF2-40B4-BE49-F238E27FC236}">
                <a16:creationId xmlns:a16="http://schemas.microsoft.com/office/drawing/2014/main" id="{A2B7F650-D46E-0547-4A31-D02B604C4136}"/>
              </a:ext>
            </a:extLst>
          </p:cNvPr>
          <p:cNvSpPr/>
          <p:nvPr/>
        </p:nvSpPr>
        <p:spPr>
          <a:xfrm>
            <a:off x="20532916" y="10428777"/>
            <a:ext cx="1365504" cy="1267968"/>
          </a:xfrm>
          <a:prstGeom prst="rect">
            <a:avLst/>
          </a:prstGeom>
          <a:solidFill>
            <a:srgbClr val="D4EEF8"/>
          </a:solidFill>
          <a:ln w="6350">
            <a:solidFill>
              <a:srgbClr val="E8D8C8"/>
            </a:solidFill>
            <a:prstDash val="solid"/>
          </a:ln>
        </p:spPr>
        <p:txBody>
          <a:bodyPr/>
          <a:lstStyle/>
          <a:p>
            <a:endParaRPr lang="en-US" sz="12800"/>
          </a:p>
        </p:txBody>
      </p:sp>
      <p:sp>
        <p:nvSpPr>
          <p:cNvPr id="80" name="Text 74">
            <a:extLst>
              <a:ext uri="{FF2B5EF4-FFF2-40B4-BE49-F238E27FC236}">
                <a16:creationId xmlns:a16="http://schemas.microsoft.com/office/drawing/2014/main" id="{E3C90080-C695-F601-AC49-2850C39D2466}"/>
              </a:ext>
            </a:extLst>
          </p:cNvPr>
          <p:cNvSpPr/>
          <p:nvPr/>
        </p:nvSpPr>
        <p:spPr>
          <a:xfrm>
            <a:off x="20581684" y="10428777"/>
            <a:ext cx="1267968" cy="1267968"/>
          </a:xfrm>
          <a:prstGeom prst="rect">
            <a:avLst/>
          </a:prstGeom>
          <a:noFill/>
          <a:ln/>
        </p:spPr>
        <p:txBody>
          <a:bodyPr wrap="square" lIns="0" tIns="0" rIns="0" bIns="0" rtlCol="0" anchor="ctr"/>
          <a:lstStyle/>
          <a:p>
            <a:pPr algn="ctr"/>
            <a:r>
              <a:rPr lang="en-US" sz="2000" dirty="0">
                <a:solidFill>
                  <a:srgbClr val="4A6170"/>
                </a:solidFill>
                <a:latin typeface="Poppins" pitchFamily="34" charset="0"/>
                <a:ea typeface="Poppins" pitchFamily="34" charset="-122"/>
                <a:cs typeface="Poppins" pitchFamily="34" charset="-120"/>
              </a:rPr>
              <a:t>$32.8M</a:t>
            </a:r>
            <a:endParaRPr lang="en-US" sz="2000" dirty="0"/>
          </a:p>
        </p:txBody>
      </p:sp>
      <p:sp>
        <p:nvSpPr>
          <p:cNvPr id="81" name="Shape 75">
            <a:extLst>
              <a:ext uri="{FF2B5EF4-FFF2-40B4-BE49-F238E27FC236}">
                <a16:creationId xmlns:a16="http://schemas.microsoft.com/office/drawing/2014/main" id="{896DA7C9-516D-2EBA-9AC0-42697C455C21}"/>
              </a:ext>
            </a:extLst>
          </p:cNvPr>
          <p:cNvSpPr/>
          <p:nvPr/>
        </p:nvSpPr>
        <p:spPr>
          <a:xfrm>
            <a:off x="21898420" y="10428777"/>
            <a:ext cx="1560576" cy="1267968"/>
          </a:xfrm>
          <a:prstGeom prst="rect">
            <a:avLst/>
          </a:prstGeom>
          <a:solidFill>
            <a:srgbClr val="D4EEF8"/>
          </a:solidFill>
          <a:ln w="6350">
            <a:solidFill>
              <a:srgbClr val="E8D8C8"/>
            </a:solidFill>
            <a:prstDash val="solid"/>
          </a:ln>
        </p:spPr>
        <p:txBody>
          <a:bodyPr/>
          <a:lstStyle/>
          <a:p>
            <a:endParaRPr lang="en-US" sz="12800"/>
          </a:p>
        </p:txBody>
      </p:sp>
      <p:sp>
        <p:nvSpPr>
          <p:cNvPr id="82" name="Text 76">
            <a:extLst>
              <a:ext uri="{FF2B5EF4-FFF2-40B4-BE49-F238E27FC236}">
                <a16:creationId xmlns:a16="http://schemas.microsoft.com/office/drawing/2014/main" id="{4E550560-0F22-F210-1176-BCBA89AFCE1C}"/>
              </a:ext>
            </a:extLst>
          </p:cNvPr>
          <p:cNvSpPr/>
          <p:nvPr/>
        </p:nvSpPr>
        <p:spPr>
          <a:xfrm>
            <a:off x="21947188" y="10428777"/>
            <a:ext cx="1463040" cy="1267968"/>
          </a:xfrm>
          <a:prstGeom prst="rect">
            <a:avLst/>
          </a:prstGeom>
          <a:noFill/>
          <a:ln/>
        </p:spPr>
        <p:txBody>
          <a:bodyPr wrap="square" lIns="0" tIns="0" rIns="0" bIns="0" rtlCol="0" anchor="ctr"/>
          <a:lstStyle/>
          <a:p>
            <a:pPr algn="ctr"/>
            <a:r>
              <a:rPr lang="en-US" sz="2267" b="1" dirty="0">
                <a:solidFill>
                  <a:srgbClr val="0A7B8C"/>
                </a:solidFill>
                <a:latin typeface="Poppins" pitchFamily="34" charset="0"/>
                <a:ea typeface="Poppins" pitchFamily="34" charset="-122"/>
                <a:cs typeface="Poppins" pitchFamily="34" charset="-120"/>
              </a:rPr>
              <a:t>$191.2M</a:t>
            </a:r>
            <a:endParaRPr lang="en-US" sz="2267" dirty="0"/>
          </a:p>
        </p:txBody>
      </p:sp>
    </p:spTree>
    <p:extLst>
      <p:ext uri="{BB962C8B-B14F-4D97-AF65-F5344CB8AC3E}">
        <p14:creationId xmlns:p14="http://schemas.microsoft.com/office/powerpoint/2010/main" val="361773709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0E6D9"/>
        </a:solidFill>
        <a:effectLst/>
      </p:bgPr>
    </p:bg>
    <p:spTree>
      <p:nvGrpSpPr>
        <p:cNvPr id="1" name="">
          <a:extLst>
            <a:ext uri="{FF2B5EF4-FFF2-40B4-BE49-F238E27FC236}">
              <a16:creationId xmlns:a16="http://schemas.microsoft.com/office/drawing/2014/main" id="{6B523AEA-3B2E-9498-00D6-76E3D87BDC6B}"/>
            </a:ext>
          </a:extLst>
        </p:cNvPr>
        <p:cNvGrpSpPr/>
        <p:nvPr/>
      </p:nvGrpSpPr>
      <p:grpSpPr>
        <a:xfrm>
          <a:off x="0" y="0"/>
          <a:ext cx="0" cy="0"/>
          <a:chOff x="0" y="0"/>
          <a:chExt cx="0" cy="0"/>
        </a:xfrm>
      </p:grpSpPr>
      <p:sp>
        <p:nvSpPr>
          <p:cNvPr id="10" name="Line">
            <a:extLst>
              <a:ext uri="{FF2B5EF4-FFF2-40B4-BE49-F238E27FC236}">
                <a16:creationId xmlns:a16="http://schemas.microsoft.com/office/drawing/2014/main" id="{5EF44ABD-5C34-FC0A-AA3A-9EA3C1C53A55}"/>
              </a:ext>
            </a:extLst>
          </p:cNvPr>
          <p:cNvSpPr/>
          <p:nvPr/>
        </p:nvSpPr>
        <p:spPr>
          <a:xfrm>
            <a:off x="765001" y="924073"/>
            <a:ext cx="22853999" cy="1"/>
          </a:xfrm>
          <a:prstGeom prst="line">
            <a:avLst/>
          </a:prstGeom>
          <a:ln w="25400">
            <a:solidFill>
              <a:srgbClr val="5E5E5E"/>
            </a:solidFill>
            <a:miter lim="400000"/>
          </a:ln>
        </p:spPr>
        <p:txBody>
          <a:bodyPr lIns="50800" tIns="50800" rIns="50800" bIns="50800" anchor="ctr"/>
          <a:lstStyle/>
          <a:p>
            <a:endParaRPr/>
          </a:p>
        </p:txBody>
      </p:sp>
      <p:pic>
        <p:nvPicPr>
          <p:cNvPr id="11" name="logo.png" descr="logo.png">
            <a:extLst>
              <a:ext uri="{FF2B5EF4-FFF2-40B4-BE49-F238E27FC236}">
                <a16:creationId xmlns:a16="http://schemas.microsoft.com/office/drawing/2014/main" id="{1BBDDC86-9EA3-A590-FDB5-356348D4F87C}"/>
              </a:ext>
            </a:extLst>
          </p:cNvPr>
          <p:cNvPicPr>
            <a:picLocks noChangeAspect="1"/>
          </p:cNvPicPr>
          <p:nvPr/>
        </p:nvPicPr>
        <p:blipFill>
          <a:blip r:embed="rId3"/>
          <a:stretch>
            <a:fillRect/>
          </a:stretch>
        </p:blipFill>
        <p:spPr>
          <a:xfrm>
            <a:off x="777055" y="240438"/>
            <a:ext cx="1044739" cy="454442"/>
          </a:xfrm>
          <a:prstGeom prst="rect">
            <a:avLst/>
          </a:prstGeom>
          <a:ln w="12700">
            <a:miter lim="400000"/>
          </a:ln>
        </p:spPr>
      </p:pic>
      <p:sp>
        <p:nvSpPr>
          <p:cNvPr id="12" name="/ Financial Outlook">
            <a:extLst>
              <a:ext uri="{FF2B5EF4-FFF2-40B4-BE49-F238E27FC236}">
                <a16:creationId xmlns:a16="http://schemas.microsoft.com/office/drawing/2014/main" id="{20549254-8238-76FC-7D0A-74E97651CFC4}"/>
              </a:ext>
            </a:extLst>
          </p:cNvPr>
          <p:cNvSpPr txBox="1"/>
          <p:nvPr/>
        </p:nvSpPr>
        <p:spPr>
          <a:xfrm>
            <a:off x="1922843" y="239058"/>
            <a:ext cx="2709368" cy="457201"/>
          </a:xfrm>
          <a:prstGeom prst="rect">
            <a:avLst/>
          </a:prstGeom>
          <a:ln w="12700">
            <a:miter lim="400000"/>
          </a:ln>
        </p:spPr>
        <p:txBody>
          <a:bodyPr wrap="none" lIns="50800" tIns="50800" rIns="50800" bIns="50800" anchor="ctr">
            <a:spAutoFit/>
          </a:bodyPr>
          <a:lstStyle>
            <a:lvl1pPr>
              <a:defRPr sz="2400">
                <a:solidFill>
                  <a:srgbClr val="5E5E5E"/>
                </a:solidFill>
              </a:defRPr>
            </a:lvl1pPr>
          </a:lstStyle>
          <a:p>
            <a:r>
              <a:t>/ Financial Outlook</a:t>
            </a:r>
          </a:p>
        </p:txBody>
      </p:sp>
      <p:sp>
        <p:nvSpPr>
          <p:cNvPr id="13" name="Slide Number">
            <a:extLst>
              <a:ext uri="{FF2B5EF4-FFF2-40B4-BE49-F238E27FC236}">
                <a16:creationId xmlns:a16="http://schemas.microsoft.com/office/drawing/2014/main" id="{7ED5DE25-1B60-9777-025F-018F1ABDD0B1}"/>
              </a:ext>
            </a:extLst>
          </p:cNvPr>
          <p:cNvSpPr txBox="1">
            <a:spLocks noGrp="1"/>
          </p:cNvSpPr>
          <p:nvPr>
            <p:ph type="sldNum" sz="quarter" idx="4294967295"/>
          </p:nvPr>
        </p:nvSpPr>
        <p:spPr>
          <a:xfrm>
            <a:off x="23174265" y="245409"/>
            <a:ext cx="426721" cy="457201"/>
          </a:xfrm>
          <a:prstGeom prst="rect">
            <a:avLst/>
          </a:prstGeom>
        </p:spPr>
        <p:txBody>
          <a:bodyPr/>
          <a:lstStyle/>
          <a:p>
            <a:fld id="{A1B2C3D4-0001-0001-0001-000000000028}" type="slidenum">
              <a:rPr/>
              <a:t>17</a:t>
            </a:fld>
            <a:endParaRPr/>
          </a:p>
        </p:txBody>
      </p:sp>
      <p:sp>
        <p:nvSpPr>
          <p:cNvPr id="84" name="Text 2">
            <a:extLst>
              <a:ext uri="{FF2B5EF4-FFF2-40B4-BE49-F238E27FC236}">
                <a16:creationId xmlns:a16="http://schemas.microsoft.com/office/drawing/2014/main" id="{AF320B41-B661-89CB-3AB3-898F0174FEF9}"/>
              </a:ext>
            </a:extLst>
          </p:cNvPr>
          <p:cNvSpPr/>
          <p:nvPr/>
        </p:nvSpPr>
        <p:spPr>
          <a:xfrm>
            <a:off x="855027" y="1731200"/>
            <a:ext cx="22433280" cy="1341120"/>
          </a:xfrm>
          <a:prstGeom prst="rect">
            <a:avLst/>
          </a:prstGeom>
          <a:noFill/>
          <a:ln/>
        </p:spPr>
        <p:txBody>
          <a:bodyPr wrap="square" lIns="0" tIns="0" rIns="0" bIns="0" rtlCol="0" anchor="ctr"/>
          <a:lstStyle/>
          <a:p>
            <a:r>
              <a:rPr lang="en-US" sz="6600" b="1" dirty="0">
                <a:solidFill>
                  <a:schemeClr val="tx1"/>
                </a:solidFill>
                <a:latin typeface="Poppins" pitchFamily="2" charset="77"/>
                <a:ea typeface="Maven Pro ExtraBold" pitchFamily="34" charset="-122"/>
                <a:cs typeface="Poppins" pitchFamily="2" charset="77"/>
              </a:rPr>
              <a:t>EBITDA Growth — Margin Expansion Driven by Recurring Revenue</a:t>
            </a:r>
            <a:endParaRPr lang="en-US" sz="6600" dirty="0">
              <a:solidFill>
                <a:schemeClr val="tx1"/>
              </a:solidFill>
              <a:latin typeface="Poppins" pitchFamily="2" charset="77"/>
              <a:cs typeface="Poppins" pitchFamily="2" charset="77"/>
            </a:endParaRPr>
          </a:p>
        </p:txBody>
      </p:sp>
      <p:sp>
        <p:nvSpPr>
          <p:cNvPr id="86" name="Text 4">
            <a:extLst>
              <a:ext uri="{FF2B5EF4-FFF2-40B4-BE49-F238E27FC236}">
                <a16:creationId xmlns:a16="http://schemas.microsoft.com/office/drawing/2014/main" id="{158BB5D9-DFE9-2BBA-E776-C777BFD1187D}"/>
              </a:ext>
            </a:extLst>
          </p:cNvPr>
          <p:cNvSpPr/>
          <p:nvPr/>
        </p:nvSpPr>
        <p:spPr>
          <a:xfrm>
            <a:off x="928179" y="3486912"/>
            <a:ext cx="22433280" cy="682752"/>
          </a:xfrm>
          <a:prstGeom prst="rect">
            <a:avLst/>
          </a:prstGeom>
          <a:noFill/>
          <a:ln/>
        </p:spPr>
        <p:txBody>
          <a:bodyPr wrap="square" lIns="0" tIns="0" rIns="0" bIns="0" rtlCol="0" anchor="ctr"/>
          <a:lstStyle/>
          <a:p>
            <a:r>
              <a:rPr lang="en-US" sz="2800" dirty="0">
                <a:solidFill>
                  <a:schemeClr val="tx1">
                    <a:lumMod val="85000"/>
                    <a:lumOff val="15000"/>
                  </a:schemeClr>
                </a:solidFill>
                <a:latin typeface="Poppins" pitchFamily="34" charset="0"/>
                <a:ea typeface="Poppins" pitchFamily="34" charset="-122"/>
                <a:cs typeface="Poppins" pitchFamily="34" charset="-120"/>
              </a:rPr>
              <a:t>Scale manufacturing, subscription mix, and water utility economics drive margins from 14% to 39% by Year 5.</a:t>
            </a:r>
            <a:endParaRPr lang="en-US" sz="2800" dirty="0">
              <a:solidFill>
                <a:schemeClr val="tx1">
                  <a:lumMod val="85000"/>
                  <a:lumOff val="15000"/>
                </a:schemeClr>
              </a:solidFill>
            </a:endParaRPr>
          </a:p>
        </p:txBody>
      </p:sp>
      <p:graphicFrame>
        <p:nvGraphicFramePr>
          <p:cNvPr id="87" name="Chart 0">
            <a:extLst>
              <a:ext uri="{FF2B5EF4-FFF2-40B4-BE49-F238E27FC236}">
                <a16:creationId xmlns:a16="http://schemas.microsoft.com/office/drawing/2014/main" id="{F3B9E2DB-7411-6B1F-A444-31ED039BB456}"/>
              </a:ext>
            </a:extLst>
          </p:cNvPr>
          <p:cNvGraphicFramePr/>
          <p:nvPr/>
        </p:nvGraphicFramePr>
        <p:xfrm>
          <a:off x="928179" y="4642104"/>
          <a:ext cx="13753021" cy="8534400"/>
        </p:xfrm>
        <a:graphic>
          <a:graphicData uri="http://schemas.openxmlformats.org/drawingml/2006/chart">
            <c:chart xmlns:c="http://schemas.openxmlformats.org/drawingml/2006/chart" xmlns:r="http://schemas.openxmlformats.org/officeDocument/2006/relationships" r:id="rId4"/>
          </a:graphicData>
        </a:graphic>
      </p:graphicFrame>
      <p:sp>
        <p:nvSpPr>
          <p:cNvPr id="88" name="Shape 5">
            <a:extLst>
              <a:ext uri="{FF2B5EF4-FFF2-40B4-BE49-F238E27FC236}">
                <a16:creationId xmlns:a16="http://schemas.microsoft.com/office/drawing/2014/main" id="{23009877-FF03-AD08-E46E-F0A16077BB45}"/>
              </a:ext>
            </a:extLst>
          </p:cNvPr>
          <p:cNvSpPr/>
          <p:nvPr/>
        </p:nvSpPr>
        <p:spPr>
          <a:xfrm>
            <a:off x="15558579" y="4340352"/>
            <a:ext cx="1584960" cy="853440"/>
          </a:xfrm>
          <a:prstGeom prst="rect">
            <a:avLst/>
          </a:prstGeom>
          <a:solidFill>
            <a:srgbClr val="0A7B8C"/>
          </a:solidFill>
          <a:ln w="12700">
            <a:solidFill>
              <a:srgbClr val="0A7B8C"/>
            </a:solidFill>
            <a:prstDash val="solid"/>
          </a:ln>
        </p:spPr>
        <p:txBody>
          <a:bodyPr/>
          <a:lstStyle/>
          <a:p>
            <a:endParaRPr lang="en-US" sz="12800"/>
          </a:p>
        </p:txBody>
      </p:sp>
      <p:sp>
        <p:nvSpPr>
          <p:cNvPr id="89" name="Text 6">
            <a:extLst>
              <a:ext uri="{FF2B5EF4-FFF2-40B4-BE49-F238E27FC236}">
                <a16:creationId xmlns:a16="http://schemas.microsoft.com/office/drawing/2014/main" id="{EF09ED88-F242-A1B5-A49E-0914AF9F5627}"/>
              </a:ext>
            </a:extLst>
          </p:cNvPr>
          <p:cNvSpPr/>
          <p:nvPr/>
        </p:nvSpPr>
        <p:spPr>
          <a:xfrm>
            <a:off x="15631731" y="4340352"/>
            <a:ext cx="1438656" cy="853440"/>
          </a:xfrm>
          <a:prstGeom prst="rect">
            <a:avLst/>
          </a:prstGeom>
          <a:noFill/>
          <a:ln/>
        </p:spPr>
        <p:txBody>
          <a:bodyPr wrap="square" lIns="0" tIns="0" rIns="0" bIns="0" rtlCol="0" anchor="ctr"/>
          <a:lstStyle/>
          <a:p>
            <a:pPr algn="ctr"/>
            <a:r>
              <a:rPr lang="en-US" sz="2267" b="1" dirty="0">
                <a:solidFill>
                  <a:srgbClr val="FFFFFF"/>
                </a:solidFill>
                <a:latin typeface="Maven Pro ExtraBold" pitchFamily="34" charset="0"/>
                <a:ea typeface="Maven Pro ExtraBold" pitchFamily="34" charset="-122"/>
                <a:cs typeface="Maven Pro ExtraBold" pitchFamily="34" charset="-120"/>
              </a:rPr>
              <a:t>Year</a:t>
            </a:r>
            <a:endParaRPr lang="en-US" sz="2267" dirty="0"/>
          </a:p>
        </p:txBody>
      </p:sp>
      <p:sp>
        <p:nvSpPr>
          <p:cNvPr id="90" name="Shape 7">
            <a:extLst>
              <a:ext uri="{FF2B5EF4-FFF2-40B4-BE49-F238E27FC236}">
                <a16:creationId xmlns:a16="http://schemas.microsoft.com/office/drawing/2014/main" id="{C03D1631-5218-7BCA-CE8A-BEC91AA3B8B2}"/>
              </a:ext>
            </a:extLst>
          </p:cNvPr>
          <p:cNvSpPr/>
          <p:nvPr/>
        </p:nvSpPr>
        <p:spPr>
          <a:xfrm>
            <a:off x="17143539" y="4340352"/>
            <a:ext cx="2194560" cy="853440"/>
          </a:xfrm>
          <a:prstGeom prst="rect">
            <a:avLst/>
          </a:prstGeom>
          <a:solidFill>
            <a:srgbClr val="0A7B8C"/>
          </a:solidFill>
          <a:ln w="12700">
            <a:solidFill>
              <a:srgbClr val="0A7B8C"/>
            </a:solidFill>
            <a:prstDash val="solid"/>
          </a:ln>
        </p:spPr>
        <p:txBody>
          <a:bodyPr/>
          <a:lstStyle/>
          <a:p>
            <a:endParaRPr lang="en-US" sz="12800"/>
          </a:p>
        </p:txBody>
      </p:sp>
      <p:sp>
        <p:nvSpPr>
          <p:cNvPr id="91" name="Text 8">
            <a:extLst>
              <a:ext uri="{FF2B5EF4-FFF2-40B4-BE49-F238E27FC236}">
                <a16:creationId xmlns:a16="http://schemas.microsoft.com/office/drawing/2014/main" id="{AE938AD5-45E7-4566-B43A-4F319C2A47E8}"/>
              </a:ext>
            </a:extLst>
          </p:cNvPr>
          <p:cNvSpPr/>
          <p:nvPr/>
        </p:nvSpPr>
        <p:spPr>
          <a:xfrm>
            <a:off x="17216691" y="4340352"/>
            <a:ext cx="2048256" cy="853440"/>
          </a:xfrm>
          <a:prstGeom prst="rect">
            <a:avLst/>
          </a:prstGeom>
          <a:noFill/>
          <a:ln/>
        </p:spPr>
        <p:txBody>
          <a:bodyPr wrap="square" lIns="0" tIns="0" rIns="0" bIns="0" rtlCol="0" anchor="ctr"/>
          <a:lstStyle/>
          <a:p>
            <a:pPr algn="ctr"/>
            <a:r>
              <a:rPr lang="en-US" sz="2267" b="1" dirty="0">
                <a:solidFill>
                  <a:srgbClr val="FFFFFF"/>
                </a:solidFill>
                <a:latin typeface="Maven Pro ExtraBold" pitchFamily="34" charset="0"/>
                <a:ea typeface="Maven Pro ExtraBold" pitchFamily="34" charset="-122"/>
                <a:cs typeface="Maven Pro ExtraBold" pitchFamily="34" charset="-120"/>
              </a:rPr>
              <a:t>Revenue</a:t>
            </a:r>
            <a:endParaRPr lang="en-US" sz="2267" dirty="0"/>
          </a:p>
        </p:txBody>
      </p:sp>
      <p:sp>
        <p:nvSpPr>
          <p:cNvPr id="92" name="Shape 9">
            <a:extLst>
              <a:ext uri="{FF2B5EF4-FFF2-40B4-BE49-F238E27FC236}">
                <a16:creationId xmlns:a16="http://schemas.microsoft.com/office/drawing/2014/main" id="{34AD6B3F-0AE7-4F53-4768-BB9C277F5C64}"/>
              </a:ext>
            </a:extLst>
          </p:cNvPr>
          <p:cNvSpPr/>
          <p:nvPr/>
        </p:nvSpPr>
        <p:spPr>
          <a:xfrm>
            <a:off x="19338099" y="4340352"/>
            <a:ext cx="1828800" cy="853440"/>
          </a:xfrm>
          <a:prstGeom prst="rect">
            <a:avLst/>
          </a:prstGeom>
          <a:solidFill>
            <a:srgbClr val="0A7B8C"/>
          </a:solidFill>
          <a:ln w="12700">
            <a:solidFill>
              <a:srgbClr val="0A7B8C"/>
            </a:solidFill>
            <a:prstDash val="solid"/>
          </a:ln>
        </p:spPr>
        <p:txBody>
          <a:bodyPr/>
          <a:lstStyle/>
          <a:p>
            <a:endParaRPr lang="en-US" sz="12800"/>
          </a:p>
        </p:txBody>
      </p:sp>
      <p:sp>
        <p:nvSpPr>
          <p:cNvPr id="93" name="Text 10">
            <a:extLst>
              <a:ext uri="{FF2B5EF4-FFF2-40B4-BE49-F238E27FC236}">
                <a16:creationId xmlns:a16="http://schemas.microsoft.com/office/drawing/2014/main" id="{45C10462-A953-0965-FC87-084B40D1C06F}"/>
              </a:ext>
            </a:extLst>
          </p:cNvPr>
          <p:cNvSpPr/>
          <p:nvPr/>
        </p:nvSpPr>
        <p:spPr>
          <a:xfrm>
            <a:off x="19411251" y="4340352"/>
            <a:ext cx="1682496" cy="853440"/>
          </a:xfrm>
          <a:prstGeom prst="rect">
            <a:avLst/>
          </a:prstGeom>
          <a:noFill/>
          <a:ln/>
        </p:spPr>
        <p:txBody>
          <a:bodyPr wrap="square" lIns="0" tIns="0" rIns="0" bIns="0" rtlCol="0" anchor="ctr"/>
          <a:lstStyle/>
          <a:p>
            <a:pPr algn="ctr"/>
            <a:r>
              <a:rPr lang="en-US" sz="2267" b="1" dirty="0">
                <a:solidFill>
                  <a:srgbClr val="FFFFFF"/>
                </a:solidFill>
                <a:latin typeface="Maven Pro ExtraBold" pitchFamily="34" charset="0"/>
                <a:ea typeface="Maven Pro ExtraBold" pitchFamily="34" charset="-122"/>
                <a:cs typeface="Maven Pro ExtraBold" pitchFamily="34" charset="-120"/>
              </a:rPr>
              <a:t>Margin</a:t>
            </a:r>
            <a:endParaRPr lang="en-US" sz="2267" dirty="0"/>
          </a:p>
        </p:txBody>
      </p:sp>
      <p:sp>
        <p:nvSpPr>
          <p:cNvPr id="94" name="Shape 11">
            <a:extLst>
              <a:ext uri="{FF2B5EF4-FFF2-40B4-BE49-F238E27FC236}">
                <a16:creationId xmlns:a16="http://schemas.microsoft.com/office/drawing/2014/main" id="{40BA9BF3-D115-4A8D-396A-A5CC25ED0B65}"/>
              </a:ext>
            </a:extLst>
          </p:cNvPr>
          <p:cNvSpPr/>
          <p:nvPr/>
        </p:nvSpPr>
        <p:spPr>
          <a:xfrm>
            <a:off x="21166899" y="4340352"/>
            <a:ext cx="2194560" cy="853440"/>
          </a:xfrm>
          <a:prstGeom prst="rect">
            <a:avLst/>
          </a:prstGeom>
          <a:solidFill>
            <a:srgbClr val="0A7B8C"/>
          </a:solidFill>
          <a:ln w="12700">
            <a:solidFill>
              <a:srgbClr val="0A7B8C"/>
            </a:solidFill>
            <a:prstDash val="solid"/>
          </a:ln>
        </p:spPr>
        <p:txBody>
          <a:bodyPr/>
          <a:lstStyle/>
          <a:p>
            <a:endParaRPr lang="en-US" sz="12800"/>
          </a:p>
        </p:txBody>
      </p:sp>
      <p:sp>
        <p:nvSpPr>
          <p:cNvPr id="95" name="Text 12">
            <a:extLst>
              <a:ext uri="{FF2B5EF4-FFF2-40B4-BE49-F238E27FC236}">
                <a16:creationId xmlns:a16="http://schemas.microsoft.com/office/drawing/2014/main" id="{90A432DD-CECC-0C5A-5A42-62F0B4E4A832}"/>
              </a:ext>
            </a:extLst>
          </p:cNvPr>
          <p:cNvSpPr/>
          <p:nvPr/>
        </p:nvSpPr>
        <p:spPr>
          <a:xfrm>
            <a:off x="21240051" y="4340352"/>
            <a:ext cx="2048256" cy="853440"/>
          </a:xfrm>
          <a:prstGeom prst="rect">
            <a:avLst/>
          </a:prstGeom>
          <a:noFill/>
          <a:ln/>
        </p:spPr>
        <p:txBody>
          <a:bodyPr wrap="square" lIns="0" tIns="0" rIns="0" bIns="0" rtlCol="0" anchor="ctr"/>
          <a:lstStyle/>
          <a:p>
            <a:pPr algn="ctr"/>
            <a:r>
              <a:rPr lang="en-US" sz="2267" b="1" dirty="0">
                <a:solidFill>
                  <a:srgbClr val="FFFFFF"/>
                </a:solidFill>
                <a:latin typeface="Maven Pro ExtraBold" pitchFamily="34" charset="0"/>
                <a:ea typeface="Maven Pro ExtraBold" pitchFamily="34" charset="-122"/>
                <a:cs typeface="Maven Pro ExtraBold" pitchFamily="34" charset="-120"/>
              </a:rPr>
              <a:t>EBITDA</a:t>
            </a:r>
            <a:endParaRPr lang="en-US" sz="2267" dirty="0"/>
          </a:p>
        </p:txBody>
      </p:sp>
      <p:sp>
        <p:nvSpPr>
          <p:cNvPr id="96" name="Shape 13">
            <a:extLst>
              <a:ext uri="{FF2B5EF4-FFF2-40B4-BE49-F238E27FC236}">
                <a16:creationId xmlns:a16="http://schemas.microsoft.com/office/drawing/2014/main" id="{82AAE942-DFDB-585C-D82D-DDDA9195A52A}"/>
              </a:ext>
            </a:extLst>
          </p:cNvPr>
          <p:cNvSpPr/>
          <p:nvPr/>
        </p:nvSpPr>
        <p:spPr>
          <a:xfrm>
            <a:off x="15558579" y="5193792"/>
            <a:ext cx="1584960" cy="1072896"/>
          </a:xfrm>
          <a:prstGeom prst="rect">
            <a:avLst/>
          </a:prstGeom>
          <a:solidFill>
            <a:srgbClr val="FAF5EF"/>
          </a:solidFill>
          <a:ln w="6350">
            <a:solidFill>
              <a:srgbClr val="E8D8C8"/>
            </a:solidFill>
            <a:prstDash val="solid"/>
          </a:ln>
        </p:spPr>
        <p:txBody>
          <a:bodyPr/>
          <a:lstStyle/>
          <a:p>
            <a:endParaRPr lang="en-US" sz="12800"/>
          </a:p>
        </p:txBody>
      </p:sp>
      <p:sp>
        <p:nvSpPr>
          <p:cNvPr id="97" name="Text 14">
            <a:extLst>
              <a:ext uri="{FF2B5EF4-FFF2-40B4-BE49-F238E27FC236}">
                <a16:creationId xmlns:a16="http://schemas.microsoft.com/office/drawing/2014/main" id="{0AC0AC81-9C57-9A6C-014F-C40055D3CFD3}"/>
              </a:ext>
            </a:extLst>
          </p:cNvPr>
          <p:cNvSpPr/>
          <p:nvPr/>
        </p:nvSpPr>
        <p:spPr>
          <a:xfrm>
            <a:off x="15631731" y="5193792"/>
            <a:ext cx="1438656" cy="1072896"/>
          </a:xfrm>
          <a:prstGeom prst="rect">
            <a:avLst/>
          </a:prstGeom>
          <a:noFill/>
          <a:ln/>
        </p:spPr>
        <p:txBody>
          <a:bodyPr wrap="square" lIns="0" tIns="0" rIns="0" bIns="0" rtlCol="0" anchor="ctr"/>
          <a:lstStyle/>
          <a:p>
            <a:pPr algn="ctr"/>
            <a:r>
              <a:rPr lang="en-US" sz="2267" b="1" dirty="0">
                <a:solidFill>
                  <a:srgbClr val="1A2E38"/>
                </a:solidFill>
                <a:latin typeface="Maven Pro ExtraBold" pitchFamily="34" charset="0"/>
                <a:ea typeface="Maven Pro ExtraBold" pitchFamily="34" charset="-122"/>
                <a:cs typeface="Maven Pro ExtraBold" pitchFamily="34" charset="-120"/>
              </a:rPr>
              <a:t>FY 1</a:t>
            </a:r>
            <a:endParaRPr lang="en-US" sz="2267" dirty="0"/>
          </a:p>
        </p:txBody>
      </p:sp>
      <p:sp>
        <p:nvSpPr>
          <p:cNvPr id="98" name="Shape 15">
            <a:extLst>
              <a:ext uri="{FF2B5EF4-FFF2-40B4-BE49-F238E27FC236}">
                <a16:creationId xmlns:a16="http://schemas.microsoft.com/office/drawing/2014/main" id="{46152EED-C5B3-56DB-EA54-3EA3E7B5FC8A}"/>
              </a:ext>
            </a:extLst>
          </p:cNvPr>
          <p:cNvSpPr/>
          <p:nvPr/>
        </p:nvSpPr>
        <p:spPr>
          <a:xfrm>
            <a:off x="17143539" y="5193792"/>
            <a:ext cx="2194560" cy="1072896"/>
          </a:xfrm>
          <a:prstGeom prst="rect">
            <a:avLst/>
          </a:prstGeom>
          <a:solidFill>
            <a:srgbClr val="FAF5EF"/>
          </a:solidFill>
          <a:ln w="6350">
            <a:solidFill>
              <a:srgbClr val="E8D8C8"/>
            </a:solidFill>
            <a:prstDash val="solid"/>
          </a:ln>
        </p:spPr>
        <p:txBody>
          <a:bodyPr/>
          <a:lstStyle/>
          <a:p>
            <a:endParaRPr lang="en-US" sz="12800"/>
          </a:p>
        </p:txBody>
      </p:sp>
      <p:sp>
        <p:nvSpPr>
          <p:cNvPr id="99" name="Text 16">
            <a:extLst>
              <a:ext uri="{FF2B5EF4-FFF2-40B4-BE49-F238E27FC236}">
                <a16:creationId xmlns:a16="http://schemas.microsoft.com/office/drawing/2014/main" id="{D6ED4C68-F1FB-59D5-F615-FCE36237BA1E}"/>
              </a:ext>
            </a:extLst>
          </p:cNvPr>
          <p:cNvSpPr/>
          <p:nvPr/>
        </p:nvSpPr>
        <p:spPr>
          <a:xfrm>
            <a:off x="17216691" y="5193792"/>
            <a:ext cx="2048256" cy="1072896"/>
          </a:xfrm>
          <a:prstGeom prst="rect">
            <a:avLst/>
          </a:prstGeom>
          <a:noFill/>
          <a:ln/>
        </p:spPr>
        <p:txBody>
          <a:bodyPr wrap="square" lIns="0" tIns="0" rIns="0" bIns="0" rtlCol="0" anchor="ctr"/>
          <a:lstStyle/>
          <a:p>
            <a:pPr algn="ctr"/>
            <a:r>
              <a:rPr lang="en-US" sz="2267" dirty="0">
                <a:solidFill>
                  <a:srgbClr val="4A6170"/>
                </a:solidFill>
                <a:latin typeface="Poppins" pitchFamily="34" charset="0"/>
                <a:ea typeface="Poppins" pitchFamily="34" charset="-122"/>
                <a:cs typeface="Poppins" pitchFamily="34" charset="-120"/>
              </a:rPr>
              <a:t>$4.3M</a:t>
            </a:r>
            <a:endParaRPr lang="en-US" sz="2267" dirty="0"/>
          </a:p>
        </p:txBody>
      </p:sp>
      <p:sp>
        <p:nvSpPr>
          <p:cNvPr id="100" name="Shape 17">
            <a:extLst>
              <a:ext uri="{FF2B5EF4-FFF2-40B4-BE49-F238E27FC236}">
                <a16:creationId xmlns:a16="http://schemas.microsoft.com/office/drawing/2014/main" id="{AEAA4ADD-4034-DB0D-68FE-8EB4956FA071}"/>
              </a:ext>
            </a:extLst>
          </p:cNvPr>
          <p:cNvSpPr/>
          <p:nvPr/>
        </p:nvSpPr>
        <p:spPr>
          <a:xfrm>
            <a:off x="19338099" y="5193792"/>
            <a:ext cx="1828800" cy="1072896"/>
          </a:xfrm>
          <a:prstGeom prst="rect">
            <a:avLst/>
          </a:prstGeom>
          <a:solidFill>
            <a:srgbClr val="FAF5EF"/>
          </a:solidFill>
          <a:ln w="6350">
            <a:solidFill>
              <a:srgbClr val="E8D8C8"/>
            </a:solidFill>
            <a:prstDash val="solid"/>
          </a:ln>
        </p:spPr>
        <p:txBody>
          <a:bodyPr/>
          <a:lstStyle/>
          <a:p>
            <a:endParaRPr lang="en-US" sz="12800"/>
          </a:p>
        </p:txBody>
      </p:sp>
      <p:sp>
        <p:nvSpPr>
          <p:cNvPr id="101" name="Text 18">
            <a:extLst>
              <a:ext uri="{FF2B5EF4-FFF2-40B4-BE49-F238E27FC236}">
                <a16:creationId xmlns:a16="http://schemas.microsoft.com/office/drawing/2014/main" id="{F3B10BB7-721E-0F6D-06EB-CAD9F2D9F0D4}"/>
              </a:ext>
            </a:extLst>
          </p:cNvPr>
          <p:cNvSpPr/>
          <p:nvPr/>
        </p:nvSpPr>
        <p:spPr>
          <a:xfrm>
            <a:off x="19411251" y="5193792"/>
            <a:ext cx="1682496" cy="1072896"/>
          </a:xfrm>
          <a:prstGeom prst="rect">
            <a:avLst/>
          </a:prstGeom>
          <a:noFill/>
          <a:ln/>
        </p:spPr>
        <p:txBody>
          <a:bodyPr wrap="square" lIns="0" tIns="0" rIns="0" bIns="0" rtlCol="0" anchor="ctr"/>
          <a:lstStyle/>
          <a:p>
            <a:pPr algn="ctr"/>
            <a:r>
              <a:rPr lang="en-US" sz="2933" b="1" dirty="0">
                <a:solidFill>
                  <a:srgbClr val="0A7B8C"/>
                </a:solidFill>
                <a:latin typeface="Poppins" pitchFamily="34" charset="0"/>
                <a:ea typeface="Poppins" pitchFamily="34" charset="-122"/>
                <a:cs typeface="Poppins" pitchFamily="34" charset="-120"/>
              </a:rPr>
              <a:t>14%</a:t>
            </a:r>
            <a:endParaRPr lang="en-US" sz="2933" dirty="0"/>
          </a:p>
        </p:txBody>
      </p:sp>
      <p:sp>
        <p:nvSpPr>
          <p:cNvPr id="102" name="Shape 19">
            <a:extLst>
              <a:ext uri="{FF2B5EF4-FFF2-40B4-BE49-F238E27FC236}">
                <a16:creationId xmlns:a16="http://schemas.microsoft.com/office/drawing/2014/main" id="{728E36F4-911D-8EC9-1CE9-D5B2CA185D8C}"/>
              </a:ext>
            </a:extLst>
          </p:cNvPr>
          <p:cNvSpPr/>
          <p:nvPr/>
        </p:nvSpPr>
        <p:spPr>
          <a:xfrm>
            <a:off x="21166899" y="5193792"/>
            <a:ext cx="2194560" cy="1072896"/>
          </a:xfrm>
          <a:prstGeom prst="rect">
            <a:avLst/>
          </a:prstGeom>
          <a:solidFill>
            <a:srgbClr val="FAF5EF"/>
          </a:solidFill>
          <a:ln w="6350">
            <a:solidFill>
              <a:srgbClr val="E8D8C8"/>
            </a:solidFill>
            <a:prstDash val="solid"/>
          </a:ln>
        </p:spPr>
        <p:txBody>
          <a:bodyPr/>
          <a:lstStyle/>
          <a:p>
            <a:endParaRPr lang="en-US" sz="12800"/>
          </a:p>
        </p:txBody>
      </p:sp>
      <p:sp>
        <p:nvSpPr>
          <p:cNvPr id="103" name="Text 20">
            <a:extLst>
              <a:ext uri="{FF2B5EF4-FFF2-40B4-BE49-F238E27FC236}">
                <a16:creationId xmlns:a16="http://schemas.microsoft.com/office/drawing/2014/main" id="{62F81236-3DFC-D8D7-D103-A28A6746AA36}"/>
              </a:ext>
            </a:extLst>
          </p:cNvPr>
          <p:cNvSpPr/>
          <p:nvPr/>
        </p:nvSpPr>
        <p:spPr>
          <a:xfrm>
            <a:off x="21240051" y="5193792"/>
            <a:ext cx="2048256" cy="1072896"/>
          </a:xfrm>
          <a:prstGeom prst="rect">
            <a:avLst/>
          </a:prstGeom>
          <a:noFill/>
          <a:ln/>
        </p:spPr>
        <p:txBody>
          <a:bodyPr wrap="square" lIns="0" tIns="0" rIns="0" bIns="0" rtlCol="0" anchor="ctr"/>
          <a:lstStyle/>
          <a:p>
            <a:pPr algn="ctr"/>
            <a:r>
              <a:rPr lang="en-US" sz="2267" dirty="0">
                <a:solidFill>
                  <a:srgbClr val="4A6170"/>
                </a:solidFill>
                <a:latin typeface="Poppins" pitchFamily="34" charset="0"/>
                <a:ea typeface="Poppins" pitchFamily="34" charset="-122"/>
                <a:cs typeface="Poppins" pitchFamily="34" charset="-120"/>
              </a:rPr>
              <a:t>$0.6M</a:t>
            </a:r>
            <a:endParaRPr lang="en-US" sz="2267" dirty="0"/>
          </a:p>
        </p:txBody>
      </p:sp>
      <p:sp>
        <p:nvSpPr>
          <p:cNvPr id="104" name="Shape 21">
            <a:extLst>
              <a:ext uri="{FF2B5EF4-FFF2-40B4-BE49-F238E27FC236}">
                <a16:creationId xmlns:a16="http://schemas.microsoft.com/office/drawing/2014/main" id="{FE209164-79ED-5ECA-DB12-EF72E0FF9C32}"/>
              </a:ext>
            </a:extLst>
          </p:cNvPr>
          <p:cNvSpPr/>
          <p:nvPr/>
        </p:nvSpPr>
        <p:spPr>
          <a:xfrm>
            <a:off x="15558579" y="6388608"/>
            <a:ext cx="1584960" cy="1072896"/>
          </a:xfrm>
          <a:prstGeom prst="rect">
            <a:avLst/>
          </a:prstGeom>
          <a:solidFill>
            <a:srgbClr val="F0E6D9"/>
          </a:solidFill>
          <a:ln w="6350">
            <a:solidFill>
              <a:srgbClr val="E8D8C8"/>
            </a:solidFill>
            <a:prstDash val="solid"/>
          </a:ln>
        </p:spPr>
        <p:txBody>
          <a:bodyPr/>
          <a:lstStyle/>
          <a:p>
            <a:endParaRPr lang="en-US" sz="12800"/>
          </a:p>
        </p:txBody>
      </p:sp>
      <p:sp>
        <p:nvSpPr>
          <p:cNvPr id="105" name="Text 22">
            <a:extLst>
              <a:ext uri="{FF2B5EF4-FFF2-40B4-BE49-F238E27FC236}">
                <a16:creationId xmlns:a16="http://schemas.microsoft.com/office/drawing/2014/main" id="{EEAFD379-EA1D-C885-D849-84F730144044}"/>
              </a:ext>
            </a:extLst>
          </p:cNvPr>
          <p:cNvSpPr/>
          <p:nvPr/>
        </p:nvSpPr>
        <p:spPr>
          <a:xfrm>
            <a:off x="15631731" y="6388608"/>
            <a:ext cx="1438656" cy="1072896"/>
          </a:xfrm>
          <a:prstGeom prst="rect">
            <a:avLst/>
          </a:prstGeom>
          <a:noFill/>
          <a:ln/>
        </p:spPr>
        <p:txBody>
          <a:bodyPr wrap="square" lIns="0" tIns="0" rIns="0" bIns="0" rtlCol="0" anchor="ctr"/>
          <a:lstStyle/>
          <a:p>
            <a:pPr algn="ctr"/>
            <a:r>
              <a:rPr lang="en-US" sz="2267" b="1" dirty="0">
                <a:solidFill>
                  <a:srgbClr val="1A2E38"/>
                </a:solidFill>
                <a:latin typeface="Maven Pro ExtraBold" pitchFamily="34" charset="0"/>
                <a:ea typeface="Maven Pro ExtraBold" pitchFamily="34" charset="-122"/>
                <a:cs typeface="Maven Pro ExtraBold" pitchFamily="34" charset="-120"/>
              </a:rPr>
              <a:t>FY 2</a:t>
            </a:r>
            <a:endParaRPr lang="en-US" sz="2267" dirty="0"/>
          </a:p>
        </p:txBody>
      </p:sp>
      <p:sp>
        <p:nvSpPr>
          <p:cNvPr id="106" name="Shape 23">
            <a:extLst>
              <a:ext uri="{FF2B5EF4-FFF2-40B4-BE49-F238E27FC236}">
                <a16:creationId xmlns:a16="http://schemas.microsoft.com/office/drawing/2014/main" id="{64BF3290-583C-EA6F-3A12-D635497AA4D2}"/>
              </a:ext>
            </a:extLst>
          </p:cNvPr>
          <p:cNvSpPr/>
          <p:nvPr/>
        </p:nvSpPr>
        <p:spPr>
          <a:xfrm>
            <a:off x="17143539" y="6388608"/>
            <a:ext cx="2194560" cy="1072896"/>
          </a:xfrm>
          <a:prstGeom prst="rect">
            <a:avLst/>
          </a:prstGeom>
          <a:solidFill>
            <a:srgbClr val="F0E6D9"/>
          </a:solidFill>
          <a:ln w="6350">
            <a:solidFill>
              <a:srgbClr val="E8D8C8"/>
            </a:solidFill>
            <a:prstDash val="solid"/>
          </a:ln>
        </p:spPr>
        <p:txBody>
          <a:bodyPr/>
          <a:lstStyle/>
          <a:p>
            <a:endParaRPr lang="en-US" sz="12800"/>
          </a:p>
        </p:txBody>
      </p:sp>
      <p:sp>
        <p:nvSpPr>
          <p:cNvPr id="107" name="Text 24">
            <a:extLst>
              <a:ext uri="{FF2B5EF4-FFF2-40B4-BE49-F238E27FC236}">
                <a16:creationId xmlns:a16="http://schemas.microsoft.com/office/drawing/2014/main" id="{BAB863BC-D566-A966-309F-418CB25C9459}"/>
              </a:ext>
            </a:extLst>
          </p:cNvPr>
          <p:cNvSpPr/>
          <p:nvPr/>
        </p:nvSpPr>
        <p:spPr>
          <a:xfrm>
            <a:off x="17216691" y="6388608"/>
            <a:ext cx="2048256" cy="1072896"/>
          </a:xfrm>
          <a:prstGeom prst="rect">
            <a:avLst/>
          </a:prstGeom>
          <a:noFill/>
          <a:ln/>
        </p:spPr>
        <p:txBody>
          <a:bodyPr wrap="square" lIns="0" tIns="0" rIns="0" bIns="0" rtlCol="0" anchor="ctr"/>
          <a:lstStyle/>
          <a:p>
            <a:pPr algn="ctr"/>
            <a:r>
              <a:rPr lang="en-US" sz="2267" dirty="0">
                <a:solidFill>
                  <a:srgbClr val="4A6170"/>
                </a:solidFill>
                <a:latin typeface="Poppins" pitchFamily="34" charset="0"/>
                <a:ea typeface="Poppins" pitchFamily="34" charset="-122"/>
                <a:cs typeface="Poppins" pitchFamily="34" charset="-120"/>
              </a:rPr>
              <a:t>$21.0M</a:t>
            </a:r>
            <a:endParaRPr lang="en-US" sz="2267" dirty="0"/>
          </a:p>
        </p:txBody>
      </p:sp>
      <p:sp>
        <p:nvSpPr>
          <p:cNvPr id="108" name="Shape 25">
            <a:extLst>
              <a:ext uri="{FF2B5EF4-FFF2-40B4-BE49-F238E27FC236}">
                <a16:creationId xmlns:a16="http://schemas.microsoft.com/office/drawing/2014/main" id="{672D89C7-BD01-8D46-E075-A9FF674CB4FA}"/>
              </a:ext>
            </a:extLst>
          </p:cNvPr>
          <p:cNvSpPr/>
          <p:nvPr/>
        </p:nvSpPr>
        <p:spPr>
          <a:xfrm>
            <a:off x="19338099" y="6388608"/>
            <a:ext cx="1828800" cy="1072896"/>
          </a:xfrm>
          <a:prstGeom prst="rect">
            <a:avLst/>
          </a:prstGeom>
          <a:solidFill>
            <a:srgbClr val="F0E6D9"/>
          </a:solidFill>
          <a:ln w="6350">
            <a:solidFill>
              <a:srgbClr val="E8D8C8"/>
            </a:solidFill>
            <a:prstDash val="solid"/>
          </a:ln>
        </p:spPr>
        <p:txBody>
          <a:bodyPr/>
          <a:lstStyle/>
          <a:p>
            <a:endParaRPr lang="en-US" sz="12800"/>
          </a:p>
        </p:txBody>
      </p:sp>
      <p:sp>
        <p:nvSpPr>
          <p:cNvPr id="109" name="Text 26">
            <a:extLst>
              <a:ext uri="{FF2B5EF4-FFF2-40B4-BE49-F238E27FC236}">
                <a16:creationId xmlns:a16="http://schemas.microsoft.com/office/drawing/2014/main" id="{E1B2F055-5738-E8A6-C945-4CA9CE201FF1}"/>
              </a:ext>
            </a:extLst>
          </p:cNvPr>
          <p:cNvSpPr/>
          <p:nvPr/>
        </p:nvSpPr>
        <p:spPr>
          <a:xfrm>
            <a:off x="19411251" y="6388608"/>
            <a:ext cx="1682496" cy="1072896"/>
          </a:xfrm>
          <a:prstGeom prst="rect">
            <a:avLst/>
          </a:prstGeom>
          <a:noFill/>
          <a:ln/>
        </p:spPr>
        <p:txBody>
          <a:bodyPr wrap="square" lIns="0" tIns="0" rIns="0" bIns="0" rtlCol="0" anchor="ctr"/>
          <a:lstStyle/>
          <a:p>
            <a:pPr algn="ctr"/>
            <a:r>
              <a:rPr lang="en-US" sz="2933" b="1" dirty="0">
                <a:solidFill>
                  <a:srgbClr val="0A7B8C"/>
                </a:solidFill>
                <a:latin typeface="Poppins" pitchFamily="34" charset="0"/>
                <a:ea typeface="Poppins" pitchFamily="34" charset="-122"/>
                <a:cs typeface="Poppins" pitchFamily="34" charset="-120"/>
              </a:rPr>
              <a:t>31%</a:t>
            </a:r>
            <a:endParaRPr lang="en-US" sz="2933" dirty="0"/>
          </a:p>
        </p:txBody>
      </p:sp>
      <p:sp>
        <p:nvSpPr>
          <p:cNvPr id="110" name="Shape 27">
            <a:extLst>
              <a:ext uri="{FF2B5EF4-FFF2-40B4-BE49-F238E27FC236}">
                <a16:creationId xmlns:a16="http://schemas.microsoft.com/office/drawing/2014/main" id="{BAA65CDA-2AB0-EBDF-1D99-FDA91A8B57C8}"/>
              </a:ext>
            </a:extLst>
          </p:cNvPr>
          <p:cNvSpPr/>
          <p:nvPr/>
        </p:nvSpPr>
        <p:spPr>
          <a:xfrm>
            <a:off x="21166899" y="6388608"/>
            <a:ext cx="2194560" cy="1072896"/>
          </a:xfrm>
          <a:prstGeom prst="rect">
            <a:avLst/>
          </a:prstGeom>
          <a:solidFill>
            <a:srgbClr val="F0E6D9"/>
          </a:solidFill>
          <a:ln w="6350">
            <a:solidFill>
              <a:srgbClr val="E8D8C8"/>
            </a:solidFill>
            <a:prstDash val="solid"/>
          </a:ln>
        </p:spPr>
        <p:txBody>
          <a:bodyPr/>
          <a:lstStyle/>
          <a:p>
            <a:endParaRPr lang="en-US" sz="12800"/>
          </a:p>
        </p:txBody>
      </p:sp>
      <p:sp>
        <p:nvSpPr>
          <p:cNvPr id="111" name="Text 28">
            <a:extLst>
              <a:ext uri="{FF2B5EF4-FFF2-40B4-BE49-F238E27FC236}">
                <a16:creationId xmlns:a16="http://schemas.microsoft.com/office/drawing/2014/main" id="{8609C13B-0328-D7EC-6A13-163C634A34B7}"/>
              </a:ext>
            </a:extLst>
          </p:cNvPr>
          <p:cNvSpPr/>
          <p:nvPr/>
        </p:nvSpPr>
        <p:spPr>
          <a:xfrm>
            <a:off x="21240051" y="6388608"/>
            <a:ext cx="2048256" cy="1072896"/>
          </a:xfrm>
          <a:prstGeom prst="rect">
            <a:avLst/>
          </a:prstGeom>
          <a:noFill/>
          <a:ln/>
        </p:spPr>
        <p:txBody>
          <a:bodyPr wrap="square" lIns="0" tIns="0" rIns="0" bIns="0" rtlCol="0" anchor="ctr"/>
          <a:lstStyle/>
          <a:p>
            <a:pPr algn="ctr"/>
            <a:r>
              <a:rPr lang="en-US" sz="2267" dirty="0">
                <a:solidFill>
                  <a:srgbClr val="4A6170"/>
                </a:solidFill>
                <a:latin typeface="Poppins" pitchFamily="34" charset="0"/>
                <a:ea typeface="Poppins" pitchFamily="34" charset="-122"/>
                <a:cs typeface="Poppins" pitchFamily="34" charset="-120"/>
              </a:rPr>
              <a:t>$6.4M</a:t>
            </a:r>
            <a:endParaRPr lang="en-US" sz="2267" dirty="0"/>
          </a:p>
        </p:txBody>
      </p:sp>
      <p:sp>
        <p:nvSpPr>
          <p:cNvPr id="112" name="Shape 29">
            <a:extLst>
              <a:ext uri="{FF2B5EF4-FFF2-40B4-BE49-F238E27FC236}">
                <a16:creationId xmlns:a16="http://schemas.microsoft.com/office/drawing/2014/main" id="{B996221C-458B-B50D-3A58-4858CF0D1C60}"/>
              </a:ext>
            </a:extLst>
          </p:cNvPr>
          <p:cNvSpPr/>
          <p:nvPr/>
        </p:nvSpPr>
        <p:spPr>
          <a:xfrm>
            <a:off x="15558579" y="7583424"/>
            <a:ext cx="1584960" cy="1072896"/>
          </a:xfrm>
          <a:prstGeom prst="rect">
            <a:avLst/>
          </a:prstGeom>
          <a:solidFill>
            <a:srgbClr val="FAF5EF"/>
          </a:solidFill>
          <a:ln w="6350">
            <a:solidFill>
              <a:srgbClr val="E8D8C8"/>
            </a:solidFill>
            <a:prstDash val="solid"/>
          </a:ln>
        </p:spPr>
        <p:txBody>
          <a:bodyPr/>
          <a:lstStyle/>
          <a:p>
            <a:endParaRPr lang="en-US" sz="12800"/>
          </a:p>
        </p:txBody>
      </p:sp>
      <p:sp>
        <p:nvSpPr>
          <p:cNvPr id="113" name="Text 30">
            <a:extLst>
              <a:ext uri="{FF2B5EF4-FFF2-40B4-BE49-F238E27FC236}">
                <a16:creationId xmlns:a16="http://schemas.microsoft.com/office/drawing/2014/main" id="{9A36C912-AEE2-15B4-9922-7E54EF92F472}"/>
              </a:ext>
            </a:extLst>
          </p:cNvPr>
          <p:cNvSpPr/>
          <p:nvPr/>
        </p:nvSpPr>
        <p:spPr>
          <a:xfrm>
            <a:off x="15631731" y="7583424"/>
            <a:ext cx="1438656" cy="1072896"/>
          </a:xfrm>
          <a:prstGeom prst="rect">
            <a:avLst/>
          </a:prstGeom>
          <a:noFill/>
          <a:ln/>
        </p:spPr>
        <p:txBody>
          <a:bodyPr wrap="square" lIns="0" tIns="0" rIns="0" bIns="0" rtlCol="0" anchor="ctr"/>
          <a:lstStyle/>
          <a:p>
            <a:pPr algn="ctr"/>
            <a:r>
              <a:rPr lang="en-US" sz="2267" b="1" dirty="0">
                <a:solidFill>
                  <a:srgbClr val="1A2E38"/>
                </a:solidFill>
                <a:latin typeface="Maven Pro ExtraBold" pitchFamily="34" charset="0"/>
                <a:ea typeface="Maven Pro ExtraBold" pitchFamily="34" charset="-122"/>
                <a:cs typeface="Maven Pro ExtraBold" pitchFamily="34" charset="-120"/>
              </a:rPr>
              <a:t>FY 3</a:t>
            </a:r>
            <a:endParaRPr lang="en-US" sz="2267" dirty="0"/>
          </a:p>
        </p:txBody>
      </p:sp>
      <p:sp>
        <p:nvSpPr>
          <p:cNvPr id="114" name="Shape 31">
            <a:extLst>
              <a:ext uri="{FF2B5EF4-FFF2-40B4-BE49-F238E27FC236}">
                <a16:creationId xmlns:a16="http://schemas.microsoft.com/office/drawing/2014/main" id="{EF30DC81-B7AF-A502-25DD-36F3811A143A}"/>
              </a:ext>
            </a:extLst>
          </p:cNvPr>
          <p:cNvSpPr/>
          <p:nvPr/>
        </p:nvSpPr>
        <p:spPr>
          <a:xfrm>
            <a:off x="17143539" y="7583424"/>
            <a:ext cx="2194560" cy="1072896"/>
          </a:xfrm>
          <a:prstGeom prst="rect">
            <a:avLst/>
          </a:prstGeom>
          <a:solidFill>
            <a:srgbClr val="FAF5EF"/>
          </a:solidFill>
          <a:ln w="6350">
            <a:solidFill>
              <a:srgbClr val="E8D8C8"/>
            </a:solidFill>
            <a:prstDash val="solid"/>
          </a:ln>
        </p:spPr>
        <p:txBody>
          <a:bodyPr/>
          <a:lstStyle/>
          <a:p>
            <a:endParaRPr lang="en-US" sz="12800"/>
          </a:p>
        </p:txBody>
      </p:sp>
      <p:sp>
        <p:nvSpPr>
          <p:cNvPr id="115" name="Text 32">
            <a:extLst>
              <a:ext uri="{FF2B5EF4-FFF2-40B4-BE49-F238E27FC236}">
                <a16:creationId xmlns:a16="http://schemas.microsoft.com/office/drawing/2014/main" id="{EC30BFF8-F0B0-65DB-B50C-12835A311BF7}"/>
              </a:ext>
            </a:extLst>
          </p:cNvPr>
          <p:cNvSpPr/>
          <p:nvPr/>
        </p:nvSpPr>
        <p:spPr>
          <a:xfrm>
            <a:off x="17216691" y="7583424"/>
            <a:ext cx="2048256" cy="1072896"/>
          </a:xfrm>
          <a:prstGeom prst="rect">
            <a:avLst/>
          </a:prstGeom>
          <a:noFill/>
          <a:ln/>
        </p:spPr>
        <p:txBody>
          <a:bodyPr wrap="square" lIns="0" tIns="0" rIns="0" bIns="0" rtlCol="0" anchor="ctr"/>
          <a:lstStyle/>
          <a:p>
            <a:pPr algn="ctr"/>
            <a:r>
              <a:rPr lang="en-US" sz="2267" dirty="0">
                <a:solidFill>
                  <a:srgbClr val="4A6170"/>
                </a:solidFill>
                <a:latin typeface="Poppins" pitchFamily="34" charset="0"/>
                <a:ea typeface="Poppins" pitchFamily="34" charset="-122"/>
                <a:cs typeface="Poppins" pitchFamily="34" charset="-120"/>
              </a:rPr>
              <a:t>$63.7M</a:t>
            </a:r>
            <a:endParaRPr lang="en-US" sz="2267" dirty="0"/>
          </a:p>
        </p:txBody>
      </p:sp>
      <p:sp>
        <p:nvSpPr>
          <p:cNvPr id="116" name="Shape 33">
            <a:extLst>
              <a:ext uri="{FF2B5EF4-FFF2-40B4-BE49-F238E27FC236}">
                <a16:creationId xmlns:a16="http://schemas.microsoft.com/office/drawing/2014/main" id="{F6E9C914-77B6-C965-543E-89E6B3CC9009}"/>
              </a:ext>
            </a:extLst>
          </p:cNvPr>
          <p:cNvSpPr/>
          <p:nvPr/>
        </p:nvSpPr>
        <p:spPr>
          <a:xfrm>
            <a:off x="19338099" y="7583424"/>
            <a:ext cx="1828800" cy="1072896"/>
          </a:xfrm>
          <a:prstGeom prst="rect">
            <a:avLst/>
          </a:prstGeom>
          <a:solidFill>
            <a:srgbClr val="FAF5EF"/>
          </a:solidFill>
          <a:ln w="6350">
            <a:solidFill>
              <a:srgbClr val="E8D8C8"/>
            </a:solidFill>
            <a:prstDash val="solid"/>
          </a:ln>
        </p:spPr>
        <p:txBody>
          <a:bodyPr/>
          <a:lstStyle/>
          <a:p>
            <a:endParaRPr lang="en-US" sz="12800"/>
          </a:p>
        </p:txBody>
      </p:sp>
      <p:sp>
        <p:nvSpPr>
          <p:cNvPr id="117" name="Text 34">
            <a:extLst>
              <a:ext uri="{FF2B5EF4-FFF2-40B4-BE49-F238E27FC236}">
                <a16:creationId xmlns:a16="http://schemas.microsoft.com/office/drawing/2014/main" id="{24E6AF90-B64E-B79C-8A2F-E467AF79D561}"/>
              </a:ext>
            </a:extLst>
          </p:cNvPr>
          <p:cNvSpPr/>
          <p:nvPr/>
        </p:nvSpPr>
        <p:spPr>
          <a:xfrm>
            <a:off x="19411251" y="7583424"/>
            <a:ext cx="1682496" cy="1072896"/>
          </a:xfrm>
          <a:prstGeom prst="rect">
            <a:avLst/>
          </a:prstGeom>
          <a:noFill/>
          <a:ln/>
        </p:spPr>
        <p:txBody>
          <a:bodyPr wrap="square" lIns="0" tIns="0" rIns="0" bIns="0" rtlCol="0" anchor="ctr"/>
          <a:lstStyle/>
          <a:p>
            <a:pPr algn="ctr"/>
            <a:r>
              <a:rPr lang="en-US" sz="2933" b="1" dirty="0">
                <a:solidFill>
                  <a:srgbClr val="0A7B8C"/>
                </a:solidFill>
                <a:latin typeface="Poppins" pitchFamily="34" charset="0"/>
                <a:ea typeface="Poppins" pitchFamily="34" charset="-122"/>
                <a:cs typeface="Poppins" pitchFamily="34" charset="-120"/>
              </a:rPr>
              <a:t>37%</a:t>
            </a:r>
            <a:endParaRPr lang="en-US" sz="2933" dirty="0"/>
          </a:p>
        </p:txBody>
      </p:sp>
      <p:sp>
        <p:nvSpPr>
          <p:cNvPr id="118" name="Shape 35">
            <a:extLst>
              <a:ext uri="{FF2B5EF4-FFF2-40B4-BE49-F238E27FC236}">
                <a16:creationId xmlns:a16="http://schemas.microsoft.com/office/drawing/2014/main" id="{A8AAF424-B95A-140C-2553-B79C262C9E91}"/>
              </a:ext>
            </a:extLst>
          </p:cNvPr>
          <p:cNvSpPr/>
          <p:nvPr/>
        </p:nvSpPr>
        <p:spPr>
          <a:xfrm>
            <a:off x="21166899" y="7583424"/>
            <a:ext cx="2194560" cy="1072896"/>
          </a:xfrm>
          <a:prstGeom prst="rect">
            <a:avLst/>
          </a:prstGeom>
          <a:solidFill>
            <a:srgbClr val="FAF5EF"/>
          </a:solidFill>
          <a:ln w="6350">
            <a:solidFill>
              <a:srgbClr val="E8D8C8"/>
            </a:solidFill>
            <a:prstDash val="solid"/>
          </a:ln>
        </p:spPr>
        <p:txBody>
          <a:bodyPr/>
          <a:lstStyle/>
          <a:p>
            <a:endParaRPr lang="en-US" sz="12800"/>
          </a:p>
        </p:txBody>
      </p:sp>
      <p:sp>
        <p:nvSpPr>
          <p:cNvPr id="119" name="Text 36">
            <a:extLst>
              <a:ext uri="{FF2B5EF4-FFF2-40B4-BE49-F238E27FC236}">
                <a16:creationId xmlns:a16="http://schemas.microsoft.com/office/drawing/2014/main" id="{6D2600AC-6709-6E17-53FC-4D4E4497E915}"/>
              </a:ext>
            </a:extLst>
          </p:cNvPr>
          <p:cNvSpPr/>
          <p:nvPr/>
        </p:nvSpPr>
        <p:spPr>
          <a:xfrm>
            <a:off x="21240051" y="7583424"/>
            <a:ext cx="2048256" cy="1072896"/>
          </a:xfrm>
          <a:prstGeom prst="rect">
            <a:avLst/>
          </a:prstGeom>
          <a:noFill/>
          <a:ln/>
        </p:spPr>
        <p:txBody>
          <a:bodyPr wrap="square" lIns="0" tIns="0" rIns="0" bIns="0" rtlCol="0" anchor="ctr"/>
          <a:lstStyle/>
          <a:p>
            <a:pPr algn="ctr"/>
            <a:r>
              <a:rPr lang="en-US" sz="2267" dirty="0">
                <a:solidFill>
                  <a:srgbClr val="4A6170"/>
                </a:solidFill>
                <a:latin typeface="Poppins" pitchFamily="34" charset="0"/>
                <a:ea typeface="Poppins" pitchFamily="34" charset="-122"/>
                <a:cs typeface="Poppins" pitchFamily="34" charset="-120"/>
              </a:rPr>
              <a:t>$23.4M</a:t>
            </a:r>
            <a:endParaRPr lang="en-US" sz="2267" dirty="0"/>
          </a:p>
        </p:txBody>
      </p:sp>
      <p:sp>
        <p:nvSpPr>
          <p:cNvPr id="120" name="Shape 37">
            <a:extLst>
              <a:ext uri="{FF2B5EF4-FFF2-40B4-BE49-F238E27FC236}">
                <a16:creationId xmlns:a16="http://schemas.microsoft.com/office/drawing/2014/main" id="{3E60C070-BA06-E54B-7CEA-85C75ACEDA67}"/>
              </a:ext>
            </a:extLst>
          </p:cNvPr>
          <p:cNvSpPr/>
          <p:nvPr/>
        </p:nvSpPr>
        <p:spPr>
          <a:xfrm>
            <a:off x="15558579" y="8778240"/>
            <a:ext cx="1584960" cy="1072896"/>
          </a:xfrm>
          <a:prstGeom prst="rect">
            <a:avLst/>
          </a:prstGeom>
          <a:solidFill>
            <a:srgbClr val="F0E6D9"/>
          </a:solidFill>
          <a:ln w="6350">
            <a:solidFill>
              <a:srgbClr val="E8D8C8"/>
            </a:solidFill>
            <a:prstDash val="solid"/>
          </a:ln>
        </p:spPr>
        <p:txBody>
          <a:bodyPr/>
          <a:lstStyle/>
          <a:p>
            <a:endParaRPr lang="en-US" sz="12800"/>
          </a:p>
        </p:txBody>
      </p:sp>
      <p:sp>
        <p:nvSpPr>
          <p:cNvPr id="121" name="Text 38">
            <a:extLst>
              <a:ext uri="{FF2B5EF4-FFF2-40B4-BE49-F238E27FC236}">
                <a16:creationId xmlns:a16="http://schemas.microsoft.com/office/drawing/2014/main" id="{26300A64-FCA8-0A21-6ECF-8AE1127B82A0}"/>
              </a:ext>
            </a:extLst>
          </p:cNvPr>
          <p:cNvSpPr/>
          <p:nvPr/>
        </p:nvSpPr>
        <p:spPr>
          <a:xfrm>
            <a:off x="15631731" y="8778240"/>
            <a:ext cx="1438656" cy="1072896"/>
          </a:xfrm>
          <a:prstGeom prst="rect">
            <a:avLst/>
          </a:prstGeom>
          <a:noFill/>
          <a:ln/>
        </p:spPr>
        <p:txBody>
          <a:bodyPr wrap="square" lIns="0" tIns="0" rIns="0" bIns="0" rtlCol="0" anchor="ctr"/>
          <a:lstStyle/>
          <a:p>
            <a:pPr algn="ctr"/>
            <a:r>
              <a:rPr lang="en-US" sz="2267" b="1" dirty="0">
                <a:solidFill>
                  <a:srgbClr val="1A2E38"/>
                </a:solidFill>
                <a:latin typeface="Maven Pro ExtraBold" pitchFamily="34" charset="0"/>
                <a:ea typeface="Maven Pro ExtraBold" pitchFamily="34" charset="-122"/>
                <a:cs typeface="Maven Pro ExtraBold" pitchFamily="34" charset="-120"/>
              </a:rPr>
              <a:t>FY 4</a:t>
            </a:r>
            <a:endParaRPr lang="en-US" sz="2267" dirty="0"/>
          </a:p>
        </p:txBody>
      </p:sp>
      <p:sp>
        <p:nvSpPr>
          <p:cNvPr id="122" name="Shape 39">
            <a:extLst>
              <a:ext uri="{FF2B5EF4-FFF2-40B4-BE49-F238E27FC236}">
                <a16:creationId xmlns:a16="http://schemas.microsoft.com/office/drawing/2014/main" id="{A3F1CC2B-CCE7-F836-AFC8-559BEE614B34}"/>
              </a:ext>
            </a:extLst>
          </p:cNvPr>
          <p:cNvSpPr/>
          <p:nvPr/>
        </p:nvSpPr>
        <p:spPr>
          <a:xfrm>
            <a:off x="17143539" y="8778240"/>
            <a:ext cx="2194560" cy="1072896"/>
          </a:xfrm>
          <a:prstGeom prst="rect">
            <a:avLst/>
          </a:prstGeom>
          <a:solidFill>
            <a:srgbClr val="F0E6D9"/>
          </a:solidFill>
          <a:ln w="6350">
            <a:solidFill>
              <a:srgbClr val="E8D8C8"/>
            </a:solidFill>
            <a:prstDash val="solid"/>
          </a:ln>
        </p:spPr>
        <p:txBody>
          <a:bodyPr/>
          <a:lstStyle/>
          <a:p>
            <a:endParaRPr lang="en-US" sz="12800"/>
          </a:p>
        </p:txBody>
      </p:sp>
      <p:sp>
        <p:nvSpPr>
          <p:cNvPr id="123" name="Text 40">
            <a:extLst>
              <a:ext uri="{FF2B5EF4-FFF2-40B4-BE49-F238E27FC236}">
                <a16:creationId xmlns:a16="http://schemas.microsoft.com/office/drawing/2014/main" id="{372A7B94-9C7D-4D8A-70A3-1E6399BD9E24}"/>
              </a:ext>
            </a:extLst>
          </p:cNvPr>
          <p:cNvSpPr/>
          <p:nvPr/>
        </p:nvSpPr>
        <p:spPr>
          <a:xfrm>
            <a:off x="17216691" y="8778240"/>
            <a:ext cx="2048256" cy="1072896"/>
          </a:xfrm>
          <a:prstGeom prst="rect">
            <a:avLst/>
          </a:prstGeom>
          <a:noFill/>
          <a:ln/>
        </p:spPr>
        <p:txBody>
          <a:bodyPr wrap="square" lIns="0" tIns="0" rIns="0" bIns="0" rtlCol="0" anchor="ctr"/>
          <a:lstStyle/>
          <a:p>
            <a:pPr algn="ctr"/>
            <a:r>
              <a:rPr lang="en-US" sz="2267" dirty="0">
                <a:solidFill>
                  <a:srgbClr val="4A6170"/>
                </a:solidFill>
                <a:latin typeface="Poppins" pitchFamily="34" charset="0"/>
                <a:ea typeface="Poppins" pitchFamily="34" charset="-122"/>
                <a:cs typeface="Poppins" pitchFamily="34" charset="-120"/>
              </a:rPr>
              <a:t>$127.5M</a:t>
            </a:r>
            <a:endParaRPr lang="en-US" sz="2267" dirty="0"/>
          </a:p>
        </p:txBody>
      </p:sp>
      <p:sp>
        <p:nvSpPr>
          <p:cNvPr id="124" name="Shape 41">
            <a:extLst>
              <a:ext uri="{FF2B5EF4-FFF2-40B4-BE49-F238E27FC236}">
                <a16:creationId xmlns:a16="http://schemas.microsoft.com/office/drawing/2014/main" id="{B0DA4EA8-EB78-CE92-CCEA-F6658D2F52DF}"/>
              </a:ext>
            </a:extLst>
          </p:cNvPr>
          <p:cNvSpPr/>
          <p:nvPr/>
        </p:nvSpPr>
        <p:spPr>
          <a:xfrm>
            <a:off x="19338099" y="8778240"/>
            <a:ext cx="1828800" cy="1072896"/>
          </a:xfrm>
          <a:prstGeom prst="rect">
            <a:avLst/>
          </a:prstGeom>
          <a:solidFill>
            <a:srgbClr val="F0E6D9"/>
          </a:solidFill>
          <a:ln w="6350">
            <a:solidFill>
              <a:srgbClr val="E8D8C8"/>
            </a:solidFill>
            <a:prstDash val="solid"/>
          </a:ln>
        </p:spPr>
        <p:txBody>
          <a:bodyPr/>
          <a:lstStyle/>
          <a:p>
            <a:endParaRPr lang="en-US" sz="12800"/>
          </a:p>
        </p:txBody>
      </p:sp>
      <p:sp>
        <p:nvSpPr>
          <p:cNvPr id="125" name="Text 42">
            <a:extLst>
              <a:ext uri="{FF2B5EF4-FFF2-40B4-BE49-F238E27FC236}">
                <a16:creationId xmlns:a16="http://schemas.microsoft.com/office/drawing/2014/main" id="{B5F1D727-BD0C-379D-8425-9C9C007A7C75}"/>
              </a:ext>
            </a:extLst>
          </p:cNvPr>
          <p:cNvSpPr/>
          <p:nvPr/>
        </p:nvSpPr>
        <p:spPr>
          <a:xfrm>
            <a:off x="19411251" y="8778240"/>
            <a:ext cx="1682496" cy="1072896"/>
          </a:xfrm>
          <a:prstGeom prst="rect">
            <a:avLst/>
          </a:prstGeom>
          <a:noFill/>
          <a:ln/>
        </p:spPr>
        <p:txBody>
          <a:bodyPr wrap="square" lIns="0" tIns="0" rIns="0" bIns="0" rtlCol="0" anchor="ctr"/>
          <a:lstStyle/>
          <a:p>
            <a:pPr algn="ctr"/>
            <a:r>
              <a:rPr lang="en-US" sz="2933" b="1" dirty="0">
                <a:solidFill>
                  <a:srgbClr val="0A7B8C"/>
                </a:solidFill>
                <a:latin typeface="Poppins" pitchFamily="34" charset="0"/>
                <a:ea typeface="Poppins" pitchFamily="34" charset="-122"/>
                <a:cs typeface="Poppins" pitchFamily="34" charset="-120"/>
              </a:rPr>
              <a:t>38%</a:t>
            </a:r>
            <a:endParaRPr lang="en-US" sz="2933" dirty="0"/>
          </a:p>
        </p:txBody>
      </p:sp>
      <p:sp>
        <p:nvSpPr>
          <p:cNvPr id="126" name="Shape 43">
            <a:extLst>
              <a:ext uri="{FF2B5EF4-FFF2-40B4-BE49-F238E27FC236}">
                <a16:creationId xmlns:a16="http://schemas.microsoft.com/office/drawing/2014/main" id="{57D4F22A-AEEC-CF84-C461-326C6BAB0BD3}"/>
              </a:ext>
            </a:extLst>
          </p:cNvPr>
          <p:cNvSpPr/>
          <p:nvPr/>
        </p:nvSpPr>
        <p:spPr>
          <a:xfrm>
            <a:off x="21166899" y="8778240"/>
            <a:ext cx="2194560" cy="1072896"/>
          </a:xfrm>
          <a:prstGeom prst="rect">
            <a:avLst/>
          </a:prstGeom>
          <a:solidFill>
            <a:srgbClr val="F0E6D9"/>
          </a:solidFill>
          <a:ln w="6350">
            <a:solidFill>
              <a:srgbClr val="E8D8C8"/>
            </a:solidFill>
            <a:prstDash val="solid"/>
          </a:ln>
        </p:spPr>
        <p:txBody>
          <a:bodyPr/>
          <a:lstStyle/>
          <a:p>
            <a:endParaRPr lang="en-US" sz="12800"/>
          </a:p>
        </p:txBody>
      </p:sp>
      <p:sp>
        <p:nvSpPr>
          <p:cNvPr id="127" name="Text 44">
            <a:extLst>
              <a:ext uri="{FF2B5EF4-FFF2-40B4-BE49-F238E27FC236}">
                <a16:creationId xmlns:a16="http://schemas.microsoft.com/office/drawing/2014/main" id="{F9BA73D9-761E-07D1-F598-F73E0D5DCBC3}"/>
              </a:ext>
            </a:extLst>
          </p:cNvPr>
          <p:cNvSpPr/>
          <p:nvPr/>
        </p:nvSpPr>
        <p:spPr>
          <a:xfrm>
            <a:off x="21240051" y="8778240"/>
            <a:ext cx="2048256" cy="1072896"/>
          </a:xfrm>
          <a:prstGeom prst="rect">
            <a:avLst/>
          </a:prstGeom>
          <a:noFill/>
          <a:ln/>
        </p:spPr>
        <p:txBody>
          <a:bodyPr wrap="square" lIns="0" tIns="0" rIns="0" bIns="0" rtlCol="0" anchor="ctr"/>
          <a:lstStyle/>
          <a:p>
            <a:pPr algn="ctr"/>
            <a:r>
              <a:rPr lang="en-US" sz="2267" dirty="0">
                <a:solidFill>
                  <a:srgbClr val="4A6170"/>
                </a:solidFill>
                <a:latin typeface="Poppins" pitchFamily="34" charset="0"/>
                <a:ea typeface="Poppins" pitchFamily="34" charset="-122"/>
                <a:cs typeface="Poppins" pitchFamily="34" charset="-120"/>
              </a:rPr>
              <a:t>$48.5M</a:t>
            </a:r>
            <a:endParaRPr lang="en-US" sz="2267" dirty="0"/>
          </a:p>
        </p:txBody>
      </p:sp>
      <p:sp>
        <p:nvSpPr>
          <p:cNvPr id="128" name="Shape 45">
            <a:extLst>
              <a:ext uri="{FF2B5EF4-FFF2-40B4-BE49-F238E27FC236}">
                <a16:creationId xmlns:a16="http://schemas.microsoft.com/office/drawing/2014/main" id="{54EF2B11-711A-F83B-5486-D0F6E6702CEF}"/>
              </a:ext>
            </a:extLst>
          </p:cNvPr>
          <p:cNvSpPr/>
          <p:nvPr/>
        </p:nvSpPr>
        <p:spPr>
          <a:xfrm>
            <a:off x="15558579" y="9973056"/>
            <a:ext cx="1584960" cy="1072896"/>
          </a:xfrm>
          <a:prstGeom prst="rect">
            <a:avLst/>
          </a:prstGeom>
          <a:solidFill>
            <a:srgbClr val="D4EEF8"/>
          </a:solidFill>
          <a:ln w="6350">
            <a:solidFill>
              <a:srgbClr val="E8D8C8"/>
            </a:solidFill>
            <a:prstDash val="solid"/>
          </a:ln>
        </p:spPr>
        <p:txBody>
          <a:bodyPr/>
          <a:lstStyle/>
          <a:p>
            <a:endParaRPr lang="en-US" sz="12800"/>
          </a:p>
        </p:txBody>
      </p:sp>
      <p:sp>
        <p:nvSpPr>
          <p:cNvPr id="129" name="Text 46">
            <a:extLst>
              <a:ext uri="{FF2B5EF4-FFF2-40B4-BE49-F238E27FC236}">
                <a16:creationId xmlns:a16="http://schemas.microsoft.com/office/drawing/2014/main" id="{2F810B69-5AC5-C06F-878D-77F7FDEC7236}"/>
              </a:ext>
            </a:extLst>
          </p:cNvPr>
          <p:cNvSpPr/>
          <p:nvPr/>
        </p:nvSpPr>
        <p:spPr>
          <a:xfrm>
            <a:off x="15631731" y="9973056"/>
            <a:ext cx="1438656" cy="1072896"/>
          </a:xfrm>
          <a:prstGeom prst="rect">
            <a:avLst/>
          </a:prstGeom>
          <a:noFill/>
          <a:ln/>
        </p:spPr>
        <p:txBody>
          <a:bodyPr wrap="square" lIns="0" tIns="0" rIns="0" bIns="0" rtlCol="0" anchor="ctr"/>
          <a:lstStyle/>
          <a:p>
            <a:pPr algn="ctr"/>
            <a:r>
              <a:rPr lang="en-US" sz="2267" b="1" dirty="0">
                <a:solidFill>
                  <a:srgbClr val="1A2E38"/>
                </a:solidFill>
                <a:latin typeface="Maven Pro ExtraBold" pitchFamily="34" charset="0"/>
                <a:ea typeface="Maven Pro ExtraBold" pitchFamily="34" charset="-122"/>
                <a:cs typeface="Maven Pro ExtraBold" pitchFamily="34" charset="-120"/>
              </a:rPr>
              <a:t>FY 5</a:t>
            </a:r>
            <a:endParaRPr lang="en-US" sz="2267" dirty="0"/>
          </a:p>
        </p:txBody>
      </p:sp>
      <p:sp>
        <p:nvSpPr>
          <p:cNvPr id="130" name="Shape 47">
            <a:extLst>
              <a:ext uri="{FF2B5EF4-FFF2-40B4-BE49-F238E27FC236}">
                <a16:creationId xmlns:a16="http://schemas.microsoft.com/office/drawing/2014/main" id="{691E60EA-621F-79F6-5A19-78F41FF082DB}"/>
              </a:ext>
            </a:extLst>
          </p:cNvPr>
          <p:cNvSpPr/>
          <p:nvPr/>
        </p:nvSpPr>
        <p:spPr>
          <a:xfrm>
            <a:off x="17143539" y="9973056"/>
            <a:ext cx="2194560" cy="1072896"/>
          </a:xfrm>
          <a:prstGeom prst="rect">
            <a:avLst/>
          </a:prstGeom>
          <a:solidFill>
            <a:srgbClr val="D4EEF8"/>
          </a:solidFill>
          <a:ln w="6350">
            <a:solidFill>
              <a:srgbClr val="E8D8C8"/>
            </a:solidFill>
            <a:prstDash val="solid"/>
          </a:ln>
        </p:spPr>
        <p:txBody>
          <a:bodyPr/>
          <a:lstStyle/>
          <a:p>
            <a:endParaRPr lang="en-US" sz="12800"/>
          </a:p>
        </p:txBody>
      </p:sp>
      <p:sp>
        <p:nvSpPr>
          <p:cNvPr id="131" name="Text 48">
            <a:extLst>
              <a:ext uri="{FF2B5EF4-FFF2-40B4-BE49-F238E27FC236}">
                <a16:creationId xmlns:a16="http://schemas.microsoft.com/office/drawing/2014/main" id="{8F614290-7DA4-1CF3-F22C-F83922B9E2C5}"/>
              </a:ext>
            </a:extLst>
          </p:cNvPr>
          <p:cNvSpPr/>
          <p:nvPr/>
        </p:nvSpPr>
        <p:spPr>
          <a:xfrm>
            <a:off x="17216691" y="9973056"/>
            <a:ext cx="2048256" cy="1072896"/>
          </a:xfrm>
          <a:prstGeom prst="rect">
            <a:avLst/>
          </a:prstGeom>
          <a:noFill/>
          <a:ln/>
        </p:spPr>
        <p:txBody>
          <a:bodyPr wrap="square" lIns="0" tIns="0" rIns="0" bIns="0" rtlCol="0" anchor="ctr"/>
          <a:lstStyle/>
          <a:p>
            <a:pPr algn="ctr"/>
            <a:r>
              <a:rPr lang="en-US" sz="2267" dirty="0">
                <a:solidFill>
                  <a:srgbClr val="4A6170"/>
                </a:solidFill>
                <a:latin typeface="Poppins" pitchFamily="34" charset="0"/>
                <a:ea typeface="Poppins" pitchFamily="34" charset="-122"/>
                <a:cs typeface="Poppins" pitchFamily="34" charset="-120"/>
              </a:rPr>
              <a:t>$191.2M</a:t>
            </a:r>
            <a:endParaRPr lang="en-US" sz="2267" dirty="0"/>
          </a:p>
        </p:txBody>
      </p:sp>
      <p:sp>
        <p:nvSpPr>
          <p:cNvPr id="132" name="Shape 49">
            <a:extLst>
              <a:ext uri="{FF2B5EF4-FFF2-40B4-BE49-F238E27FC236}">
                <a16:creationId xmlns:a16="http://schemas.microsoft.com/office/drawing/2014/main" id="{796A3446-0BF0-7041-381B-76182FB2BC02}"/>
              </a:ext>
            </a:extLst>
          </p:cNvPr>
          <p:cNvSpPr/>
          <p:nvPr/>
        </p:nvSpPr>
        <p:spPr>
          <a:xfrm>
            <a:off x="19338099" y="9973056"/>
            <a:ext cx="1828800" cy="1072896"/>
          </a:xfrm>
          <a:prstGeom prst="rect">
            <a:avLst/>
          </a:prstGeom>
          <a:solidFill>
            <a:srgbClr val="D4EEF8"/>
          </a:solidFill>
          <a:ln w="6350">
            <a:solidFill>
              <a:srgbClr val="E8D8C8"/>
            </a:solidFill>
            <a:prstDash val="solid"/>
          </a:ln>
        </p:spPr>
        <p:txBody>
          <a:bodyPr/>
          <a:lstStyle/>
          <a:p>
            <a:endParaRPr lang="en-US" sz="12800"/>
          </a:p>
        </p:txBody>
      </p:sp>
      <p:sp>
        <p:nvSpPr>
          <p:cNvPr id="133" name="Text 50">
            <a:extLst>
              <a:ext uri="{FF2B5EF4-FFF2-40B4-BE49-F238E27FC236}">
                <a16:creationId xmlns:a16="http://schemas.microsoft.com/office/drawing/2014/main" id="{DA99588F-011C-3772-24AB-D709A12504FA}"/>
              </a:ext>
            </a:extLst>
          </p:cNvPr>
          <p:cNvSpPr/>
          <p:nvPr/>
        </p:nvSpPr>
        <p:spPr>
          <a:xfrm>
            <a:off x="19411251" y="9973056"/>
            <a:ext cx="1682496" cy="1072896"/>
          </a:xfrm>
          <a:prstGeom prst="rect">
            <a:avLst/>
          </a:prstGeom>
          <a:noFill/>
          <a:ln/>
        </p:spPr>
        <p:txBody>
          <a:bodyPr wrap="square" lIns="0" tIns="0" rIns="0" bIns="0" rtlCol="0" anchor="ctr"/>
          <a:lstStyle/>
          <a:p>
            <a:pPr algn="ctr"/>
            <a:r>
              <a:rPr lang="en-US" sz="2933" b="1" dirty="0">
                <a:solidFill>
                  <a:srgbClr val="0A7B8C"/>
                </a:solidFill>
                <a:latin typeface="Poppins" pitchFamily="34" charset="0"/>
                <a:ea typeface="Poppins" pitchFamily="34" charset="-122"/>
                <a:cs typeface="Poppins" pitchFamily="34" charset="-120"/>
              </a:rPr>
              <a:t>39%</a:t>
            </a:r>
            <a:endParaRPr lang="en-US" sz="2933" dirty="0"/>
          </a:p>
        </p:txBody>
      </p:sp>
      <p:sp>
        <p:nvSpPr>
          <p:cNvPr id="134" name="Shape 51">
            <a:extLst>
              <a:ext uri="{FF2B5EF4-FFF2-40B4-BE49-F238E27FC236}">
                <a16:creationId xmlns:a16="http://schemas.microsoft.com/office/drawing/2014/main" id="{69298397-84EB-69EB-343A-9ECCB79A96CC}"/>
              </a:ext>
            </a:extLst>
          </p:cNvPr>
          <p:cNvSpPr/>
          <p:nvPr/>
        </p:nvSpPr>
        <p:spPr>
          <a:xfrm>
            <a:off x="21166899" y="9973056"/>
            <a:ext cx="2194560" cy="1072896"/>
          </a:xfrm>
          <a:prstGeom prst="rect">
            <a:avLst/>
          </a:prstGeom>
          <a:solidFill>
            <a:srgbClr val="D4EEF8"/>
          </a:solidFill>
          <a:ln w="6350">
            <a:solidFill>
              <a:srgbClr val="E8D8C8"/>
            </a:solidFill>
            <a:prstDash val="solid"/>
          </a:ln>
        </p:spPr>
        <p:txBody>
          <a:bodyPr/>
          <a:lstStyle/>
          <a:p>
            <a:endParaRPr lang="en-US" sz="12800"/>
          </a:p>
        </p:txBody>
      </p:sp>
      <p:sp>
        <p:nvSpPr>
          <p:cNvPr id="135" name="Text 52">
            <a:extLst>
              <a:ext uri="{FF2B5EF4-FFF2-40B4-BE49-F238E27FC236}">
                <a16:creationId xmlns:a16="http://schemas.microsoft.com/office/drawing/2014/main" id="{DF73B1E3-0817-06D3-C5E8-81A173049BFB}"/>
              </a:ext>
            </a:extLst>
          </p:cNvPr>
          <p:cNvSpPr/>
          <p:nvPr/>
        </p:nvSpPr>
        <p:spPr>
          <a:xfrm>
            <a:off x="21240051" y="9973056"/>
            <a:ext cx="2048256" cy="1072896"/>
          </a:xfrm>
          <a:prstGeom prst="rect">
            <a:avLst/>
          </a:prstGeom>
          <a:noFill/>
          <a:ln/>
        </p:spPr>
        <p:txBody>
          <a:bodyPr wrap="square" lIns="0" tIns="0" rIns="0" bIns="0" rtlCol="0" anchor="ctr"/>
          <a:lstStyle/>
          <a:p>
            <a:pPr algn="ctr"/>
            <a:r>
              <a:rPr lang="en-US" sz="2267" dirty="0">
                <a:solidFill>
                  <a:srgbClr val="4A6170"/>
                </a:solidFill>
                <a:latin typeface="Poppins" pitchFamily="34" charset="0"/>
                <a:ea typeface="Poppins" pitchFamily="34" charset="-122"/>
                <a:cs typeface="Poppins" pitchFamily="34" charset="-120"/>
              </a:rPr>
              <a:t>$74.6M</a:t>
            </a:r>
            <a:endParaRPr lang="en-US" sz="2267" dirty="0"/>
          </a:p>
        </p:txBody>
      </p:sp>
      <p:sp>
        <p:nvSpPr>
          <p:cNvPr id="136" name="Shape 53">
            <a:extLst>
              <a:ext uri="{FF2B5EF4-FFF2-40B4-BE49-F238E27FC236}">
                <a16:creationId xmlns:a16="http://schemas.microsoft.com/office/drawing/2014/main" id="{FF5DB3F9-B882-DEFC-4088-F4B1DBC4C828}"/>
              </a:ext>
            </a:extLst>
          </p:cNvPr>
          <p:cNvSpPr/>
          <p:nvPr/>
        </p:nvSpPr>
        <p:spPr>
          <a:xfrm>
            <a:off x="15558579" y="11265408"/>
            <a:ext cx="3779520" cy="1584960"/>
          </a:xfrm>
          <a:prstGeom prst="rect">
            <a:avLst/>
          </a:prstGeom>
          <a:solidFill>
            <a:srgbClr val="0D2535"/>
          </a:solidFill>
          <a:ln w="12700">
            <a:solidFill>
              <a:srgbClr val="0D2535"/>
            </a:solidFill>
            <a:prstDash val="solid"/>
          </a:ln>
          <a:effectLst>
            <a:outerShdw blurRad="101600" dist="38100" dir="8100000" algn="bl" rotWithShape="0">
              <a:srgbClr val="000000">
                <a:alpha val="10000"/>
              </a:srgbClr>
            </a:outerShdw>
          </a:effectLst>
        </p:spPr>
        <p:txBody>
          <a:bodyPr/>
          <a:lstStyle/>
          <a:p>
            <a:endParaRPr lang="en-US" sz="12800"/>
          </a:p>
        </p:txBody>
      </p:sp>
      <p:sp>
        <p:nvSpPr>
          <p:cNvPr id="137" name="Text 54">
            <a:extLst>
              <a:ext uri="{FF2B5EF4-FFF2-40B4-BE49-F238E27FC236}">
                <a16:creationId xmlns:a16="http://schemas.microsoft.com/office/drawing/2014/main" id="{95D76D49-AD86-C978-50F5-86CE7159FE59}"/>
              </a:ext>
            </a:extLst>
          </p:cNvPr>
          <p:cNvSpPr/>
          <p:nvPr/>
        </p:nvSpPr>
        <p:spPr>
          <a:xfrm>
            <a:off x="15704883" y="11411712"/>
            <a:ext cx="3418004" cy="487680"/>
          </a:xfrm>
          <a:prstGeom prst="rect">
            <a:avLst/>
          </a:prstGeom>
          <a:noFill/>
          <a:ln/>
        </p:spPr>
        <p:txBody>
          <a:bodyPr wrap="square" lIns="0" tIns="0" rIns="0" bIns="0" rtlCol="0" anchor="ctr"/>
          <a:lstStyle/>
          <a:p>
            <a:pPr algn="ctr"/>
            <a:r>
              <a:rPr lang="en-US" sz="2000" b="1" dirty="0">
                <a:solidFill>
                  <a:srgbClr val="F5C118"/>
                </a:solidFill>
                <a:latin typeface="Maven Pro ExtraBold" pitchFamily="34" charset="0"/>
                <a:ea typeface="Maven Pro ExtraBold" pitchFamily="34" charset="-122"/>
                <a:cs typeface="Maven Pro ExtraBold" pitchFamily="34" charset="-120"/>
              </a:rPr>
              <a:t>Recurring Mix</a:t>
            </a:r>
            <a:endParaRPr lang="en-US" sz="2000" dirty="0"/>
          </a:p>
        </p:txBody>
      </p:sp>
      <p:sp>
        <p:nvSpPr>
          <p:cNvPr id="138" name="Text 55">
            <a:extLst>
              <a:ext uri="{FF2B5EF4-FFF2-40B4-BE49-F238E27FC236}">
                <a16:creationId xmlns:a16="http://schemas.microsoft.com/office/drawing/2014/main" id="{A7043DEE-CEF6-5A23-81E9-30C5728A8F46}"/>
              </a:ext>
            </a:extLst>
          </p:cNvPr>
          <p:cNvSpPr/>
          <p:nvPr/>
        </p:nvSpPr>
        <p:spPr>
          <a:xfrm>
            <a:off x="15704883" y="11923776"/>
            <a:ext cx="3418004" cy="829056"/>
          </a:xfrm>
          <a:prstGeom prst="rect">
            <a:avLst/>
          </a:prstGeom>
          <a:noFill/>
          <a:ln/>
        </p:spPr>
        <p:txBody>
          <a:bodyPr wrap="square" lIns="0" tIns="0" rIns="0" bIns="0" rtlCol="0" anchor="ctr"/>
          <a:lstStyle/>
          <a:p>
            <a:pPr algn="ctr">
              <a:lnSpc>
                <a:spcPct val="110000"/>
              </a:lnSpc>
            </a:pPr>
            <a:r>
              <a:rPr lang="en-US" sz="1813" dirty="0">
                <a:solidFill>
                  <a:srgbClr val="FFFFFF"/>
                </a:solidFill>
                <a:latin typeface="Poppins" pitchFamily="34" charset="0"/>
                <a:ea typeface="Poppins" pitchFamily="34" charset="-122"/>
                <a:cs typeface="Poppins" pitchFamily="34" charset="-120"/>
              </a:rPr>
              <a:t>WAAS + AQUAIR + PAAS = 75%+ of revenue by FY5</a:t>
            </a:r>
            <a:endParaRPr lang="en-US" sz="1813" dirty="0"/>
          </a:p>
        </p:txBody>
      </p:sp>
      <p:sp>
        <p:nvSpPr>
          <p:cNvPr id="139" name="Shape 56">
            <a:extLst>
              <a:ext uri="{FF2B5EF4-FFF2-40B4-BE49-F238E27FC236}">
                <a16:creationId xmlns:a16="http://schemas.microsoft.com/office/drawing/2014/main" id="{CD097D03-C062-FDD8-77AF-3F2B62AE5783}"/>
              </a:ext>
            </a:extLst>
          </p:cNvPr>
          <p:cNvSpPr/>
          <p:nvPr/>
        </p:nvSpPr>
        <p:spPr>
          <a:xfrm>
            <a:off x="19531578" y="11265408"/>
            <a:ext cx="3779519" cy="1584960"/>
          </a:xfrm>
          <a:prstGeom prst="rect">
            <a:avLst/>
          </a:prstGeom>
          <a:solidFill>
            <a:srgbClr val="0D2535"/>
          </a:solidFill>
          <a:ln w="12700">
            <a:solidFill>
              <a:srgbClr val="0D2535"/>
            </a:solidFill>
            <a:prstDash val="solid"/>
          </a:ln>
          <a:effectLst>
            <a:outerShdw blurRad="101600" dist="38100" dir="8100000" algn="bl" rotWithShape="0">
              <a:srgbClr val="000000">
                <a:alpha val="10000"/>
              </a:srgbClr>
            </a:outerShdw>
          </a:effectLst>
        </p:spPr>
        <p:txBody>
          <a:bodyPr/>
          <a:lstStyle/>
          <a:p>
            <a:endParaRPr lang="en-US" sz="12800"/>
          </a:p>
        </p:txBody>
      </p:sp>
      <p:sp>
        <p:nvSpPr>
          <p:cNvPr id="140" name="Text 57">
            <a:extLst>
              <a:ext uri="{FF2B5EF4-FFF2-40B4-BE49-F238E27FC236}">
                <a16:creationId xmlns:a16="http://schemas.microsoft.com/office/drawing/2014/main" id="{CAB7255D-F84C-5675-6D20-400CD65094EE}"/>
              </a:ext>
            </a:extLst>
          </p:cNvPr>
          <p:cNvSpPr/>
          <p:nvPr/>
        </p:nvSpPr>
        <p:spPr>
          <a:xfrm>
            <a:off x="19698346" y="11411712"/>
            <a:ext cx="3453725" cy="487680"/>
          </a:xfrm>
          <a:prstGeom prst="rect">
            <a:avLst/>
          </a:prstGeom>
          <a:noFill/>
          <a:ln/>
        </p:spPr>
        <p:txBody>
          <a:bodyPr wrap="square" lIns="0" tIns="0" rIns="0" bIns="0" rtlCol="0" anchor="ctr"/>
          <a:lstStyle/>
          <a:p>
            <a:pPr algn="ctr"/>
            <a:r>
              <a:rPr lang="en-US" sz="2000" b="1" dirty="0">
                <a:solidFill>
                  <a:srgbClr val="F5C118"/>
                </a:solidFill>
                <a:latin typeface="Maven Pro ExtraBold" pitchFamily="34" charset="0"/>
                <a:ea typeface="Maven Pro ExtraBold" pitchFamily="34" charset="-122"/>
                <a:cs typeface="Maven Pro ExtraBold" pitchFamily="34" charset="-120"/>
              </a:rPr>
              <a:t>Manufacturing Scale</a:t>
            </a:r>
            <a:endParaRPr lang="en-US" sz="2000" dirty="0"/>
          </a:p>
        </p:txBody>
      </p:sp>
      <p:sp>
        <p:nvSpPr>
          <p:cNvPr id="141" name="Text 58">
            <a:extLst>
              <a:ext uri="{FF2B5EF4-FFF2-40B4-BE49-F238E27FC236}">
                <a16:creationId xmlns:a16="http://schemas.microsoft.com/office/drawing/2014/main" id="{986CB869-285F-B068-A665-1404605D7A8A}"/>
              </a:ext>
            </a:extLst>
          </p:cNvPr>
          <p:cNvSpPr/>
          <p:nvPr/>
        </p:nvSpPr>
        <p:spPr>
          <a:xfrm>
            <a:off x="19698346" y="11923776"/>
            <a:ext cx="3453725" cy="829056"/>
          </a:xfrm>
          <a:prstGeom prst="rect">
            <a:avLst/>
          </a:prstGeom>
          <a:noFill/>
          <a:ln/>
        </p:spPr>
        <p:txBody>
          <a:bodyPr wrap="square" lIns="0" tIns="0" rIns="0" bIns="0" rtlCol="0" anchor="ctr"/>
          <a:lstStyle/>
          <a:p>
            <a:pPr algn="ctr">
              <a:lnSpc>
                <a:spcPct val="110000"/>
              </a:lnSpc>
            </a:pPr>
            <a:r>
              <a:rPr lang="en-US" sz="1813" dirty="0">
                <a:solidFill>
                  <a:srgbClr val="FFFFFF"/>
                </a:solidFill>
                <a:latin typeface="Poppins" pitchFamily="34" charset="0"/>
                <a:ea typeface="Poppins" pitchFamily="34" charset="-122"/>
                <a:cs typeface="Poppins" pitchFamily="34" charset="-120"/>
              </a:rPr>
              <a:t>Unit economics improve significantly at volume</a:t>
            </a:r>
            <a:endParaRPr lang="en-US" sz="1813" dirty="0"/>
          </a:p>
        </p:txBody>
      </p:sp>
    </p:spTree>
    <p:extLst>
      <p:ext uri="{BB962C8B-B14F-4D97-AF65-F5344CB8AC3E}">
        <p14:creationId xmlns:p14="http://schemas.microsoft.com/office/powerpoint/2010/main" val="354297279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E6D9"/>
        </a:solidFill>
        <a:effectLst/>
      </p:bgPr>
    </p:bg>
    <p:spTree>
      <p:nvGrpSpPr>
        <p:cNvPr id="1" name="">
          <a:extLst>
            <a:ext uri="{FF2B5EF4-FFF2-40B4-BE49-F238E27FC236}">
              <a16:creationId xmlns:a16="http://schemas.microsoft.com/office/drawing/2014/main" id="{00D30360-B8FE-EDE0-32EF-511416BCAE67}"/>
            </a:ext>
          </a:extLst>
        </p:cNvPr>
        <p:cNvGrpSpPr/>
        <p:nvPr/>
      </p:nvGrpSpPr>
      <p:grpSpPr>
        <a:xfrm>
          <a:off x="0" y="0"/>
          <a:ext cx="0" cy="0"/>
          <a:chOff x="0" y="0"/>
          <a:chExt cx="0" cy="0"/>
        </a:xfrm>
      </p:grpSpPr>
      <p:sp>
        <p:nvSpPr>
          <p:cNvPr id="10" name="Line">
            <a:extLst>
              <a:ext uri="{FF2B5EF4-FFF2-40B4-BE49-F238E27FC236}">
                <a16:creationId xmlns:a16="http://schemas.microsoft.com/office/drawing/2014/main" id="{E1ED6006-5A0B-4CAB-59BD-0595B0BFB608}"/>
              </a:ext>
            </a:extLst>
          </p:cNvPr>
          <p:cNvSpPr/>
          <p:nvPr/>
        </p:nvSpPr>
        <p:spPr>
          <a:xfrm>
            <a:off x="765001" y="924073"/>
            <a:ext cx="22853999" cy="1"/>
          </a:xfrm>
          <a:prstGeom prst="line">
            <a:avLst/>
          </a:prstGeom>
          <a:ln w="25400">
            <a:solidFill>
              <a:srgbClr val="5E5E5E"/>
            </a:solidFill>
            <a:miter lim="400000"/>
          </a:ln>
        </p:spPr>
        <p:txBody>
          <a:bodyPr lIns="50800" tIns="50800" rIns="50800" bIns="50800" anchor="ctr"/>
          <a:lstStyle/>
          <a:p>
            <a:endParaRPr/>
          </a:p>
        </p:txBody>
      </p:sp>
      <p:pic>
        <p:nvPicPr>
          <p:cNvPr id="11" name="logo.png" descr="logo.png">
            <a:extLst>
              <a:ext uri="{FF2B5EF4-FFF2-40B4-BE49-F238E27FC236}">
                <a16:creationId xmlns:a16="http://schemas.microsoft.com/office/drawing/2014/main" id="{8E2092EF-F823-9C13-AA45-2013B18F4F2F}"/>
              </a:ext>
            </a:extLst>
          </p:cNvPr>
          <p:cNvPicPr>
            <a:picLocks noChangeAspect="1"/>
          </p:cNvPicPr>
          <p:nvPr/>
        </p:nvPicPr>
        <p:blipFill>
          <a:blip r:embed="rId2"/>
          <a:stretch>
            <a:fillRect/>
          </a:stretch>
        </p:blipFill>
        <p:spPr>
          <a:xfrm>
            <a:off x="777055" y="240438"/>
            <a:ext cx="1044739" cy="454442"/>
          </a:xfrm>
          <a:prstGeom prst="rect">
            <a:avLst/>
          </a:prstGeom>
          <a:ln w="12700">
            <a:miter lim="400000"/>
          </a:ln>
        </p:spPr>
      </p:pic>
      <p:sp>
        <p:nvSpPr>
          <p:cNvPr id="12" name="/ Financial Outlook">
            <a:extLst>
              <a:ext uri="{FF2B5EF4-FFF2-40B4-BE49-F238E27FC236}">
                <a16:creationId xmlns:a16="http://schemas.microsoft.com/office/drawing/2014/main" id="{2F435DF5-927F-E0AA-F7B9-F32479035C21}"/>
              </a:ext>
            </a:extLst>
          </p:cNvPr>
          <p:cNvSpPr txBox="1"/>
          <p:nvPr/>
        </p:nvSpPr>
        <p:spPr>
          <a:xfrm>
            <a:off x="1922843" y="239058"/>
            <a:ext cx="2709368" cy="457201"/>
          </a:xfrm>
          <a:prstGeom prst="rect">
            <a:avLst/>
          </a:prstGeom>
          <a:ln w="12700">
            <a:miter lim="400000"/>
          </a:ln>
        </p:spPr>
        <p:txBody>
          <a:bodyPr wrap="none" lIns="50800" tIns="50800" rIns="50800" bIns="50800" anchor="ctr">
            <a:spAutoFit/>
          </a:bodyPr>
          <a:lstStyle>
            <a:lvl1pPr>
              <a:defRPr sz="2400">
                <a:solidFill>
                  <a:srgbClr val="5E5E5E"/>
                </a:solidFill>
              </a:defRPr>
            </a:lvl1pPr>
          </a:lstStyle>
          <a:p>
            <a:r>
              <a:t>/ Financial Outlook</a:t>
            </a:r>
          </a:p>
        </p:txBody>
      </p:sp>
      <p:sp>
        <p:nvSpPr>
          <p:cNvPr id="13" name="Slide Number">
            <a:extLst>
              <a:ext uri="{FF2B5EF4-FFF2-40B4-BE49-F238E27FC236}">
                <a16:creationId xmlns:a16="http://schemas.microsoft.com/office/drawing/2014/main" id="{0848034A-E81F-74AE-78C9-AA34900DF438}"/>
              </a:ext>
            </a:extLst>
          </p:cNvPr>
          <p:cNvSpPr txBox="1">
            <a:spLocks noGrp="1"/>
          </p:cNvSpPr>
          <p:nvPr>
            <p:ph type="sldNum" sz="quarter" idx="4294967295"/>
          </p:nvPr>
        </p:nvSpPr>
        <p:spPr>
          <a:xfrm>
            <a:off x="23174265" y="245409"/>
            <a:ext cx="426721" cy="457201"/>
          </a:xfrm>
          <a:prstGeom prst="rect">
            <a:avLst/>
          </a:prstGeom>
        </p:spPr>
        <p:txBody>
          <a:bodyPr/>
          <a:lstStyle/>
          <a:p>
            <a:fld id="{A1B2C3D4-0001-0001-0001-000000000030}" type="slidenum">
              <a:rPr/>
              <a:t>18</a:t>
            </a:fld>
            <a:endParaRPr/>
          </a:p>
        </p:txBody>
      </p:sp>
      <p:sp>
        <p:nvSpPr>
          <p:cNvPr id="4" name="Text 2">
            <a:extLst>
              <a:ext uri="{FF2B5EF4-FFF2-40B4-BE49-F238E27FC236}">
                <a16:creationId xmlns:a16="http://schemas.microsoft.com/office/drawing/2014/main" id="{54FE2AA6-43FC-4666-70A4-59A33AE7BD0C}"/>
              </a:ext>
            </a:extLst>
          </p:cNvPr>
          <p:cNvSpPr/>
          <p:nvPr/>
        </p:nvSpPr>
        <p:spPr>
          <a:xfrm>
            <a:off x="928179" y="1828800"/>
            <a:ext cx="22433280" cy="1341120"/>
          </a:xfrm>
          <a:prstGeom prst="rect">
            <a:avLst/>
          </a:prstGeom>
          <a:noFill/>
          <a:ln/>
        </p:spPr>
        <p:txBody>
          <a:bodyPr wrap="square" lIns="0" tIns="0" rIns="0" bIns="0" rtlCol="0" anchor="ctr"/>
          <a:lstStyle/>
          <a:p>
            <a:r>
              <a:rPr lang="en-US" sz="6600" b="1" dirty="0">
                <a:solidFill>
                  <a:schemeClr val="tx1"/>
                </a:solidFill>
                <a:latin typeface="Poppins SemiBold" pitchFamily="2" charset="77"/>
                <a:ea typeface="Maven Pro ExtraBold" pitchFamily="34" charset="-122"/>
                <a:cs typeface="Poppins SemiBold" pitchFamily="2" charset="77"/>
              </a:rPr>
              <a:t>Unit Economics — Attractive Margins Across Every Revenue Stream (USD)</a:t>
            </a:r>
            <a:endParaRPr lang="en-US" sz="6600" b="1" dirty="0">
              <a:solidFill>
                <a:schemeClr val="tx1"/>
              </a:solidFill>
              <a:latin typeface="Poppins SemiBold" pitchFamily="2" charset="77"/>
              <a:cs typeface="Poppins SemiBold" pitchFamily="2" charset="77"/>
            </a:endParaRPr>
          </a:p>
        </p:txBody>
      </p:sp>
      <p:sp>
        <p:nvSpPr>
          <p:cNvPr id="5" name="Shape 4">
            <a:extLst>
              <a:ext uri="{FF2B5EF4-FFF2-40B4-BE49-F238E27FC236}">
                <a16:creationId xmlns:a16="http://schemas.microsoft.com/office/drawing/2014/main" id="{B40049A3-A3F6-09CE-58AA-AB5C9EEEE95B}"/>
              </a:ext>
            </a:extLst>
          </p:cNvPr>
          <p:cNvSpPr/>
          <p:nvPr/>
        </p:nvSpPr>
        <p:spPr>
          <a:xfrm>
            <a:off x="928179" y="3903196"/>
            <a:ext cx="5364480" cy="9314688"/>
          </a:xfrm>
          <a:prstGeom prst="rect">
            <a:avLst/>
          </a:prstGeom>
          <a:solidFill>
            <a:srgbClr val="FAF5EF"/>
          </a:solidFill>
          <a:ln w="6350">
            <a:solidFill>
              <a:srgbClr val="E8D8C8"/>
            </a:solidFill>
            <a:prstDash val="solid"/>
          </a:ln>
          <a:effectLst>
            <a:outerShdw blurRad="101600" dist="38100" dir="8100000" algn="bl" rotWithShape="0">
              <a:srgbClr val="000000">
                <a:alpha val="10000"/>
              </a:srgbClr>
            </a:outerShdw>
          </a:effectLst>
        </p:spPr>
        <p:txBody>
          <a:bodyPr/>
          <a:lstStyle/>
          <a:p>
            <a:endParaRPr lang="en-US" sz="12800"/>
          </a:p>
        </p:txBody>
      </p:sp>
      <p:sp>
        <p:nvSpPr>
          <p:cNvPr id="6" name="Shape 5">
            <a:extLst>
              <a:ext uri="{FF2B5EF4-FFF2-40B4-BE49-F238E27FC236}">
                <a16:creationId xmlns:a16="http://schemas.microsoft.com/office/drawing/2014/main" id="{412E763F-D9E0-341B-E439-EB06D6F0FA49}"/>
              </a:ext>
            </a:extLst>
          </p:cNvPr>
          <p:cNvSpPr/>
          <p:nvPr/>
        </p:nvSpPr>
        <p:spPr>
          <a:xfrm>
            <a:off x="928179" y="3903196"/>
            <a:ext cx="5364480" cy="1341120"/>
          </a:xfrm>
          <a:prstGeom prst="rect">
            <a:avLst/>
          </a:prstGeom>
          <a:solidFill>
            <a:srgbClr val="29A8E0"/>
          </a:solidFill>
          <a:ln w="12700">
            <a:solidFill>
              <a:srgbClr val="29A8E0"/>
            </a:solidFill>
            <a:prstDash val="solid"/>
          </a:ln>
        </p:spPr>
        <p:txBody>
          <a:bodyPr/>
          <a:lstStyle/>
          <a:p>
            <a:endParaRPr lang="en-US" sz="12800"/>
          </a:p>
        </p:txBody>
      </p:sp>
      <p:sp>
        <p:nvSpPr>
          <p:cNvPr id="7" name="Text 6">
            <a:extLst>
              <a:ext uri="{FF2B5EF4-FFF2-40B4-BE49-F238E27FC236}">
                <a16:creationId xmlns:a16="http://schemas.microsoft.com/office/drawing/2014/main" id="{D4554999-5E57-179E-ABDF-D339298B88C0}"/>
              </a:ext>
            </a:extLst>
          </p:cNvPr>
          <p:cNvSpPr/>
          <p:nvPr/>
        </p:nvSpPr>
        <p:spPr>
          <a:xfrm>
            <a:off x="1220787" y="4025116"/>
            <a:ext cx="4779264" cy="1097280"/>
          </a:xfrm>
          <a:prstGeom prst="rect">
            <a:avLst/>
          </a:prstGeom>
          <a:noFill/>
          <a:ln/>
        </p:spPr>
        <p:txBody>
          <a:bodyPr wrap="square" lIns="0" tIns="0" rIns="0" bIns="0" rtlCol="0" anchor="ctr"/>
          <a:lstStyle/>
          <a:p>
            <a:r>
              <a:rPr lang="en-US" sz="2533" b="1" dirty="0">
                <a:solidFill>
                  <a:srgbClr val="FFFFFF"/>
                </a:solidFill>
                <a:latin typeface="Maven Pro ExtraBold" pitchFamily="34" charset="0"/>
                <a:ea typeface="Maven Pro ExtraBold" pitchFamily="34" charset="-122"/>
                <a:cs typeface="Maven Pro ExtraBold" pitchFamily="34" charset="-120"/>
              </a:rPr>
              <a:t>Product Sale</a:t>
            </a:r>
            <a:endParaRPr lang="en-US" sz="2533" dirty="0"/>
          </a:p>
        </p:txBody>
      </p:sp>
      <p:sp>
        <p:nvSpPr>
          <p:cNvPr id="8" name="Text 7">
            <a:extLst>
              <a:ext uri="{FF2B5EF4-FFF2-40B4-BE49-F238E27FC236}">
                <a16:creationId xmlns:a16="http://schemas.microsoft.com/office/drawing/2014/main" id="{5C0A0CA9-D8CB-C34E-621E-800D48635EAD}"/>
              </a:ext>
            </a:extLst>
          </p:cNvPr>
          <p:cNvSpPr/>
          <p:nvPr/>
        </p:nvSpPr>
        <p:spPr>
          <a:xfrm>
            <a:off x="1269555" y="5561308"/>
            <a:ext cx="4681728" cy="536448"/>
          </a:xfrm>
          <a:prstGeom prst="rect">
            <a:avLst/>
          </a:prstGeom>
          <a:noFill/>
          <a:ln/>
        </p:spPr>
        <p:txBody>
          <a:bodyPr wrap="square" lIns="0" tIns="0" rIns="0" bIns="0" rtlCol="0" anchor="ctr"/>
          <a:lstStyle/>
          <a:p>
            <a:r>
              <a:rPr lang="en-US" sz="2000" dirty="0">
                <a:solidFill>
                  <a:srgbClr val="4A6170"/>
                </a:solidFill>
                <a:latin typeface="Poppins" pitchFamily="34" charset="0"/>
                <a:ea typeface="Poppins" pitchFamily="34" charset="-122"/>
                <a:cs typeface="Poppins" pitchFamily="34" charset="-120"/>
              </a:rPr>
              <a:t>Mfg. Cost</a:t>
            </a:r>
            <a:endParaRPr lang="en-US" sz="2000" dirty="0"/>
          </a:p>
        </p:txBody>
      </p:sp>
      <p:sp>
        <p:nvSpPr>
          <p:cNvPr id="9" name="Text 8">
            <a:extLst>
              <a:ext uri="{FF2B5EF4-FFF2-40B4-BE49-F238E27FC236}">
                <a16:creationId xmlns:a16="http://schemas.microsoft.com/office/drawing/2014/main" id="{03A5F480-4928-0AAD-6CE4-6B02B27CFA75}"/>
              </a:ext>
            </a:extLst>
          </p:cNvPr>
          <p:cNvSpPr/>
          <p:nvPr/>
        </p:nvSpPr>
        <p:spPr>
          <a:xfrm>
            <a:off x="1269555" y="6097756"/>
            <a:ext cx="4681728" cy="731520"/>
          </a:xfrm>
          <a:prstGeom prst="rect">
            <a:avLst/>
          </a:prstGeom>
          <a:noFill/>
          <a:ln/>
        </p:spPr>
        <p:txBody>
          <a:bodyPr wrap="square" lIns="0" tIns="0" rIns="0" bIns="0" rtlCol="0" anchor="ctr"/>
          <a:lstStyle/>
          <a:p>
            <a:r>
              <a:rPr lang="en-US" sz="2933" b="1" dirty="0">
                <a:solidFill>
                  <a:srgbClr val="1A2E38"/>
                </a:solidFill>
                <a:latin typeface="Maven Pro ExtraBold" pitchFamily="34" charset="0"/>
                <a:ea typeface="Maven Pro ExtraBold" pitchFamily="34" charset="-122"/>
                <a:cs typeface="Maven Pro ExtraBold" pitchFamily="34" charset="-120"/>
              </a:rPr>
              <a:t>$663 – $3,720</a:t>
            </a:r>
            <a:endParaRPr lang="en-US" sz="2933" dirty="0"/>
          </a:p>
        </p:txBody>
      </p:sp>
      <p:sp>
        <p:nvSpPr>
          <p:cNvPr id="14" name="Text 9">
            <a:extLst>
              <a:ext uri="{FF2B5EF4-FFF2-40B4-BE49-F238E27FC236}">
                <a16:creationId xmlns:a16="http://schemas.microsoft.com/office/drawing/2014/main" id="{44FEDEC6-4721-AD6D-5C1A-F284F62F737B}"/>
              </a:ext>
            </a:extLst>
          </p:cNvPr>
          <p:cNvSpPr/>
          <p:nvPr/>
        </p:nvSpPr>
        <p:spPr>
          <a:xfrm>
            <a:off x="1269555" y="7219420"/>
            <a:ext cx="4681728" cy="536448"/>
          </a:xfrm>
          <a:prstGeom prst="rect">
            <a:avLst/>
          </a:prstGeom>
          <a:noFill/>
          <a:ln/>
        </p:spPr>
        <p:txBody>
          <a:bodyPr wrap="square" lIns="0" tIns="0" rIns="0" bIns="0" rtlCol="0" anchor="ctr"/>
          <a:lstStyle/>
          <a:p>
            <a:r>
              <a:rPr lang="en-US" sz="2000" dirty="0">
                <a:solidFill>
                  <a:srgbClr val="4A6170"/>
                </a:solidFill>
                <a:latin typeface="Poppins" pitchFamily="34" charset="0"/>
                <a:ea typeface="Poppins" pitchFamily="34" charset="-122"/>
                <a:cs typeface="Poppins" pitchFamily="34" charset="-120"/>
              </a:rPr>
              <a:t>Retail Price</a:t>
            </a:r>
            <a:endParaRPr lang="en-US" sz="2000" dirty="0"/>
          </a:p>
        </p:txBody>
      </p:sp>
      <p:sp>
        <p:nvSpPr>
          <p:cNvPr id="15" name="Text 10">
            <a:extLst>
              <a:ext uri="{FF2B5EF4-FFF2-40B4-BE49-F238E27FC236}">
                <a16:creationId xmlns:a16="http://schemas.microsoft.com/office/drawing/2014/main" id="{0CC997EC-F538-2E48-204D-E31F7751E7EC}"/>
              </a:ext>
            </a:extLst>
          </p:cNvPr>
          <p:cNvSpPr/>
          <p:nvPr/>
        </p:nvSpPr>
        <p:spPr>
          <a:xfrm>
            <a:off x="1269555" y="7755868"/>
            <a:ext cx="4681728" cy="731520"/>
          </a:xfrm>
          <a:prstGeom prst="rect">
            <a:avLst/>
          </a:prstGeom>
          <a:noFill/>
          <a:ln/>
        </p:spPr>
        <p:txBody>
          <a:bodyPr wrap="square" lIns="0" tIns="0" rIns="0" bIns="0" rtlCol="0" anchor="ctr"/>
          <a:lstStyle/>
          <a:p>
            <a:r>
              <a:rPr lang="en-US" sz="2933" b="1" dirty="0">
                <a:solidFill>
                  <a:srgbClr val="1A2E38"/>
                </a:solidFill>
                <a:latin typeface="Maven Pro ExtraBold" pitchFamily="34" charset="0"/>
                <a:ea typeface="Maven Pro ExtraBold" pitchFamily="34" charset="-122"/>
                <a:cs typeface="Maven Pro ExtraBold" pitchFamily="34" charset="-120"/>
              </a:rPr>
              <a:t>$1,250 - $12,000</a:t>
            </a:r>
          </a:p>
        </p:txBody>
      </p:sp>
      <p:sp>
        <p:nvSpPr>
          <p:cNvPr id="16" name="Shape 11">
            <a:extLst>
              <a:ext uri="{FF2B5EF4-FFF2-40B4-BE49-F238E27FC236}">
                <a16:creationId xmlns:a16="http://schemas.microsoft.com/office/drawing/2014/main" id="{D660A92F-51D0-CBD8-93C5-3B9B6E173062}"/>
              </a:ext>
            </a:extLst>
          </p:cNvPr>
          <p:cNvSpPr/>
          <p:nvPr/>
        </p:nvSpPr>
        <p:spPr>
          <a:xfrm>
            <a:off x="1172019" y="8755612"/>
            <a:ext cx="4876800" cy="1584960"/>
          </a:xfrm>
          <a:prstGeom prst="rect">
            <a:avLst/>
          </a:prstGeom>
          <a:solidFill>
            <a:srgbClr val="29A8E0">
              <a:alpha val="15000"/>
            </a:srgbClr>
          </a:solidFill>
          <a:ln w="12700">
            <a:solidFill>
              <a:srgbClr val="29A8E0"/>
            </a:solidFill>
            <a:prstDash val="solid"/>
          </a:ln>
        </p:spPr>
        <p:txBody>
          <a:bodyPr/>
          <a:lstStyle/>
          <a:p>
            <a:endParaRPr lang="en-US" sz="12800"/>
          </a:p>
        </p:txBody>
      </p:sp>
      <p:sp>
        <p:nvSpPr>
          <p:cNvPr id="17" name="Text 12">
            <a:extLst>
              <a:ext uri="{FF2B5EF4-FFF2-40B4-BE49-F238E27FC236}">
                <a16:creationId xmlns:a16="http://schemas.microsoft.com/office/drawing/2014/main" id="{447CE14F-E8C6-4BC4-20F8-603F503B4174}"/>
              </a:ext>
            </a:extLst>
          </p:cNvPr>
          <p:cNvSpPr/>
          <p:nvPr/>
        </p:nvSpPr>
        <p:spPr>
          <a:xfrm>
            <a:off x="1269555" y="8877532"/>
            <a:ext cx="4681728" cy="536448"/>
          </a:xfrm>
          <a:prstGeom prst="rect">
            <a:avLst/>
          </a:prstGeom>
          <a:noFill/>
          <a:ln/>
        </p:spPr>
        <p:txBody>
          <a:bodyPr wrap="square" lIns="0" tIns="0" rIns="0" bIns="0" rtlCol="0" anchor="ctr"/>
          <a:lstStyle/>
          <a:p>
            <a:r>
              <a:rPr lang="en-US" sz="2000" dirty="0">
                <a:solidFill>
                  <a:srgbClr val="4A6170"/>
                </a:solidFill>
                <a:latin typeface="Poppins" pitchFamily="34" charset="0"/>
                <a:ea typeface="Poppins" pitchFamily="34" charset="-122"/>
                <a:cs typeface="Poppins" pitchFamily="34" charset="-120"/>
              </a:rPr>
              <a:t>Gross Margin</a:t>
            </a:r>
            <a:endParaRPr lang="en-US" sz="2000" dirty="0"/>
          </a:p>
        </p:txBody>
      </p:sp>
      <p:sp>
        <p:nvSpPr>
          <p:cNvPr id="18" name="Text 13">
            <a:extLst>
              <a:ext uri="{FF2B5EF4-FFF2-40B4-BE49-F238E27FC236}">
                <a16:creationId xmlns:a16="http://schemas.microsoft.com/office/drawing/2014/main" id="{1C1406E2-C1FB-44FB-615D-9FC163CC4D69}"/>
              </a:ext>
            </a:extLst>
          </p:cNvPr>
          <p:cNvSpPr/>
          <p:nvPr/>
        </p:nvSpPr>
        <p:spPr>
          <a:xfrm>
            <a:off x="1269555" y="9413980"/>
            <a:ext cx="4681728" cy="731520"/>
          </a:xfrm>
          <a:prstGeom prst="rect">
            <a:avLst/>
          </a:prstGeom>
          <a:noFill/>
          <a:ln/>
        </p:spPr>
        <p:txBody>
          <a:bodyPr wrap="square" lIns="0" tIns="0" rIns="0" bIns="0" rtlCol="0" anchor="ctr"/>
          <a:lstStyle/>
          <a:p>
            <a:r>
              <a:rPr lang="en-US" sz="3733" b="1" dirty="0">
                <a:solidFill>
                  <a:srgbClr val="29A8E0"/>
                </a:solidFill>
                <a:latin typeface="Maven Pro ExtraBold" pitchFamily="34" charset="0"/>
                <a:ea typeface="Maven Pro ExtraBold" pitchFamily="34" charset="-122"/>
                <a:cs typeface="Maven Pro ExtraBold" pitchFamily="34" charset="-120"/>
              </a:rPr>
              <a:t>47–69%</a:t>
            </a:r>
            <a:endParaRPr lang="en-US" sz="3733" dirty="0"/>
          </a:p>
        </p:txBody>
      </p:sp>
      <p:sp>
        <p:nvSpPr>
          <p:cNvPr id="19" name="Shape 14">
            <a:extLst>
              <a:ext uri="{FF2B5EF4-FFF2-40B4-BE49-F238E27FC236}">
                <a16:creationId xmlns:a16="http://schemas.microsoft.com/office/drawing/2014/main" id="{23F1E6C1-8693-5D4A-FCBC-906E17CE94E1}"/>
              </a:ext>
            </a:extLst>
          </p:cNvPr>
          <p:cNvSpPr/>
          <p:nvPr/>
        </p:nvSpPr>
        <p:spPr>
          <a:xfrm>
            <a:off x="1172019" y="12559516"/>
            <a:ext cx="4876800" cy="0"/>
          </a:xfrm>
          <a:prstGeom prst="line">
            <a:avLst/>
          </a:prstGeom>
          <a:noFill/>
          <a:ln w="9525">
            <a:solidFill>
              <a:srgbClr val="E8D8C8"/>
            </a:solidFill>
            <a:prstDash val="solid"/>
          </a:ln>
        </p:spPr>
        <p:txBody>
          <a:bodyPr/>
          <a:lstStyle/>
          <a:p>
            <a:endParaRPr lang="en-US" sz="12800"/>
          </a:p>
        </p:txBody>
      </p:sp>
      <p:sp>
        <p:nvSpPr>
          <p:cNvPr id="21" name="Text 15">
            <a:extLst>
              <a:ext uri="{FF2B5EF4-FFF2-40B4-BE49-F238E27FC236}">
                <a16:creationId xmlns:a16="http://schemas.microsoft.com/office/drawing/2014/main" id="{DBC7D9A5-9408-1634-FFFC-7511DA3A4D28}"/>
              </a:ext>
            </a:extLst>
          </p:cNvPr>
          <p:cNvSpPr/>
          <p:nvPr/>
        </p:nvSpPr>
        <p:spPr>
          <a:xfrm>
            <a:off x="1172019" y="12559516"/>
            <a:ext cx="4876800" cy="658367"/>
          </a:xfrm>
          <a:prstGeom prst="rect">
            <a:avLst/>
          </a:prstGeom>
          <a:noFill/>
          <a:ln/>
        </p:spPr>
        <p:txBody>
          <a:bodyPr wrap="square" lIns="0" tIns="0" rIns="0" bIns="0" rtlCol="0" anchor="ctr"/>
          <a:lstStyle/>
          <a:p>
            <a:r>
              <a:rPr lang="en-US" sz="1867" i="1" dirty="0">
                <a:solidFill>
                  <a:srgbClr val="8A9FAD"/>
                </a:solidFill>
                <a:latin typeface="Poppins" pitchFamily="34" charset="0"/>
                <a:ea typeface="Poppins" pitchFamily="34" charset="-122"/>
                <a:cs typeface="Poppins" pitchFamily="34" charset="-120"/>
              </a:rPr>
              <a:t>Bubble, Drizzle, Thunder, Airwell — margins expand with size</a:t>
            </a:r>
            <a:endParaRPr lang="en-US" sz="1867" dirty="0"/>
          </a:p>
        </p:txBody>
      </p:sp>
      <p:sp>
        <p:nvSpPr>
          <p:cNvPr id="22" name="Shape 16">
            <a:extLst>
              <a:ext uri="{FF2B5EF4-FFF2-40B4-BE49-F238E27FC236}">
                <a16:creationId xmlns:a16="http://schemas.microsoft.com/office/drawing/2014/main" id="{FFF9228E-7549-645C-9AEB-B468919600C6}"/>
              </a:ext>
            </a:extLst>
          </p:cNvPr>
          <p:cNvSpPr/>
          <p:nvPr/>
        </p:nvSpPr>
        <p:spPr>
          <a:xfrm>
            <a:off x="6609651" y="3903196"/>
            <a:ext cx="5364480" cy="9314688"/>
          </a:xfrm>
          <a:prstGeom prst="rect">
            <a:avLst/>
          </a:prstGeom>
          <a:solidFill>
            <a:srgbClr val="FAF5EF"/>
          </a:solidFill>
          <a:ln w="6350">
            <a:solidFill>
              <a:srgbClr val="E8D8C8"/>
            </a:solidFill>
            <a:prstDash val="solid"/>
          </a:ln>
          <a:effectLst>
            <a:outerShdw blurRad="101600" dist="38100" dir="8100000" algn="bl" rotWithShape="0">
              <a:srgbClr val="000000">
                <a:alpha val="10000"/>
              </a:srgbClr>
            </a:outerShdw>
          </a:effectLst>
        </p:spPr>
        <p:txBody>
          <a:bodyPr/>
          <a:lstStyle/>
          <a:p>
            <a:endParaRPr lang="en-US" sz="12800"/>
          </a:p>
        </p:txBody>
      </p:sp>
      <p:sp>
        <p:nvSpPr>
          <p:cNvPr id="23" name="Shape 17">
            <a:extLst>
              <a:ext uri="{FF2B5EF4-FFF2-40B4-BE49-F238E27FC236}">
                <a16:creationId xmlns:a16="http://schemas.microsoft.com/office/drawing/2014/main" id="{E98DFF2C-E369-07A7-2CA6-D6E5F3AD0174}"/>
              </a:ext>
            </a:extLst>
          </p:cNvPr>
          <p:cNvSpPr/>
          <p:nvPr/>
        </p:nvSpPr>
        <p:spPr>
          <a:xfrm>
            <a:off x="6609651" y="3903196"/>
            <a:ext cx="5364480" cy="1341120"/>
          </a:xfrm>
          <a:prstGeom prst="rect">
            <a:avLst/>
          </a:prstGeom>
          <a:solidFill>
            <a:srgbClr val="0A7B8C"/>
          </a:solidFill>
          <a:ln w="12700">
            <a:solidFill>
              <a:srgbClr val="0A7B8C"/>
            </a:solidFill>
            <a:prstDash val="solid"/>
          </a:ln>
        </p:spPr>
        <p:txBody>
          <a:bodyPr/>
          <a:lstStyle/>
          <a:p>
            <a:endParaRPr lang="en-US" sz="12800"/>
          </a:p>
        </p:txBody>
      </p:sp>
      <p:sp>
        <p:nvSpPr>
          <p:cNvPr id="24" name="Text 18">
            <a:extLst>
              <a:ext uri="{FF2B5EF4-FFF2-40B4-BE49-F238E27FC236}">
                <a16:creationId xmlns:a16="http://schemas.microsoft.com/office/drawing/2014/main" id="{0C94F813-33B0-62A2-D8F6-516E6063E6C1}"/>
              </a:ext>
            </a:extLst>
          </p:cNvPr>
          <p:cNvSpPr/>
          <p:nvPr/>
        </p:nvSpPr>
        <p:spPr>
          <a:xfrm>
            <a:off x="6902259" y="4025116"/>
            <a:ext cx="4779264" cy="1097280"/>
          </a:xfrm>
          <a:prstGeom prst="rect">
            <a:avLst/>
          </a:prstGeom>
          <a:noFill/>
          <a:ln/>
        </p:spPr>
        <p:txBody>
          <a:bodyPr wrap="square" lIns="0" tIns="0" rIns="0" bIns="0" rtlCol="0" anchor="ctr"/>
          <a:lstStyle/>
          <a:p>
            <a:r>
              <a:rPr lang="en-US" sz="2533" b="1" dirty="0">
                <a:solidFill>
                  <a:srgbClr val="FFFFFF"/>
                </a:solidFill>
                <a:latin typeface="Maven Pro ExtraBold" pitchFamily="34" charset="0"/>
                <a:ea typeface="Maven Pro ExtraBold" pitchFamily="34" charset="-122"/>
                <a:cs typeface="Maven Pro ExtraBold" pitchFamily="34" charset="-120"/>
              </a:rPr>
              <a:t>PAAS — Subscription</a:t>
            </a:r>
            <a:endParaRPr lang="en-US" sz="2533" dirty="0"/>
          </a:p>
        </p:txBody>
      </p:sp>
      <p:sp>
        <p:nvSpPr>
          <p:cNvPr id="25" name="Text 19">
            <a:extLst>
              <a:ext uri="{FF2B5EF4-FFF2-40B4-BE49-F238E27FC236}">
                <a16:creationId xmlns:a16="http://schemas.microsoft.com/office/drawing/2014/main" id="{73196D32-3AD4-59CD-9697-5D3DF5E7585C}"/>
              </a:ext>
            </a:extLst>
          </p:cNvPr>
          <p:cNvSpPr/>
          <p:nvPr/>
        </p:nvSpPr>
        <p:spPr>
          <a:xfrm>
            <a:off x="6951027" y="5561308"/>
            <a:ext cx="4681728" cy="536448"/>
          </a:xfrm>
          <a:prstGeom prst="rect">
            <a:avLst/>
          </a:prstGeom>
          <a:noFill/>
          <a:ln/>
        </p:spPr>
        <p:txBody>
          <a:bodyPr wrap="square" lIns="0" tIns="0" rIns="0" bIns="0" rtlCol="0" anchor="ctr"/>
          <a:lstStyle/>
          <a:p>
            <a:r>
              <a:rPr lang="en-US" sz="2000" dirty="0">
                <a:solidFill>
                  <a:srgbClr val="4A6170"/>
                </a:solidFill>
                <a:latin typeface="Poppins" pitchFamily="34" charset="0"/>
                <a:ea typeface="Poppins" pitchFamily="34" charset="-122"/>
                <a:cs typeface="Poppins" pitchFamily="34" charset="-120"/>
              </a:rPr>
              <a:t>Monthly Revenue</a:t>
            </a:r>
            <a:endParaRPr lang="en-US" sz="2000" dirty="0"/>
          </a:p>
        </p:txBody>
      </p:sp>
      <p:sp>
        <p:nvSpPr>
          <p:cNvPr id="26" name="Text 20">
            <a:extLst>
              <a:ext uri="{FF2B5EF4-FFF2-40B4-BE49-F238E27FC236}">
                <a16:creationId xmlns:a16="http://schemas.microsoft.com/office/drawing/2014/main" id="{32BDE708-FE49-7651-9F70-DB13EEAA0805}"/>
              </a:ext>
            </a:extLst>
          </p:cNvPr>
          <p:cNvSpPr/>
          <p:nvPr/>
        </p:nvSpPr>
        <p:spPr>
          <a:xfrm>
            <a:off x="6951027" y="6097756"/>
            <a:ext cx="4681728" cy="731520"/>
          </a:xfrm>
          <a:prstGeom prst="rect">
            <a:avLst/>
          </a:prstGeom>
          <a:noFill/>
          <a:ln/>
        </p:spPr>
        <p:txBody>
          <a:bodyPr wrap="square" lIns="0" tIns="0" rIns="0" bIns="0" rtlCol="0" anchor="ctr"/>
          <a:lstStyle/>
          <a:p>
            <a:r>
              <a:rPr lang="en-US" sz="2933" b="1" dirty="0">
                <a:solidFill>
                  <a:srgbClr val="1A2E38"/>
                </a:solidFill>
                <a:latin typeface="Maven Pro ExtraBold" pitchFamily="34" charset="0"/>
                <a:ea typeface="Maven Pro ExtraBold" pitchFamily="34" charset="-122"/>
                <a:cs typeface="Maven Pro ExtraBold" pitchFamily="34" charset="-120"/>
              </a:rPr>
              <a:t>$25/unit</a:t>
            </a:r>
            <a:endParaRPr lang="en-US" sz="2933" dirty="0"/>
          </a:p>
        </p:txBody>
      </p:sp>
      <p:sp>
        <p:nvSpPr>
          <p:cNvPr id="27" name="Text 21">
            <a:extLst>
              <a:ext uri="{FF2B5EF4-FFF2-40B4-BE49-F238E27FC236}">
                <a16:creationId xmlns:a16="http://schemas.microsoft.com/office/drawing/2014/main" id="{7DE537E9-21B8-59D7-804C-C12ABCD6034B}"/>
              </a:ext>
            </a:extLst>
          </p:cNvPr>
          <p:cNvSpPr/>
          <p:nvPr/>
        </p:nvSpPr>
        <p:spPr>
          <a:xfrm>
            <a:off x="6951027" y="7219420"/>
            <a:ext cx="4681728" cy="536448"/>
          </a:xfrm>
          <a:prstGeom prst="rect">
            <a:avLst/>
          </a:prstGeom>
          <a:noFill/>
          <a:ln/>
        </p:spPr>
        <p:txBody>
          <a:bodyPr wrap="square" lIns="0" tIns="0" rIns="0" bIns="0" rtlCol="0" anchor="ctr"/>
          <a:lstStyle/>
          <a:p>
            <a:r>
              <a:rPr lang="en-US" sz="2000" dirty="0">
                <a:solidFill>
                  <a:srgbClr val="4A6170"/>
                </a:solidFill>
                <a:latin typeface="Poppins" pitchFamily="34" charset="0"/>
                <a:ea typeface="Poppins" pitchFamily="34" charset="-122"/>
                <a:cs typeface="Poppins" pitchFamily="34" charset="-120"/>
              </a:rPr>
              <a:t>Annual per unit</a:t>
            </a:r>
            <a:endParaRPr lang="en-US" sz="2000" dirty="0"/>
          </a:p>
        </p:txBody>
      </p:sp>
      <p:sp>
        <p:nvSpPr>
          <p:cNvPr id="28" name="Text 22">
            <a:extLst>
              <a:ext uri="{FF2B5EF4-FFF2-40B4-BE49-F238E27FC236}">
                <a16:creationId xmlns:a16="http://schemas.microsoft.com/office/drawing/2014/main" id="{AB694FAE-A47C-AED4-1918-057536BB6477}"/>
              </a:ext>
            </a:extLst>
          </p:cNvPr>
          <p:cNvSpPr/>
          <p:nvPr/>
        </p:nvSpPr>
        <p:spPr>
          <a:xfrm>
            <a:off x="6951027" y="7755868"/>
            <a:ext cx="4681728" cy="731520"/>
          </a:xfrm>
          <a:prstGeom prst="rect">
            <a:avLst/>
          </a:prstGeom>
          <a:noFill/>
          <a:ln/>
        </p:spPr>
        <p:txBody>
          <a:bodyPr wrap="square" lIns="0" tIns="0" rIns="0" bIns="0" rtlCol="0" anchor="ctr"/>
          <a:lstStyle/>
          <a:p>
            <a:r>
              <a:rPr lang="en-US" sz="2933" b="1" dirty="0">
                <a:solidFill>
                  <a:srgbClr val="1A2E38"/>
                </a:solidFill>
                <a:latin typeface="Maven Pro ExtraBold" pitchFamily="34" charset="0"/>
                <a:ea typeface="Maven Pro ExtraBold" pitchFamily="34" charset="-122"/>
                <a:cs typeface="Maven Pro ExtraBold" pitchFamily="34" charset="-120"/>
              </a:rPr>
              <a:t>$300</a:t>
            </a:r>
            <a:endParaRPr lang="en-US" sz="2933" dirty="0"/>
          </a:p>
        </p:txBody>
      </p:sp>
      <p:sp>
        <p:nvSpPr>
          <p:cNvPr id="29" name="Text 23">
            <a:extLst>
              <a:ext uri="{FF2B5EF4-FFF2-40B4-BE49-F238E27FC236}">
                <a16:creationId xmlns:a16="http://schemas.microsoft.com/office/drawing/2014/main" id="{F912327B-6743-F401-0133-4D66130B2BBB}"/>
              </a:ext>
            </a:extLst>
          </p:cNvPr>
          <p:cNvSpPr/>
          <p:nvPr/>
        </p:nvSpPr>
        <p:spPr>
          <a:xfrm>
            <a:off x="6951027" y="8877532"/>
            <a:ext cx="4681728" cy="536448"/>
          </a:xfrm>
          <a:prstGeom prst="rect">
            <a:avLst/>
          </a:prstGeom>
          <a:noFill/>
          <a:ln/>
        </p:spPr>
        <p:txBody>
          <a:bodyPr wrap="square" lIns="0" tIns="0" rIns="0" bIns="0" rtlCol="0" anchor="ctr"/>
          <a:lstStyle/>
          <a:p>
            <a:r>
              <a:rPr lang="en-US" sz="2000" dirty="0">
                <a:solidFill>
                  <a:srgbClr val="4A6170"/>
                </a:solidFill>
                <a:latin typeface="Poppins" pitchFamily="34" charset="0"/>
                <a:ea typeface="Poppins" pitchFamily="34" charset="-122"/>
                <a:cs typeface="Poppins" pitchFamily="34" charset="-120"/>
              </a:rPr>
              <a:t>5-yr Lifetime</a:t>
            </a:r>
            <a:endParaRPr lang="en-US" sz="2000" dirty="0"/>
          </a:p>
        </p:txBody>
      </p:sp>
      <p:sp>
        <p:nvSpPr>
          <p:cNvPr id="70" name="Text 24">
            <a:extLst>
              <a:ext uri="{FF2B5EF4-FFF2-40B4-BE49-F238E27FC236}">
                <a16:creationId xmlns:a16="http://schemas.microsoft.com/office/drawing/2014/main" id="{7D072AD0-7939-2C4C-5978-381B7215FD55}"/>
              </a:ext>
            </a:extLst>
          </p:cNvPr>
          <p:cNvSpPr/>
          <p:nvPr/>
        </p:nvSpPr>
        <p:spPr>
          <a:xfrm>
            <a:off x="6951027" y="9413980"/>
            <a:ext cx="4681728" cy="731520"/>
          </a:xfrm>
          <a:prstGeom prst="rect">
            <a:avLst/>
          </a:prstGeom>
          <a:noFill/>
          <a:ln/>
        </p:spPr>
        <p:txBody>
          <a:bodyPr wrap="square" lIns="0" tIns="0" rIns="0" bIns="0" rtlCol="0" anchor="ctr"/>
          <a:lstStyle/>
          <a:p>
            <a:r>
              <a:rPr lang="en-US" sz="2933" b="1" dirty="0">
                <a:solidFill>
                  <a:srgbClr val="1A2E38"/>
                </a:solidFill>
                <a:latin typeface="Maven Pro ExtraBold" pitchFamily="34" charset="0"/>
                <a:ea typeface="Maven Pro ExtraBold" pitchFamily="34" charset="-122"/>
                <a:cs typeface="Maven Pro ExtraBold" pitchFamily="34" charset="-120"/>
              </a:rPr>
              <a:t>$1,500</a:t>
            </a:r>
            <a:endParaRPr lang="en-US" sz="2933" dirty="0"/>
          </a:p>
        </p:txBody>
      </p:sp>
      <p:sp>
        <p:nvSpPr>
          <p:cNvPr id="71" name="Shape 25">
            <a:extLst>
              <a:ext uri="{FF2B5EF4-FFF2-40B4-BE49-F238E27FC236}">
                <a16:creationId xmlns:a16="http://schemas.microsoft.com/office/drawing/2014/main" id="{59B58054-A336-7D8E-7870-0BCE411143CB}"/>
              </a:ext>
            </a:extLst>
          </p:cNvPr>
          <p:cNvSpPr/>
          <p:nvPr/>
        </p:nvSpPr>
        <p:spPr>
          <a:xfrm>
            <a:off x="6853491" y="10413724"/>
            <a:ext cx="4876800" cy="1584960"/>
          </a:xfrm>
          <a:prstGeom prst="rect">
            <a:avLst/>
          </a:prstGeom>
          <a:solidFill>
            <a:srgbClr val="0A7B8C">
              <a:alpha val="15000"/>
            </a:srgbClr>
          </a:solidFill>
          <a:ln w="12700">
            <a:solidFill>
              <a:srgbClr val="0A7B8C"/>
            </a:solidFill>
            <a:prstDash val="solid"/>
          </a:ln>
        </p:spPr>
        <p:txBody>
          <a:bodyPr/>
          <a:lstStyle/>
          <a:p>
            <a:endParaRPr lang="en-US" sz="12800"/>
          </a:p>
        </p:txBody>
      </p:sp>
      <p:sp>
        <p:nvSpPr>
          <p:cNvPr id="72" name="Text 26">
            <a:extLst>
              <a:ext uri="{FF2B5EF4-FFF2-40B4-BE49-F238E27FC236}">
                <a16:creationId xmlns:a16="http://schemas.microsoft.com/office/drawing/2014/main" id="{508C8630-C948-C47D-DB91-767DC94780CF}"/>
              </a:ext>
            </a:extLst>
          </p:cNvPr>
          <p:cNvSpPr/>
          <p:nvPr/>
        </p:nvSpPr>
        <p:spPr>
          <a:xfrm>
            <a:off x="6951027" y="10535644"/>
            <a:ext cx="4681728" cy="536448"/>
          </a:xfrm>
          <a:prstGeom prst="rect">
            <a:avLst/>
          </a:prstGeom>
          <a:noFill/>
          <a:ln/>
        </p:spPr>
        <p:txBody>
          <a:bodyPr wrap="square" lIns="0" tIns="0" rIns="0" bIns="0" rtlCol="0" anchor="ctr"/>
          <a:lstStyle/>
          <a:p>
            <a:r>
              <a:rPr lang="en-US" sz="2000" dirty="0">
                <a:solidFill>
                  <a:srgbClr val="4A6170"/>
                </a:solidFill>
                <a:latin typeface="Poppins" pitchFamily="34" charset="0"/>
                <a:ea typeface="Poppins" pitchFamily="34" charset="-122"/>
                <a:cs typeface="Poppins" pitchFamily="34" charset="-120"/>
              </a:rPr>
              <a:t>Lifetime Margin</a:t>
            </a:r>
            <a:endParaRPr lang="en-US" sz="2000" dirty="0"/>
          </a:p>
        </p:txBody>
      </p:sp>
      <p:sp>
        <p:nvSpPr>
          <p:cNvPr id="73" name="Text 27">
            <a:extLst>
              <a:ext uri="{FF2B5EF4-FFF2-40B4-BE49-F238E27FC236}">
                <a16:creationId xmlns:a16="http://schemas.microsoft.com/office/drawing/2014/main" id="{1D65C4DE-6F45-5879-0FBA-82DB9B6E81DB}"/>
              </a:ext>
            </a:extLst>
          </p:cNvPr>
          <p:cNvSpPr/>
          <p:nvPr/>
        </p:nvSpPr>
        <p:spPr>
          <a:xfrm>
            <a:off x="6951027" y="11072092"/>
            <a:ext cx="4681728" cy="731520"/>
          </a:xfrm>
          <a:prstGeom prst="rect">
            <a:avLst/>
          </a:prstGeom>
          <a:noFill/>
          <a:ln/>
        </p:spPr>
        <p:txBody>
          <a:bodyPr wrap="square" lIns="0" tIns="0" rIns="0" bIns="0" rtlCol="0" anchor="ctr"/>
          <a:lstStyle/>
          <a:p>
            <a:r>
              <a:rPr lang="en-US" sz="3733" b="1" dirty="0">
                <a:solidFill>
                  <a:srgbClr val="0A7B8C"/>
                </a:solidFill>
                <a:latin typeface="Maven Pro ExtraBold" pitchFamily="34" charset="0"/>
                <a:ea typeface="Maven Pro ExtraBold" pitchFamily="34" charset="-122"/>
                <a:cs typeface="Maven Pro ExtraBold" pitchFamily="34" charset="-120"/>
              </a:rPr>
              <a:t>65–70%</a:t>
            </a:r>
            <a:endParaRPr lang="en-US" sz="3733" dirty="0"/>
          </a:p>
        </p:txBody>
      </p:sp>
      <p:sp>
        <p:nvSpPr>
          <p:cNvPr id="74" name="Shape 28">
            <a:extLst>
              <a:ext uri="{FF2B5EF4-FFF2-40B4-BE49-F238E27FC236}">
                <a16:creationId xmlns:a16="http://schemas.microsoft.com/office/drawing/2014/main" id="{B0DA74A1-4A6E-48DA-A71B-0461222B4750}"/>
              </a:ext>
            </a:extLst>
          </p:cNvPr>
          <p:cNvSpPr/>
          <p:nvPr/>
        </p:nvSpPr>
        <p:spPr>
          <a:xfrm>
            <a:off x="6853491" y="12559516"/>
            <a:ext cx="4876800" cy="0"/>
          </a:xfrm>
          <a:prstGeom prst="line">
            <a:avLst/>
          </a:prstGeom>
          <a:noFill/>
          <a:ln w="9525">
            <a:solidFill>
              <a:srgbClr val="E8D8C8"/>
            </a:solidFill>
            <a:prstDash val="solid"/>
          </a:ln>
        </p:spPr>
        <p:txBody>
          <a:bodyPr/>
          <a:lstStyle/>
          <a:p>
            <a:endParaRPr lang="en-US" sz="12800"/>
          </a:p>
        </p:txBody>
      </p:sp>
      <p:sp>
        <p:nvSpPr>
          <p:cNvPr id="75" name="Text 29">
            <a:extLst>
              <a:ext uri="{FF2B5EF4-FFF2-40B4-BE49-F238E27FC236}">
                <a16:creationId xmlns:a16="http://schemas.microsoft.com/office/drawing/2014/main" id="{E122F506-205C-1AEB-5EB1-E21FB47BBC60}"/>
              </a:ext>
            </a:extLst>
          </p:cNvPr>
          <p:cNvSpPr/>
          <p:nvPr/>
        </p:nvSpPr>
        <p:spPr>
          <a:xfrm>
            <a:off x="6853491" y="12559516"/>
            <a:ext cx="4876800" cy="658367"/>
          </a:xfrm>
          <a:prstGeom prst="rect">
            <a:avLst/>
          </a:prstGeom>
          <a:noFill/>
          <a:ln/>
        </p:spPr>
        <p:txBody>
          <a:bodyPr wrap="square" lIns="0" tIns="0" rIns="0" bIns="0" rtlCol="0" anchor="ctr"/>
          <a:lstStyle/>
          <a:p>
            <a:r>
              <a:rPr lang="en-US" sz="1867" i="1" dirty="0">
                <a:solidFill>
                  <a:srgbClr val="8A9FAD"/>
                </a:solidFill>
                <a:latin typeface="Poppins" pitchFamily="34" charset="0"/>
                <a:ea typeface="Poppins" pitchFamily="34" charset="-122"/>
                <a:cs typeface="Poppins" pitchFamily="34" charset="-120"/>
              </a:rPr>
              <a:t>200,000-home target = ~$60M ARR at scale</a:t>
            </a:r>
            <a:endParaRPr lang="en-US" sz="1867" dirty="0"/>
          </a:p>
        </p:txBody>
      </p:sp>
      <p:sp>
        <p:nvSpPr>
          <p:cNvPr id="76" name="Shape 30">
            <a:extLst>
              <a:ext uri="{FF2B5EF4-FFF2-40B4-BE49-F238E27FC236}">
                <a16:creationId xmlns:a16="http://schemas.microsoft.com/office/drawing/2014/main" id="{B20C13C4-16B9-FAC3-1D31-AED0A6C7514E}"/>
              </a:ext>
            </a:extLst>
          </p:cNvPr>
          <p:cNvSpPr/>
          <p:nvPr/>
        </p:nvSpPr>
        <p:spPr>
          <a:xfrm>
            <a:off x="12291123" y="3903196"/>
            <a:ext cx="5364480" cy="9314688"/>
          </a:xfrm>
          <a:prstGeom prst="rect">
            <a:avLst/>
          </a:prstGeom>
          <a:solidFill>
            <a:srgbClr val="FAF5EF"/>
          </a:solidFill>
          <a:ln w="6350">
            <a:solidFill>
              <a:srgbClr val="E8D8C8"/>
            </a:solidFill>
            <a:prstDash val="solid"/>
          </a:ln>
          <a:effectLst>
            <a:outerShdw blurRad="101600" dist="38100" dir="8100000" algn="bl" rotWithShape="0">
              <a:srgbClr val="000000">
                <a:alpha val="10000"/>
              </a:srgbClr>
            </a:outerShdw>
          </a:effectLst>
        </p:spPr>
        <p:txBody>
          <a:bodyPr/>
          <a:lstStyle/>
          <a:p>
            <a:endParaRPr lang="en-US" sz="12800"/>
          </a:p>
        </p:txBody>
      </p:sp>
      <p:sp>
        <p:nvSpPr>
          <p:cNvPr id="77" name="Shape 31">
            <a:extLst>
              <a:ext uri="{FF2B5EF4-FFF2-40B4-BE49-F238E27FC236}">
                <a16:creationId xmlns:a16="http://schemas.microsoft.com/office/drawing/2014/main" id="{11D32472-0C06-D615-7220-C322FA43CFD6}"/>
              </a:ext>
            </a:extLst>
          </p:cNvPr>
          <p:cNvSpPr/>
          <p:nvPr/>
        </p:nvSpPr>
        <p:spPr>
          <a:xfrm>
            <a:off x="12291123" y="3903196"/>
            <a:ext cx="5364480" cy="1341120"/>
          </a:xfrm>
          <a:prstGeom prst="rect">
            <a:avLst/>
          </a:prstGeom>
          <a:solidFill>
            <a:srgbClr val="2D4A5A"/>
          </a:solidFill>
          <a:ln w="12700">
            <a:solidFill>
              <a:srgbClr val="2D4A5A"/>
            </a:solidFill>
            <a:prstDash val="solid"/>
          </a:ln>
        </p:spPr>
        <p:txBody>
          <a:bodyPr/>
          <a:lstStyle/>
          <a:p>
            <a:endParaRPr lang="en-US" sz="12800"/>
          </a:p>
        </p:txBody>
      </p:sp>
      <p:sp>
        <p:nvSpPr>
          <p:cNvPr id="78" name="Text 32">
            <a:extLst>
              <a:ext uri="{FF2B5EF4-FFF2-40B4-BE49-F238E27FC236}">
                <a16:creationId xmlns:a16="http://schemas.microsoft.com/office/drawing/2014/main" id="{6EDC6DC8-7B1B-8248-9978-9493317CD926}"/>
              </a:ext>
            </a:extLst>
          </p:cNvPr>
          <p:cNvSpPr/>
          <p:nvPr/>
        </p:nvSpPr>
        <p:spPr>
          <a:xfrm>
            <a:off x="12583731" y="4025116"/>
            <a:ext cx="4779264" cy="1097280"/>
          </a:xfrm>
          <a:prstGeom prst="rect">
            <a:avLst/>
          </a:prstGeom>
          <a:noFill/>
          <a:ln/>
        </p:spPr>
        <p:txBody>
          <a:bodyPr wrap="square" lIns="0" tIns="0" rIns="0" bIns="0" rtlCol="0" anchor="ctr"/>
          <a:lstStyle/>
          <a:p>
            <a:r>
              <a:rPr lang="en-US" sz="2533" b="1" dirty="0">
                <a:solidFill>
                  <a:srgbClr val="FFFFFF"/>
                </a:solidFill>
                <a:latin typeface="Maven Pro ExtraBold" pitchFamily="34" charset="0"/>
                <a:ea typeface="Maven Pro ExtraBold" pitchFamily="34" charset="-122"/>
                <a:cs typeface="Maven Pro ExtraBold" pitchFamily="34" charset="-120"/>
              </a:rPr>
              <a:t>WAAS — Water Plant</a:t>
            </a:r>
            <a:endParaRPr lang="en-US" sz="2533" dirty="0"/>
          </a:p>
        </p:txBody>
      </p:sp>
      <p:sp>
        <p:nvSpPr>
          <p:cNvPr id="79" name="Text 33">
            <a:extLst>
              <a:ext uri="{FF2B5EF4-FFF2-40B4-BE49-F238E27FC236}">
                <a16:creationId xmlns:a16="http://schemas.microsoft.com/office/drawing/2014/main" id="{B7FDB36F-5C92-865F-B793-93FC6B97F7E7}"/>
              </a:ext>
            </a:extLst>
          </p:cNvPr>
          <p:cNvSpPr/>
          <p:nvPr/>
        </p:nvSpPr>
        <p:spPr>
          <a:xfrm>
            <a:off x="12632499" y="5561308"/>
            <a:ext cx="4681728" cy="536448"/>
          </a:xfrm>
          <a:prstGeom prst="rect">
            <a:avLst/>
          </a:prstGeom>
          <a:noFill/>
          <a:ln/>
        </p:spPr>
        <p:txBody>
          <a:bodyPr wrap="square" lIns="0" tIns="0" rIns="0" bIns="0" rtlCol="0" anchor="ctr"/>
          <a:lstStyle/>
          <a:p>
            <a:r>
              <a:rPr lang="en-US" sz="2000" dirty="0">
                <a:solidFill>
                  <a:srgbClr val="4A6170"/>
                </a:solidFill>
                <a:latin typeface="Poppins" pitchFamily="34" charset="0"/>
                <a:ea typeface="Poppins" pitchFamily="34" charset="-122"/>
                <a:cs typeface="Poppins" pitchFamily="34" charset="-120"/>
              </a:rPr>
              <a:t>Plant CAPEX</a:t>
            </a:r>
            <a:endParaRPr lang="en-US" sz="2000" dirty="0"/>
          </a:p>
        </p:txBody>
      </p:sp>
      <p:sp>
        <p:nvSpPr>
          <p:cNvPr id="80" name="Text 34">
            <a:extLst>
              <a:ext uri="{FF2B5EF4-FFF2-40B4-BE49-F238E27FC236}">
                <a16:creationId xmlns:a16="http://schemas.microsoft.com/office/drawing/2014/main" id="{088BE203-6BC0-7881-8467-E44AB4E58901}"/>
              </a:ext>
            </a:extLst>
          </p:cNvPr>
          <p:cNvSpPr/>
          <p:nvPr/>
        </p:nvSpPr>
        <p:spPr>
          <a:xfrm>
            <a:off x="12632499" y="6097756"/>
            <a:ext cx="4681728" cy="731520"/>
          </a:xfrm>
          <a:prstGeom prst="rect">
            <a:avLst/>
          </a:prstGeom>
          <a:noFill/>
          <a:ln/>
        </p:spPr>
        <p:txBody>
          <a:bodyPr wrap="square" lIns="0" tIns="0" rIns="0" bIns="0" rtlCol="0" anchor="ctr"/>
          <a:lstStyle/>
          <a:p>
            <a:r>
              <a:rPr lang="en-US" sz="2933" b="1" dirty="0">
                <a:solidFill>
                  <a:srgbClr val="1A2E38"/>
                </a:solidFill>
                <a:latin typeface="Maven Pro ExtraBold" pitchFamily="34" charset="0"/>
                <a:ea typeface="Maven Pro ExtraBold" pitchFamily="34" charset="-122"/>
                <a:cs typeface="Maven Pro ExtraBold" pitchFamily="34" charset="-120"/>
              </a:rPr>
              <a:t>$100K–$200K</a:t>
            </a:r>
            <a:endParaRPr lang="en-US" sz="2933" dirty="0"/>
          </a:p>
        </p:txBody>
      </p:sp>
      <p:sp>
        <p:nvSpPr>
          <p:cNvPr id="81" name="Text 35">
            <a:extLst>
              <a:ext uri="{FF2B5EF4-FFF2-40B4-BE49-F238E27FC236}">
                <a16:creationId xmlns:a16="http://schemas.microsoft.com/office/drawing/2014/main" id="{211C726F-9779-F86C-6E8B-22188B157AEB}"/>
              </a:ext>
            </a:extLst>
          </p:cNvPr>
          <p:cNvSpPr/>
          <p:nvPr/>
        </p:nvSpPr>
        <p:spPr>
          <a:xfrm>
            <a:off x="12632499" y="7219420"/>
            <a:ext cx="4681728" cy="536448"/>
          </a:xfrm>
          <a:prstGeom prst="rect">
            <a:avLst/>
          </a:prstGeom>
          <a:noFill/>
          <a:ln/>
        </p:spPr>
        <p:txBody>
          <a:bodyPr wrap="square" lIns="0" tIns="0" rIns="0" bIns="0" rtlCol="0" anchor="ctr"/>
          <a:lstStyle/>
          <a:p>
            <a:r>
              <a:rPr lang="en-US" sz="2000" dirty="0">
                <a:solidFill>
                  <a:srgbClr val="4A6170"/>
                </a:solidFill>
                <a:latin typeface="Poppins" pitchFamily="34" charset="0"/>
                <a:ea typeface="Poppins" pitchFamily="34" charset="-122"/>
                <a:cs typeface="Poppins" pitchFamily="34" charset="-120"/>
              </a:rPr>
              <a:t>Annual Revenue</a:t>
            </a:r>
            <a:endParaRPr lang="en-US" sz="2000" dirty="0"/>
          </a:p>
        </p:txBody>
      </p:sp>
      <p:sp>
        <p:nvSpPr>
          <p:cNvPr id="82" name="Text 36">
            <a:extLst>
              <a:ext uri="{FF2B5EF4-FFF2-40B4-BE49-F238E27FC236}">
                <a16:creationId xmlns:a16="http://schemas.microsoft.com/office/drawing/2014/main" id="{0FA1B5CF-607D-2435-0D4D-0D8A7667F415}"/>
              </a:ext>
            </a:extLst>
          </p:cNvPr>
          <p:cNvSpPr/>
          <p:nvPr/>
        </p:nvSpPr>
        <p:spPr>
          <a:xfrm>
            <a:off x="12632499" y="7755868"/>
            <a:ext cx="4681728" cy="731520"/>
          </a:xfrm>
          <a:prstGeom prst="rect">
            <a:avLst/>
          </a:prstGeom>
          <a:noFill/>
          <a:ln/>
        </p:spPr>
        <p:txBody>
          <a:bodyPr wrap="square" lIns="0" tIns="0" rIns="0" bIns="0" rtlCol="0" anchor="ctr"/>
          <a:lstStyle/>
          <a:p>
            <a:r>
              <a:rPr lang="en-US" sz="2933" b="1" dirty="0">
                <a:solidFill>
                  <a:srgbClr val="1A2E38"/>
                </a:solidFill>
                <a:latin typeface="Maven Pro ExtraBold" pitchFamily="34" charset="0"/>
                <a:ea typeface="Maven Pro ExtraBold" pitchFamily="34" charset="-122"/>
                <a:cs typeface="Maven Pro ExtraBold" pitchFamily="34" charset="-120"/>
              </a:rPr>
              <a:t>$300K–$700K</a:t>
            </a:r>
            <a:endParaRPr lang="en-US" sz="2933" dirty="0"/>
          </a:p>
        </p:txBody>
      </p:sp>
      <p:sp>
        <p:nvSpPr>
          <p:cNvPr id="83" name="Shape 37">
            <a:extLst>
              <a:ext uri="{FF2B5EF4-FFF2-40B4-BE49-F238E27FC236}">
                <a16:creationId xmlns:a16="http://schemas.microsoft.com/office/drawing/2014/main" id="{682047D9-7A1B-260D-1CBC-9702F191E9E1}"/>
              </a:ext>
            </a:extLst>
          </p:cNvPr>
          <p:cNvSpPr/>
          <p:nvPr/>
        </p:nvSpPr>
        <p:spPr>
          <a:xfrm>
            <a:off x="12534963" y="8755612"/>
            <a:ext cx="4876800" cy="1584960"/>
          </a:xfrm>
          <a:prstGeom prst="rect">
            <a:avLst/>
          </a:prstGeom>
          <a:solidFill>
            <a:srgbClr val="2D4A5A">
              <a:alpha val="15000"/>
            </a:srgbClr>
          </a:solidFill>
          <a:ln w="12700">
            <a:solidFill>
              <a:srgbClr val="2D4A5A"/>
            </a:solidFill>
            <a:prstDash val="solid"/>
          </a:ln>
        </p:spPr>
        <p:txBody>
          <a:bodyPr/>
          <a:lstStyle/>
          <a:p>
            <a:endParaRPr lang="en-US" sz="12800"/>
          </a:p>
        </p:txBody>
      </p:sp>
      <p:sp>
        <p:nvSpPr>
          <p:cNvPr id="84" name="Text 38">
            <a:extLst>
              <a:ext uri="{FF2B5EF4-FFF2-40B4-BE49-F238E27FC236}">
                <a16:creationId xmlns:a16="http://schemas.microsoft.com/office/drawing/2014/main" id="{A78C5234-970C-8483-6BB8-43550C9E0C27}"/>
              </a:ext>
            </a:extLst>
          </p:cNvPr>
          <p:cNvSpPr/>
          <p:nvPr/>
        </p:nvSpPr>
        <p:spPr>
          <a:xfrm>
            <a:off x="12632499" y="8877532"/>
            <a:ext cx="4681728" cy="536448"/>
          </a:xfrm>
          <a:prstGeom prst="rect">
            <a:avLst/>
          </a:prstGeom>
          <a:noFill/>
          <a:ln/>
        </p:spPr>
        <p:txBody>
          <a:bodyPr wrap="square" lIns="0" tIns="0" rIns="0" bIns="0" rtlCol="0" anchor="ctr"/>
          <a:lstStyle/>
          <a:p>
            <a:r>
              <a:rPr lang="en-US" sz="2000" dirty="0">
                <a:solidFill>
                  <a:srgbClr val="4A6170"/>
                </a:solidFill>
                <a:latin typeface="Poppins" pitchFamily="34" charset="0"/>
                <a:ea typeface="Poppins" pitchFamily="34" charset="-122"/>
                <a:cs typeface="Poppins" pitchFamily="34" charset="-120"/>
              </a:rPr>
              <a:t>EBITDA Margin</a:t>
            </a:r>
            <a:endParaRPr lang="en-US" sz="2000" dirty="0"/>
          </a:p>
        </p:txBody>
      </p:sp>
      <p:sp>
        <p:nvSpPr>
          <p:cNvPr id="85" name="Text 39">
            <a:extLst>
              <a:ext uri="{FF2B5EF4-FFF2-40B4-BE49-F238E27FC236}">
                <a16:creationId xmlns:a16="http://schemas.microsoft.com/office/drawing/2014/main" id="{3B814492-0204-4C65-1087-755CD512AF2F}"/>
              </a:ext>
            </a:extLst>
          </p:cNvPr>
          <p:cNvSpPr/>
          <p:nvPr/>
        </p:nvSpPr>
        <p:spPr>
          <a:xfrm>
            <a:off x="12632499" y="9413980"/>
            <a:ext cx="4681728" cy="731520"/>
          </a:xfrm>
          <a:prstGeom prst="rect">
            <a:avLst/>
          </a:prstGeom>
          <a:noFill/>
          <a:ln/>
        </p:spPr>
        <p:txBody>
          <a:bodyPr wrap="square" lIns="0" tIns="0" rIns="0" bIns="0" rtlCol="0" anchor="ctr"/>
          <a:lstStyle/>
          <a:p>
            <a:r>
              <a:rPr lang="en-US" sz="3733" b="1" dirty="0">
                <a:solidFill>
                  <a:srgbClr val="2D4A5A"/>
                </a:solidFill>
                <a:latin typeface="Maven Pro ExtraBold" pitchFamily="34" charset="0"/>
                <a:ea typeface="Maven Pro ExtraBold" pitchFamily="34" charset="-122"/>
                <a:cs typeface="Maven Pro ExtraBold" pitchFamily="34" charset="-120"/>
              </a:rPr>
              <a:t>60–65%</a:t>
            </a:r>
            <a:endParaRPr lang="en-US" sz="3733" dirty="0"/>
          </a:p>
        </p:txBody>
      </p:sp>
      <p:sp>
        <p:nvSpPr>
          <p:cNvPr id="86" name="Text 40">
            <a:extLst>
              <a:ext uri="{FF2B5EF4-FFF2-40B4-BE49-F238E27FC236}">
                <a16:creationId xmlns:a16="http://schemas.microsoft.com/office/drawing/2014/main" id="{B1ADF187-5064-D580-962D-5844FF379E98}"/>
              </a:ext>
            </a:extLst>
          </p:cNvPr>
          <p:cNvSpPr/>
          <p:nvPr/>
        </p:nvSpPr>
        <p:spPr>
          <a:xfrm>
            <a:off x="12632499" y="10535644"/>
            <a:ext cx="4681728" cy="536448"/>
          </a:xfrm>
          <a:prstGeom prst="rect">
            <a:avLst/>
          </a:prstGeom>
          <a:noFill/>
          <a:ln/>
        </p:spPr>
        <p:txBody>
          <a:bodyPr wrap="square" lIns="0" tIns="0" rIns="0" bIns="0" rtlCol="0" anchor="ctr"/>
          <a:lstStyle/>
          <a:p>
            <a:r>
              <a:rPr lang="en-US" sz="2000" dirty="0">
                <a:solidFill>
                  <a:srgbClr val="4A6170"/>
                </a:solidFill>
                <a:latin typeface="Poppins" pitchFamily="34" charset="0"/>
                <a:ea typeface="Poppins" pitchFamily="34" charset="-122"/>
                <a:cs typeface="Poppins" pitchFamily="34" charset="-120"/>
              </a:rPr>
              <a:t>Payback Period</a:t>
            </a:r>
            <a:endParaRPr lang="en-US" sz="2000" dirty="0"/>
          </a:p>
        </p:txBody>
      </p:sp>
      <p:sp>
        <p:nvSpPr>
          <p:cNvPr id="87" name="Text 41">
            <a:extLst>
              <a:ext uri="{FF2B5EF4-FFF2-40B4-BE49-F238E27FC236}">
                <a16:creationId xmlns:a16="http://schemas.microsoft.com/office/drawing/2014/main" id="{A34FCFB3-997E-2C9A-FA5A-BF639A866759}"/>
              </a:ext>
            </a:extLst>
          </p:cNvPr>
          <p:cNvSpPr/>
          <p:nvPr/>
        </p:nvSpPr>
        <p:spPr>
          <a:xfrm>
            <a:off x="12632499" y="11072092"/>
            <a:ext cx="4681728" cy="731520"/>
          </a:xfrm>
          <a:prstGeom prst="rect">
            <a:avLst/>
          </a:prstGeom>
          <a:noFill/>
          <a:ln/>
        </p:spPr>
        <p:txBody>
          <a:bodyPr wrap="square" lIns="0" tIns="0" rIns="0" bIns="0" rtlCol="0" anchor="ctr"/>
          <a:lstStyle/>
          <a:p>
            <a:r>
              <a:rPr lang="en-US" sz="2933" b="1" dirty="0">
                <a:solidFill>
                  <a:srgbClr val="1A2E38"/>
                </a:solidFill>
                <a:latin typeface="Maven Pro ExtraBold" pitchFamily="34" charset="0"/>
                <a:ea typeface="Maven Pro ExtraBold" pitchFamily="34" charset="-122"/>
                <a:cs typeface="Maven Pro ExtraBold" pitchFamily="34" charset="-120"/>
              </a:rPr>
              <a:t>&lt;12–18 months</a:t>
            </a:r>
            <a:endParaRPr lang="en-US" sz="2933" dirty="0"/>
          </a:p>
        </p:txBody>
      </p:sp>
      <p:sp>
        <p:nvSpPr>
          <p:cNvPr id="88" name="Shape 42">
            <a:extLst>
              <a:ext uri="{FF2B5EF4-FFF2-40B4-BE49-F238E27FC236}">
                <a16:creationId xmlns:a16="http://schemas.microsoft.com/office/drawing/2014/main" id="{6EF74233-D694-3E45-C6F7-EFED69B21B43}"/>
              </a:ext>
            </a:extLst>
          </p:cNvPr>
          <p:cNvSpPr/>
          <p:nvPr/>
        </p:nvSpPr>
        <p:spPr>
          <a:xfrm>
            <a:off x="12534963" y="12559516"/>
            <a:ext cx="4876800" cy="0"/>
          </a:xfrm>
          <a:prstGeom prst="line">
            <a:avLst/>
          </a:prstGeom>
          <a:noFill/>
          <a:ln w="9525">
            <a:solidFill>
              <a:srgbClr val="E8D8C8"/>
            </a:solidFill>
            <a:prstDash val="solid"/>
          </a:ln>
        </p:spPr>
        <p:txBody>
          <a:bodyPr/>
          <a:lstStyle/>
          <a:p>
            <a:endParaRPr lang="en-US" sz="12800"/>
          </a:p>
        </p:txBody>
      </p:sp>
      <p:sp>
        <p:nvSpPr>
          <p:cNvPr id="89" name="Text 43">
            <a:extLst>
              <a:ext uri="{FF2B5EF4-FFF2-40B4-BE49-F238E27FC236}">
                <a16:creationId xmlns:a16="http://schemas.microsoft.com/office/drawing/2014/main" id="{7D13C4D0-C07A-5E74-BAA8-AB7A2F0BC39B}"/>
              </a:ext>
            </a:extLst>
          </p:cNvPr>
          <p:cNvSpPr/>
          <p:nvPr/>
        </p:nvSpPr>
        <p:spPr>
          <a:xfrm>
            <a:off x="12534963" y="12559516"/>
            <a:ext cx="5318886" cy="658367"/>
          </a:xfrm>
          <a:prstGeom prst="rect">
            <a:avLst/>
          </a:prstGeom>
          <a:noFill/>
          <a:ln/>
        </p:spPr>
        <p:txBody>
          <a:bodyPr wrap="square" lIns="0" tIns="0" rIns="0" bIns="0" rtlCol="0" anchor="ctr"/>
          <a:lstStyle/>
          <a:p>
            <a:r>
              <a:rPr lang="en-US" sz="1867" i="1" dirty="0">
                <a:solidFill>
                  <a:srgbClr val="8A9FAD"/>
                </a:solidFill>
                <a:latin typeface="Poppins" pitchFamily="34" charset="0"/>
                <a:ea typeface="Poppins" pitchFamily="34" charset="-122"/>
                <a:cs typeface="Poppins" pitchFamily="34" charset="-120"/>
              </a:rPr>
              <a:t>On-site operations + monitoring bundled</a:t>
            </a:r>
            <a:endParaRPr lang="en-US" sz="1867" dirty="0"/>
          </a:p>
        </p:txBody>
      </p:sp>
      <p:sp>
        <p:nvSpPr>
          <p:cNvPr id="90" name="Shape 44">
            <a:extLst>
              <a:ext uri="{FF2B5EF4-FFF2-40B4-BE49-F238E27FC236}">
                <a16:creationId xmlns:a16="http://schemas.microsoft.com/office/drawing/2014/main" id="{84436461-7F74-C88F-0B82-A6479313A659}"/>
              </a:ext>
            </a:extLst>
          </p:cNvPr>
          <p:cNvSpPr/>
          <p:nvPr/>
        </p:nvSpPr>
        <p:spPr>
          <a:xfrm>
            <a:off x="17972595" y="3903196"/>
            <a:ext cx="5364480" cy="9314688"/>
          </a:xfrm>
          <a:prstGeom prst="rect">
            <a:avLst/>
          </a:prstGeom>
          <a:solidFill>
            <a:srgbClr val="FAF5EF"/>
          </a:solidFill>
          <a:ln w="6350">
            <a:solidFill>
              <a:srgbClr val="E8D8C8"/>
            </a:solidFill>
            <a:prstDash val="solid"/>
          </a:ln>
          <a:effectLst>
            <a:outerShdw blurRad="101600" dist="38100" dir="8100000" algn="bl" rotWithShape="0">
              <a:srgbClr val="000000">
                <a:alpha val="10000"/>
              </a:srgbClr>
            </a:outerShdw>
          </a:effectLst>
        </p:spPr>
        <p:txBody>
          <a:bodyPr/>
          <a:lstStyle/>
          <a:p>
            <a:endParaRPr lang="en-US" sz="12800" dirty="0"/>
          </a:p>
        </p:txBody>
      </p:sp>
      <p:sp>
        <p:nvSpPr>
          <p:cNvPr id="91" name="Shape 45">
            <a:extLst>
              <a:ext uri="{FF2B5EF4-FFF2-40B4-BE49-F238E27FC236}">
                <a16:creationId xmlns:a16="http://schemas.microsoft.com/office/drawing/2014/main" id="{C316EF82-F62B-0F8D-FEA1-4EB9BE11B019}"/>
              </a:ext>
            </a:extLst>
          </p:cNvPr>
          <p:cNvSpPr/>
          <p:nvPr/>
        </p:nvSpPr>
        <p:spPr>
          <a:xfrm>
            <a:off x="17972595" y="3903196"/>
            <a:ext cx="5364480" cy="1341120"/>
          </a:xfrm>
          <a:prstGeom prst="rect">
            <a:avLst/>
          </a:prstGeom>
          <a:solidFill>
            <a:srgbClr val="D4972A"/>
          </a:solidFill>
          <a:ln w="12700">
            <a:solidFill>
              <a:srgbClr val="D4972A"/>
            </a:solidFill>
            <a:prstDash val="solid"/>
          </a:ln>
        </p:spPr>
        <p:txBody>
          <a:bodyPr/>
          <a:lstStyle/>
          <a:p>
            <a:endParaRPr lang="en-US" sz="12800"/>
          </a:p>
        </p:txBody>
      </p:sp>
      <p:sp>
        <p:nvSpPr>
          <p:cNvPr id="92" name="Text 46">
            <a:extLst>
              <a:ext uri="{FF2B5EF4-FFF2-40B4-BE49-F238E27FC236}">
                <a16:creationId xmlns:a16="http://schemas.microsoft.com/office/drawing/2014/main" id="{2A5105E4-440A-779F-00E0-50BA0408F60E}"/>
              </a:ext>
            </a:extLst>
          </p:cNvPr>
          <p:cNvSpPr/>
          <p:nvPr/>
        </p:nvSpPr>
        <p:spPr>
          <a:xfrm>
            <a:off x="18265203" y="4025116"/>
            <a:ext cx="4779264" cy="1097280"/>
          </a:xfrm>
          <a:prstGeom prst="rect">
            <a:avLst/>
          </a:prstGeom>
          <a:noFill/>
          <a:ln/>
        </p:spPr>
        <p:txBody>
          <a:bodyPr wrap="square" lIns="0" tIns="0" rIns="0" bIns="0" rtlCol="0" anchor="ctr"/>
          <a:lstStyle/>
          <a:p>
            <a:r>
              <a:rPr lang="en-US" sz="2533" b="1" dirty="0">
                <a:solidFill>
                  <a:srgbClr val="FFFFFF"/>
                </a:solidFill>
                <a:latin typeface="Maven Pro ExtraBold" pitchFamily="34" charset="0"/>
                <a:ea typeface="Maven Pro ExtraBold" pitchFamily="34" charset="-122"/>
                <a:cs typeface="Maven Pro ExtraBold" pitchFamily="34" charset="-120"/>
              </a:rPr>
              <a:t>AQUAIR — Bottling Plant</a:t>
            </a:r>
            <a:endParaRPr lang="en-US" sz="2533" dirty="0"/>
          </a:p>
        </p:txBody>
      </p:sp>
      <p:sp>
        <p:nvSpPr>
          <p:cNvPr id="93" name="Text 47">
            <a:extLst>
              <a:ext uri="{FF2B5EF4-FFF2-40B4-BE49-F238E27FC236}">
                <a16:creationId xmlns:a16="http://schemas.microsoft.com/office/drawing/2014/main" id="{A7908D20-7876-1C17-F8B1-384CC4EFDE20}"/>
              </a:ext>
            </a:extLst>
          </p:cNvPr>
          <p:cNvSpPr/>
          <p:nvPr/>
        </p:nvSpPr>
        <p:spPr>
          <a:xfrm>
            <a:off x="18313971" y="5561308"/>
            <a:ext cx="4681728" cy="536448"/>
          </a:xfrm>
          <a:prstGeom prst="rect">
            <a:avLst/>
          </a:prstGeom>
          <a:noFill/>
          <a:ln/>
        </p:spPr>
        <p:txBody>
          <a:bodyPr wrap="square" lIns="0" tIns="0" rIns="0" bIns="0" rtlCol="0" anchor="ctr"/>
          <a:lstStyle/>
          <a:p>
            <a:r>
              <a:rPr lang="en-US" sz="2000" dirty="0">
                <a:solidFill>
                  <a:srgbClr val="4A6170"/>
                </a:solidFill>
                <a:latin typeface="Poppins" pitchFamily="34" charset="0"/>
                <a:ea typeface="Poppins" pitchFamily="34" charset="-122"/>
                <a:cs typeface="Poppins" pitchFamily="34" charset="-120"/>
              </a:rPr>
              <a:t>CAPEX (2 KLD)</a:t>
            </a:r>
            <a:endParaRPr lang="en-US" sz="2000" dirty="0"/>
          </a:p>
        </p:txBody>
      </p:sp>
      <p:sp>
        <p:nvSpPr>
          <p:cNvPr id="94" name="Text 48">
            <a:extLst>
              <a:ext uri="{FF2B5EF4-FFF2-40B4-BE49-F238E27FC236}">
                <a16:creationId xmlns:a16="http://schemas.microsoft.com/office/drawing/2014/main" id="{9DAA1653-E5A6-AB18-BBEB-BFE25BF79C95}"/>
              </a:ext>
            </a:extLst>
          </p:cNvPr>
          <p:cNvSpPr/>
          <p:nvPr/>
        </p:nvSpPr>
        <p:spPr>
          <a:xfrm>
            <a:off x="18313971" y="6097756"/>
            <a:ext cx="4681728" cy="731520"/>
          </a:xfrm>
          <a:prstGeom prst="rect">
            <a:avLst/>
          </a:prstGeom>
          <a:noFill/>
          <a:ln/>
        </p:spPr>
        <p:txBody>
          <a:bodyPr wrap="square" lIns="0" tIns="0" rIns="0" bIns="0" rtlCol="0" anchor="ctr"/>
          <a:lstStyle/>
          <a:p>
            <a:r>
              <a:rPr lang="en-US" sz="2933" b="1" dirty="0">
                <a:solidFill>
                  <a:srgbClr val="1A2E38"/>
                </a:solidFill>
                <a:latin typeface="Maven Pro ExtraBold" pitchFamily="34" charset="0"/>
                <a:ea typeface="Maven Pro ExtraBold" pitchFamily="34" charset="-122"/>
                <a:cs typeface="Maven Pro ExtraBold" pitchFamily="34" charset="-120"/>
              </a:rPr>
              <a:t>$120K–$150K</a:t>
            </a:r>
            <a:endParaRPr lang="en-US" sz="2933" dirty="0"/>
          </a:p>
        </p:txBody>
      </p:sp>
      <p:sp>
        <p:nvSpPr>
          <p:cNvPr id="95" name="Text 49">
            <a:extLst>
              <a:ext uri="{FF2B5EF4-FFF2-40B4-BE49-F238E27FC236}">
                <a16:creationId xmlns:a16="http://schemas.microsoft.com/office/drawing/2014/main" id="{AA4F0553-502E-D895-1DB7-9D9AE264BF3E}"/>
              </a:ext>
            </a:extLst>
          </p:cNvPr>
          <p:cNvSpPr/>
          <p:nvPr/>
        </p:nvSpPr>
        <p:spPr>
          <a:xfrm>
            <a:off x="18313971" y="7219420"/>
            <a:ext cx="4681728" cy="536448"/>
          </a:xfrm>
          <a:prstGeom prst="rect">
            <a:avLst/>
          </a:prstGeom>
          <a:noFill/>
          <a:ln/>
        </p:spPr>
        <p:txBody>
          <a:bodyPr wrap="square" lIns="0" tIns="0" rIns="0" bIns="0" rtlCol="0" anchor="ctr"/>
          <a:lstStyle/>
          <a:p>
            <a:r>
              <a:rPr lang="en-US" sz="2000" dirty="0">
                <a:solidFill>
                  <a:srgbClr val="4A6170"/>
                </a:solidFill>
                <a:latin typeface="Poppins" pitchFamily="34" charset="0"/>
                <a:ea typeface="Poppins" pitchFamily="34" charset="-122"/>
                <a:cs typeface="Poppins" pitchFamily="34" charset="-120"/>
              </a:rPr>
              <a:t>Annual Revenue</a:t>
            </a:r>
            <a:endParaRPr lang="en-US" sz="2000" dirty="0"/>
          </a:p>
        </p:txBody>
      </p:sp>
      <p:sp>
        <p:nvSpPr>
          <p:cNvPr id="96" name="Text 50">
            <a:extLst>
              <a:ext uri="{FF2B5EF4-FFF2-40B4-BE49-F238E27FC236}">
                <a16:creationId xmlns:a16="http://schemas.microsoft.com/office/drawing/2014/main" id="{40996F08-178C-B2AC-BD4E-89D796596D30}"/>
              </a:ext>
            </a:extLst>
          </p:cNvPr>
          <p:cNvSpPr/>
          <p:nvPr/>
        </p:nvSpPr>
        <p:spPr>
          <a:xfrm>
            <a:off x="18313971" y="7755868"/>
            <a:ext cx="4681728" cy="731520"/>
          </a:xfrm>
          <a:prstGeom prst="rect">
            <a:avLst/>
          </a:prstGeom>
          <a:noFill/>
          <a:ln/>
        </p:spPr>
        <p:txBody>
          <a:bodyPr wrap="square" lIns="0" tIns="0" rIns="0" bIns="0" rtlCol="0" anchor="ctr"/>
          <a:lstStyle/>
          <a:p>
            <a:r>
              <a:rPr lang="en-US" sz="2933" b="1" dirty="0">
                <a:solidFill>
                  <a:srgbClr val="1A2E38"/>
                </a:solidFill>
                <a:latin typeface="Maven Pro ExtraBold" pitchFamily="34" charset="0"/>
                <a:ea typeface="Maven Pro ExtraBold" pitchFamily="34" charset="-122"/>
                <a:cs typeface="Maven Pro ExtraBold" pitchFamily="34" charset="-120"/>
              </a:rPr>
              <a:t>~$500K</a:t>
            </a:r>
            <a:endParaRPr lang="en-US" sz="2933" dirty="0"/>
          </a:p>
        </p:txBody>
      </p:sp>
      <p:sp>
        <p:nvSpPr>
          <p:cNvPr id="97" name="Shape 51">
            <a:extLst>
              <a:ext uri="{FF2B5EF4-FFF2-40B4-BE49-F238E27FC236}">
                <a16:creationId xmlns:a16="http://schemas.microsoft.com/office/drawing/2014/main" id="{9B6A5E89-13B3-D587-7623-3B851C3E9D04}"/>
              </a:ext>
            </a:extLst>
          </p:cNvPr>
          <p:cNvSpPr/>
          <p:nvPr/>
        </p:nvSpPr>
        <p:spPr>
          <a:xfrm>
            <a:off x="18216435" y="8755612"/>
            <a:ext cx="4876800" cy="1584960"/>
          </a:xfrm>
          <a:prstGeom prst="rect">
            <a:avLst/>
          </a:prstGeom>
          <a:solidFill>
            <a:srgbClr val="D4972A">
              <a:alpha val="15000"/>
            </a:srgbClr>
          </a:solidFill>
          <a:ln w="12700">
            <a:solidFill>
              <a:srgbClr val="D4972A"/>
            </a:solidFill>
            <a:prstDash val="solid"/>
          </a:ln>
        </p:spPr>
        <p:txBody>
          <a:bodyPr/>
          <a:lstStyle/>
          <a:p>
            <a:endParaRPr lang="en-US" sz="12800"/>
          </a:p>
        </p:txBody>
      </p:sp>
      <p:sp>
        <p:nvSpPr>
          <p:cNvPr id="98" name="Text 52">
            <a:extLst>
              <a:ext uri="{FF2B5EF4-FFF2-40B4-BE49-F238E27FC236}">
                <a16:creationId xmlns:a16="http://schemas.microsoft.com/office/drawing/2014/main" id="{91453155-D61C-FF49-0794-542F1A143EF6}"/>
              </a:ext>
            </a:extLst>
          </p:cNvPr>
          <p:cNvSpPr/>
          <p:nvPr/>
        </p:nvSpPr>
        <p:spPr>
          <a:xfrm>
            <a:off x="18313971" y="8877532"/>
            <a:ext cx="4681728" cy="536448"/>
          </a:xfrm>
          <a:prstGeom prst="rect">
            <a:avLst/>
          </a:prstGeom>
          <a:noFill/>
          <a:ln/>
        </p:spPr>
        <p:txBody>
          <a:bodyPr wrap="square" lIns="0" tIns="0" rIns="0" bIns="0" rtlCol="0" anchor="ctr"/>
          <a:lstStyle/>
          <a:p>
            <a:r>
              <a:rPr lang="en-US" sz="2000" dirty="0">
                <a:solidFill>
                  <a:srgbClr val="4A6170"/>
                </a:solidFill>
                <a:latin typeface="Poppins" pitchFamily="34" charset="0"/>
                <a:ea typeface="Poppins" pitchFamily="34" charset="-122"/>
                <a:cs typeface="Poppins" pitchFamily="34" charset="-120"/>
              </a:rPr>
              <a:t>EBITDA Margin</a:t>
            </a:r>
            <a:endParaRPr lang="en-US" sz="2000" dirty="0"/>
          </a:p>
        </p:txBody>
      </p:sp>
      <p:sp>
        <p:nvSpPr>
          <p:cNvPr id="99" name="Text 53">
            <a:extLst>
              <a:ext uri="{FF2B5EF4-FFF2-40B4-BE49-F238E27FC236}">
                <a16:creationId xmlns:a16="http://schemas.microsoft.com/office/drawing/2014/main" id="{92E606A8-6C80-441F-869B-2E71FEF2111A}"/>
              </a:ext>
            </a:extLst>
          </p:cNvPr>
          <p:cNvSpPr/>
          <p:nvPr/>
        </p:nvSpPr>
        <p:spPr>
          <a:xfrm>
            <a:off x="18313971" y="9413980"/>
            <a:ext cx="4681728" cy="731520"/>
          </a:xfrm>
          <a:prstGeom prst="rect">
            <a:avLst/>
          </a:prstGeom>
          <a:noFill/>
          <a:ln/>
        </p:spPr>
        <p:txBody>
          <a:bodyPr wrap="square" lIns="0" tIns="0" rIns="0" bIns="0" rtlCol="0" anchor="ctr"/>
          <a:lstStyle/>
          <a:p>
            <a:r>
              <a:rPr lang="en-US" sz="3733" b="1" dirty="0">
                <a:solidFill>
                  <a:srgbClr val="D4972A"/>
                </a:solidFill>
                <a:latin typeface="Maven Pro ExtraBold" pitchFamily="34" charset="0"/>
                <a:ea typeface="Maven Pro ExtraBold" pitchFamily="34" charset="-122"/>
                <a:cs typeface="Maven Pro ExtraBold" pitchFamily="34" charset="-120"/>
              </a:rPr>
              <a:t>~50%</a:t>
            </a:r>
            <a:endParaRPr lang="en-US" sz="3733" dirty="0"/>
          </a:p>
        </p:txBody>
      </p:sp>
      <p:sp>
        <p:nvSpPr>
          <p:cNvPr id="100" name="Text 54">
            <a:extLst>
              <a:ext uri="{FF2B5EF4-FFF2-40B4-BE49-F238E27FC236}">
                <a16:creationId xmlns:a16="http://schemas.microsoft.com/office/drawing/2014/main" id="{B35E4E64-E70D-6969-4B0B-24A08A07FFE0}"/>
              </a:ext>
            </a:extLst>
          </p:cNvPr>
          <p:cNvSpPr/>
          <p:nvPr/>
        </p:nvSpPr>
        <p:spPr>
          <a:xfrm>
            <a:off x="18313971" y="10535644"/>
            <a:ext cx="4681728" cy="536448"/>
          </a:xfrm>
          <a:prstGeom prst="rect">
            <a:avLst/>
          </a:prstGeom>
          <a:noFill/>
          <a:ln/>
        </p:spPr>
        <p:txBody>
          <a:bodyPr wrap="square" lIns="0" tIns="0" rIns="0" bIns="0" rtlCol="0" anchor="ctr"/>
          <a:lstStyle/>
          <a:p>
            <a:r>
              <a:rPr lang="en-US" sz="2000" dirty="0">
                <a:solidFill>
                  <a:srgbClr val="4A6170"/>
                </a:solidFill>
                <a:latin typeface="Poppins" pitchFamily="34" charset="0"/>
                <a:ea typeface="Poppins" pitchFamily="34" charset="-122"/>
                <a:cs typeface="Poppins" pitchFamily="34" charset="-120"/>
              </a:rPr>
              <a:t>At 10 KLD scale</a:t>
            </a:r>
            <a:endParaRPr lang="en-US" sz="2000" dirty="0"/>
          </a:p>
        </p:txBody>
      </p:sp>
      <p:sp>
        <p:nvSpPr>
          <p:cNvPr id="101" name="Text 55">
            <a:extLst>
              <a:ext uri="{FF2B5EF4-FFF2-40B4-BE49-F238E27FC236}">
                <a16:creationId xmlns:a16="http://schemas.microsoft.com/office/drawing/2014/main" id="{9E304104-25D8-8C5C-E90B-5073CBC12EF0}"/>
              </a:ext>
            </a:extLst>
          </p:cNvPr>
          <p:cNvSpPr/>
          <p:nvPr/>
        </p:nvSpPr>
        <p:spPr>
          <a:xfrm>
            <a:off x="18313971" y="11072092"/>
            <a:ext cx="4681728" cy="731520"/>
          </a:xfrm>
          <a:prstGeom prst="rect">
            <a:avLst/>
          </a:prstGeom>
          <a:noFill/>
          <a:ln/>
        </p:spPr>
        <p:txBody>
          <a:bodyPr wrap="square" lIns="0" tIns="0" rIns="0" bIns="0" rtlCol="0" anchor="ctr"/>
          <a:lstStyle/>
          <a:p>
            <a:r>
              <a:rPr lang="en-US" sz="2933" b="1" dirty="0">
                <a:solidFill>
                  <a:srgbClr val="1A2E38"/>
                </a:solidFill>
                <a:latin typeface="Maven Pro ExtraBold" pitchFamily="34" charset="0"/>
                <a:ea typeface="Maven Pro ExtraBold" pitchFamily="34" charset="-122"/>
                <a:cs typeface="Maven Pro ExtraBold" pitchFamily="34" charset="-120"/>
              </a:rPr>
              <a:t>$2.5M+</a:t>
            </a:r>
            <a:endParaRPr lang="en-US" sz="2933" dirty="0"/>
          </a:p>
        </p:txBody>
      </p:sp>
      <p:sp>
        <p:nvSpPr>
          <p:cNvPr id="102" name="Shape 56">
            <a:extLst>
              <a:ext uri="{FF2B5EF4-FFF2-40B4-BE49-F238E27FC236}">
                <a16:creationId xmlns:a16="http://schemas.microsoft.com/office/drawing/2014/main" id="{18C021D5-7651-DE0A-C210-88349F38A4F9}"/>
              </a:ext>
            </a:extLst>
          </p:cNvPr>
          <p:cNvSpPr/>
          <p:nvPr/>
        </p:nvSpPr>
        <p:spPr>
          <a:xfrm>
            <a:off x="18216435" y="12559516"/>
            <a:ext cx="4876800" cy="0"/>
          </a:xfrm>
          <a:prstGeom prst="line">
            <a:avLst/>
          </a:prstGeom>
          <a:noFill/>
          <a:ln w="9525">
            <a:solidFill>
              <a:srgbClr val="E8D8C8"/>
            </a:solidFill>
            <a:prstDash val="solid"/>
          </a:ln>
        </p:spPr>
        <p:txBody>
          <a:bodyPr/>
          <a:lstStyle/>
          <a:p>
            <a:endParaRPr lang="en-US" sz="12800"/>
          </a:p>
        </p:txBody>
      </p:sp>
      <p:sp>
        <p:nvSpPr>
          <p:cNvPr id="103" name="Text 57">
            <a:extLst>
              <a:ext uri="{FF2B5EF4-FFF2-40B4-BE49-F238E27FC236}">
                <a16:creationId xmlns:a16="http://schemas.microsoft.com/office/drawing/2014/main" id="{68A1E1F8-2CD3-557E-0202-ADA8A2913408}"/>
              </a:ext>
            </a:extLst>
          </p:cNvPr>
          <p:cNvSpPr/>
          <p:nvPr/>
        </p:nvSpPr>
        <p:spPr>
          <a:xfrm>
            <a:off x="18216435" y="12559516"/>
            <a:ext cx="4995546" cy="658364"/>
          </a:xfrm>
          <a:prstGeom prst="rect">
            <a:avLst/>
          </a:prstGeom>
          <a:noFill/>
          <a:ln/>
        </p:spPr>
        <p:txBody>
          <a:bodyPr wrap="square" lIns="0" tIns="0" rIns="0" bIns="0" rtlCol="0" anchor="ctr"/>
          <a:lstStyle/>
          <a:p>
            <a:r>
              <a:rPr lang="en-US" sz="1867" i="1" dirty="0">
                <a:solidFill>
                  <a:srgbClr val="8A9FAD"/>
                </a:solidFill>
                <a:latin typeface="Poppins" pitchFamily="34" charset="0"/>
                <a:ea typeface="Poppins" pitchFamily="34" charset="-122"/>
                <a:cs typeface="Poppins" pitchFamily="34" charset="-120"/>
              </a:rPr>
              <a:t>2 KLD plant generates ~$500K annualized revenue</a:t>
            </a:r>
            <a:endParaRPr lang="en-US" sz="1867" dirty="0"/>
          </a:p>
        </p:txBody>
      </p:sp>
    </p:spTree>
    <p:extLst>
      <p:ext uri="{BB962C8B-B14F-4D97-AF65-F5344CB8AC3E}">
        <p14:creationId xmlns:p14="http://schemas.microsoft.com/office/powerpoint/2010/main" val="318013412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0E6D9"/>
        </a:solidFill>
        <a:effectLst/>
      </p:bgPr>
    </p:bg>
    <p:spTree>
      <p:nvGrpSpPr>
        <p:cNvPr id="1" name="">
          <a:extLst>
            <a:ext uri="{FF2B5EF4-FFF2-40B4-BE49-F238E27FC236}">
              <a16:creationId xmlns:a16="http://schemas.microsoft.com/office/drawing/2014/main" id="{42800330-9F97-8482-7858-0402A20A0777}"/>
            </a:ext>
          </a:extLst>
        </p:cNvPr>
        <p:cNvGrpSpPr/>
        <p:nvPr/>
      </p:nvGrpSpPr>
      <p:grpSpPr>
        <a:xfrm>
          <a:off x="0" y="0"/>
          <a:ext cx="0" cy="0"/>
          <a:chOff x="0" y="0"/>
          <a:chExt cx="0" cy="0"/>
        </a:xfrm>
      </p:grpSpPr>
      <p:sp>
        <p:nvSpPr>
          <p:cNvPr id="10" name="Line">
            <a:extLst>
              <a:ext uri="{FF2B5EF4-FFF2-40B4-BE49-F238E27FC236}">
                <a16:creationId xmlns:a16="http://schemas.microsoft.com/office/drawing/2014/main" id="{BBFA4D54-A829-CADA-F4F0-5956DC049C91}"/>
              </a:ext>
            </a:extLst>
          </p:cNvPr>
          <p:cNvSpPr/>
          <p:nvPr/>
        </p:nvSpPr>
        <p:spPr>
          <a:xfrm>
            <a:off x="765001" y="924073"/>
            <a:ext cx="22853999" cy="1"/>
          </a:xfrm>
          <a:prstGeom prst="line">
            <a:avLst/>
          </a:prstGeom>
          <a:ln w="25400">
            <a:solidFill>
              <a:srgbClr val="5E5E5E"/>
            </a:solidFill>
            <a:miter lim="400000"/>
          </a:ln>
        </p:spPr>
        <p:txBody>
          <a:bodyPr lIns="50800" tIns="50800" rIns="50800" bIns="50800" anchor="ctr"/>
          <a:lstStyle/>
          <a:p>
            <a:endParaRPr/>
          </a:p>
        </p:txBody>
      </p:sp>
      <p:pic>
        <p:nvPicPr>
          <p:cNvPr id="11" name="logo.png" descr="logo.png">
            <a:extLst>
              <a:ext uri="{FF2B5EF4-FFF2-40B4-BE49-F238E27FC236}">
                <a16:creationId xmlns:a16="http://schemas.microsoft.com/office/drawing/2014/main" id="{A9AD9953-0918-2C83-E9D3-3534FDB9E934}"/>
              </a:ext>
            </a:extLst>
          </p:cNvPr>
          <p:cNvPicPr>
            <a:picLocks noChangeAspect="1"/>
          </p:cNvPicPr>
          <p:nvPr/>
        </p:nvPicPr>
        <p:blipFill>
          <a:blip r:embed="rId3"/>
          <a:stretch>
            <a:fillRect/>
          </a:stretch>
        </p:blipFill>
        <p:spPr>
          <a:xfrm>
            <a:off x="777055" y="240438"/>
            <a:ext cx="1044739" cy="454442"/>
          </a:xfrm>
          <a:prstGeom prst="rect">
            <a:avLst/>
          </a:prstGeom>
          <a:ln w="12700">
            <a:miter lim="400000"/>
          </a:ln>
        </p:spPr>
      </p:pic>
      <p:sp>
        <p:nvSpPr>
          <p:cNvPr id="12" name="/ Global Strategy">
            <a:extLst>
              <a:ext uri="{FF2B5EF4-FFF2-40B4-BE49-F238E27FC236}">
                <a16:creationId xmlns:a16="http://schemas.microsoft.com/office/drawing/2014/main" id="{18AC9976-CF87-3319-61F6-135847C2467B}"/>
              </a:ext>
            </a:extLst>
          </p:cNvPr>
          <p:cNvSpPr txBox="1"/>
          <p:nvPr/>
        </p:nvSpPr>
        <p:spPr>
          <a:xfrm>
            <a:off x="1922843" y="239058"/>
            <a:ext cx="2709368" cy="457201"/>
          </a:xfrm>
          <a:prstGeom prst="rect">
            <a:avLst/>
          </a:prstGeom>
          <a:ln w="12700">
            <a:miter lim="400000"/>
          </a:ln>
        </p:spPr>
        <p:txBody>
          <a:bodyPr wrap="none" lIns="50800" tIns="50800" rIns="50800" bIns="50800" anchor="ctr">
            <a:spAutoFit/>
          </a:bodyPr>
          <a:lstStyle>
            <a:lvl1pPr>
              <a:defRPr sz="2400">
                <a:solidFill>
                  <a:srgbClr val="5E5E5E"/>
                </a:solidFill>
              </a:defRPr>
            </a:lvl1pPr>
          </a:lstStyle>
          <a:p>
            <a:r>
              <a:t>/ Global Strategy</a:t>
            </a:r>
          </a:p>
        </p:txBody>
      </p:sp>
      <p:sp>
        <p:nvSpPr>
          <p:cNvPr id="13" name="Slide Number">
            <a:extLst>
              <a:ext uri="{FF2B5EF4-FFF2-40B4-BE49-F238E27FC236}">
                <a16:creationId xmlns:a16="http://schemas.microsoft.com/office/drawing/2014/main" id="{7D1EFEAE-F4E2-0F11-AE73-C1A455409092}"/>
              </a:ext>
            </a:extLst>
          </p:cNvPr>
          <p:cNvSpPr txBox="1">
            <a:spLocks noGrp="1"/>
          </p:cNvSpPr>
          <p:nvPr>
            <p:ph type="sldNum" sz="quarter" idx="4294967295"/>
          </p:nvPr>
        </p:nvSpPr>
        <p:spPr>
          <a:xfrm>
            <a:off x="23174265" y="245409"/>
            <a:ext cx="426721" cy="457201"/>
          </a:xfrm>
          <a:prstGeom prst="rect">
            <a:avLst/>
          </a:prstGeom>
        </p:spPr>
        <p:txBody>
          <a:bodyPr/>
          <a:lstStyle/>
          <a:p>
            <a:fld id="{A1B2C3D4-0001-0001-0001-000000000031}" type="slidenum">
              <a:rPr/>
              <a:t>19</a:t>
            </a:fld>
            <a:endParaRPr/>
          </a:p>
        </p:txBody>
      </p:sp>
      <p:sp>
        <p:nvSpPr>
          <p:cNvPr id="3" name="Shape 4">
            <a:extLst>
              <a:ext uri="{FF2B5EF4-FFF2-40B4-BE49-F238E27FC236}">
                <a16:creationId xmlns:a16="http://schemas.microsoft.com/office/drawing/2014/main" id="{00C07FA1-0329-1773-58C1-16DF5C4250AA}"/>
              </a:ext>
            </a:extLst>
          </p:cNvPr>
          <p:cNvSpPr/>
          <p:nvPr/>
        </p:nvSpPr>
        <p:spPr>
          <a:xfrm>
            <a:off x="928179" y="3608832"/>
            <a:ext cx="13411200" cy="1755648"/>
          </a:xfrm>
          <a:prstGeom prst="rect">
            <a:avLst/>
          </a:prstGeom>
          <a:solidFill>
            <a:srgbClr val="FAF5EF"/>
          </a:solidFill>
          <a:ln w="6350">
            <a:solidFill>
              <a:srgbClr val="E8D8C8"/>
            </a:solidFill>
            <a:prstDash val="solid"/>
          </a:ln>
          <a:effectLst>
            <a:outerShdw blurRad="101600" dist="38100" dir="8100000" algn="bl" rotWithShape="0">
              <a:srgbClr val="000000">
                <a:alpha val="10000"/>
              </a:srgbClr>
            </a:outerShdw>
          </a:effectLst>
        </p:spPr>
        <p:txBody>
          <a:bodyPr/>
          <a:lstStyle/>
          <a:p>
            <a:endParaRPr lang="en-US" sz="12800"/>
          </a:p>
        </p:txBody>
      </p:sp>
      <p:sp>
        <p:nvSpPr>
          <p:cNvPr id="4" name="Shape 5">
            <a:extLst>
              <a:ext uri="{FF2B5EF4-FFF2-40B4-BE49-F238E27FC236}">
                <a16:creationId xmlns:a16="http://schemas.microsoft.com/office/drawing/2014/main" id="{95257B66-3740-69CE-2762-832D88F17295}"/>
              </a:ext>
            </a:extLst>
          </p:cNvPr>
          <p:cNvSpPr/>
          <p:nvPr/>
        </p:nvSpPr>
        <p:spPr>
          <a:xfrm>
            <a:off x="928179" y="3608832"/>
            <a:ext cx="134112" cy="1755648"/>
          </a:xfrm>
          <a:prstGeom prst="rect">
            <a:avLst/>
          </a:prstGeom>
          <a:solidFill>
            <a:srgbClr val="29A8E0"/>
          </a:solidFill>
          <a:ln w="12700">
            <a:solidFill>
              <a:srgbClr val="29A8E0"/>
            </a:solidFill>
            <a:prstDash val="solid"/>
          </a:ln>
        </p:spPr>
        <p:txBody>
          <a:bodyPr/>
          <a:lstStyle/>
          <a:p>
            <a:endParaRPr lang="en-US" sz="12800"/>
          </a:p>
        </p:txBody>
      </p:sp>
      <p:sp>
        <p:nvSpPr>
          <p:cNvPr id="5" name="Text 6">
            <a:extLst>
              <a:ext uri="{FF2B5EF4-FFF2-40B4-BE49-F238E27FC236}">
                <a16:creationId xmlns:a16="http://schemas.microsoft.com/office/drawing/2014/main" id="{E0FD43EA-7360-9DA4-80DB-D66954982D51}"/>
              </a:ext>
            </a:extLst>
          </p:cNvPr>
          <p:cNvSpPr/>
          <p:nvPr/>
        </p:nvSpPr>
        <p:spPr>
          <a:xfrm>
            <a:off x="1367091" y="3755136"/>
            <a:ext cx="3413760" cy="731520"/>
          </a:xfrm>
          <a:prstGeom prst="rect">
            <a:avLst/>
          </a:prstGeom>
          <a:noFill/>
          <a:ln/>
        </p:spPr>
        <p:txBody>
          <a:bodyPr wrap="square" lIns="0" tIns="0" rIns="0" bIns="0" rtlCol="0" anchor="ctr"/>
          <a:lstStyle/>
          <a:p>
            <a:r>
              <a:rPr lang="en-US" sz="2667" b="1" dirty="0">
                <a:solidFill>
                  <a:srgbClr val="1A2E38"/>
                </a:solidFill>
                <a:latin typeface="Maven Pro ExtraBold" pitchFamily="34" charset="0"/>
                <a:ea typeface="Maven Pro ExtraBold" pitchFamily="34" charset="-122"/>
                <a:cs typeface="Maven Pro ExtraBold" pitchFamily="34" charset="-120"/>
              </a:rPr>
              <a:t>IN  India</a:t>
            </a:r>
            <a:endParaRPr lang="en-US" sz="2667" dirty="0"/>
          </a:p>
        </p:txBody>
      </p:sp>
      <p:sp>
        <p:nvSpPr>
          <p:cNvPr id="6" name="Text 7">
            <a:extLst>
              <a:ext uri="{FF2B5EF4-FFF2-40B4-BE49-F238E27FC236}">
                <a16:creationId xmlns:a16="http://schemas.microsoft.com/office/drawing/2014/main" id="{6EE32234-220D-294C-7ECB-408963383447}"/>
              </a:ext>
            </a:extLst>
          </p:cNvPr>
          <p:cNvSpPr/>
          <p:nvPr/>
        </p:nvSpPr>
        <p:spPr>
          <a:xfrm>
            <a:off x="1367091" y="4535424"/>
            <a:ext cx="3413760" cy="536448"/>
          </a:xfrm>
          <a:prstGeom prst="rect">
            <a:avLst/>
          </a:prstGeom>
          <a:noFill/>
          <a:ln/>
        </p:spPr>
        <p:txBody>
          <a:bodyPr wrap="square" lIns="0" tIns="0" rIns="0" bIns="0" rtlCol="0" anchor="ctr"/>
          <a:lstStyle/>
          <a:p>
            <a:r>
              <a:rPr lang="en-US" sz="2000" i="1" dirty="0">
                <a:solidFill>
                  <a:srgbClr val="29A8E0"/>
                </a:solidFill>
                <a:latin typeface="Poppins" pitchFamily="34" charset="0"/>
                <a:ea typeface="Poppins" pitchFamily="34" charset="-122"/>
                <a:cs typeface="Poppins" pitchFamily="34" charset="-120"/>
              </a:rPr>
              <a:t>Primary Growth Engine</a:t>
            </a:r>
            <a:endParaRPr lang="en-US" sz="2000" dirty="0"/>
          </a:p>
        </p:txBody>
      </p:sp>
      <p:sp>
        <p:nvSpPr>
          <p:cNvPr id="7" name="Text 8">
            <a:extLst>
              <a:ext uri="{FF2B5EF4-FFF2-40B4-BE49-F238E27FC236}">
                <a16:creationId xmlns:a16="http://schemas.microsoft.com/office/drawing/2014/main" id="{9D592B34-AA08-29CD-42E4-53D6656B6603}"/>
              </a:ext>
            </a:extLst>
          </p:cNvPr>
          <p:cNvSpPr/>
          <p:nvPr/>
        </p:nvSpPr>
        <p:spPr>
          <a:xfrm>
            <a:off x="5073459" y="3779520"/>
            <a:ext cx="8900160" cy="1365504"/>
          </a:xfrm>
          <a:prstGeom prst="rect">
            <a:avLst/>
          </a:prstGeom>
          <a:noFill/>
          <a:ln/>
        </p:spPr>
        <p:txBody>
          <a:bodyPr wrap="square" lIns="0" tIns="0" rIns="0" bIns="0" rtlCol="0" anchor="ctr"/>
          <a:lstStyle/>
          <a:p>
            <a:pPr>
              <a:lnSpc>
                <a:spcPct val="120000"/>
              </a:lnSpc>
            </a:pPr>
            <a:r>
              <a:rPr lang="en-US" sz="2133" dirty="0">
                <a:solidFill>
                  <a:srgbClr val="4A6170"/>
                </a:solidFill>
                <a:latin typeface="Poppins" pitchFamily="34" charset="0"/>
                <a:ea typeface="Poppins" pitchFamily="34" charset="-122"/>
                <a:cs typeface="Poppins" pitchFamily="34" charset="-120"/>
              </a:rPr>
              <a:t>200+ units deployed; Chennai-led traction across luxury hospitality, healthcare, mining, and new-build housing. Builder partnerships enable low-CAC PAAS at scale.</a:t>
            </a:r>
            <a:endParaRPr lang="en-US" sz="2133" dirty="0"/>
          </a:p>
        </p:txBody>
      </p:sp>
      <p:sp>
        <p:nvSpPr>
          <p:cNvPr id="8" name="Shape 9">
            <a:extLst>
              <a:ext uri="{FF2B5EF4-FFF2-40B4-BE49-F238E27FC236}">
                <a16:creationId xmlns:a16="http://schemas.microsoft.com/office/drawing/2014/main" id="{309B7ECB-1B47-6280-E15E-86C3F8EED695}"/>
              </a:ext>
            </a:extLst>
          </p:cNvPr>
          <p:cNvSpPr/>
          <p:nvPr/>
        </p:nvSpPr>
        <p:spPr>
          <a:xfrm>
            <a:off x="928179" y="5559552"/>
            <a:ext cx="13411200" cy="1755648"/>
          </a:xfrm>
          <a:prstGeom prst="rect">
            <a:avLst/>
          </a:prstGeom>
          <a:solidFill>
            <a:srgbClr val="FAF5EF"/>
          </a:solidFill>
          <a:ln w="6350">
            <a:solidFill>
              <a:srgbClr val="E8D8C8"/>
            </a:solidFill>
            <a:prstDash val="solid"/>
          </a:ln>
          <a:effectLst>
            <a:outerShdw blurRad="101600" dist="38100" dir="8100000" algn="bl" rotWithShape="0">
              <a:srgbClr val="000000">
                <a:alpha val="10000"/>
              </a:srgbClr>
            </a:outerShdw>
          </a:effectLst>
        </p:spPr>
        <p:txBody>
          <a:bodyPr/>
          <a:lstStyle/>
          <a:p>
            <a:endParaRPr lang="en-US" sz="12800"/>
          </a:p>
        </p:txBody>
      </p:sp>
      <p:sp>
        <p:nvSpPr>
          <p:cNvPr id="9" name="Shape 10">
            <a:extLst>
              <a:ext uri="{FF2B5EF4-FFF2-40B4-BE49-F238E27FC236}">
                <a16:creationId xmlns:a16="http://schemas.microsoft.com/office/drawing/2014/main" id="{A644ACB8-0F01-8682-FEFD-CD93BCAFD934}"/>
              </a:ext>
            </a:extLst>
          </p:cNvPr>
          <p:cNvSpPr/>
          <p:nvPr/>
        </p:nvSpPr>
        <p:spPr>
          <a:xfrm>
            <a:off x="928179" y="5559552"/>
            <a:ext cx="134112" cy="1755648"/>
          </a:xfrm>
          <a:prstGeom prst="rect">
            <a:avLst/>
          </a:prstGeom>
          <a:solidFill>
            <a:srgbClr val="D4972A"/>
          </a:solidFill>
          <a:ln w="12700">
            <a:solidFill>
              <a:srgbClr val="D4972A"/>
            </a:solidFill>
            <a:prstDash val="solid"/>
          </a:ln>
        </p:spPr>
        <p:txBody>
          <a:bodyPr/>
          <a:lstStyle/>
          <a:p>
            <a:endParaRPr lang="en-US" sz="12800"/>
          </a:p>
        </p:txBody>
      </p:sp>
      <p:sp>
        <p:nvSpPr>
          <p:cNvPr id="14" name="Text 11">
            <a:extLst>
              <a:ext uri="{FF2B5EF4-FFF2-40B4-BE49-F238E27FC236}">
                <a16:creationId xmlns:a16="http://schemas.microsoft.com/office/drawing/2014/main" id="{A4FE9463-3C7C-B3F7-D40E-9B8E8DFAE1D8}"/>
              </a:ext>
            </a:extLst>
          </p:cNvPr>
          <p:cNvSpPr/>
          <p:nvPr/>
        </p:nvSpPr>
        <p:spPr>
          <a:xfrm>
            <a:off x="1367091" y="5705856"/>
            <a:ext cx="3413760" cy="731520"/>
          </a:xfrm>
          <a:prstGeom prst="rect">
            <a:avLst/>
          </a:prstGeom>
          <a:noFill/>
          <a:ln/>
        </p:spPr>
        <p:txBody>
          <a:bodyPr wrap="square" lIns="0" tIns="0" rIns="0" bIns="0" rtlCol="0" anchor="ctr"/>
          <a:lstStyle/>
          <a:p>
            <a:r>
              <a:rPr lang="en-US" sz="2667" b="1" dirty="0">
                <a:solidFill>
                  <a:srgbClr val="1A2E38"/>
                </a:solidFill>
                <a:latin typeface="Maven Pro ExtraBold" pitchFamily="34" charset="0"/>
                <a:ea typeface="Maven Pro ExtraBold" pitchFamily="34" charset="-122"/>
                <a:cs typeface="Maven Pro ExtraBold" pitchFamily="34" charset="-120"/>
              </a:rPr>
              <a:t>AE  GCC / Middle East</a:t>
            </a:r>
            <a:endParaRPr lang="en-US" sz="2667" dirty="0"/>
          </a:p>
        </p:txBody>
      </p:sp>
      <p:sp>
        <p:nvSpPr>
          <p:cNvPr id="15" name="Text 12">
            <a:extLst>
              <a:ext uri="{FF2B5EF4-FFF2-40B4-BE49-F238E27FC236}">
                <a16:creationId xmlns:a16="http://schemas.microsoft.com/office/drawing/2014/main" id="{824FD26C-E67C-860B-B1FD-E02450774B6D}"/>
              </a:ext>
            </a:extLst>
          </p:cNvPr>
          <p:cNvSpPr/>
          <p:nvPr/>
        </p:nvSpPr>
        <p:spPr>
          <a:xfrm>
            <a:off x="1367091" y="6486144"/>
            <a:ext cx="3413760" cy="536448"/>
          </a:xfrm>
          <a:prstGeom prst="rect">
            <a:avLst/>
          </a:prstGeom>
          <a:noFill/>
          <a:ln/>
        </p:spPr>
        <p:txBody>
          <a:bodyPr wrap="square" lIns="0" tIns="0" rIns="0" bIns="0" rtlCol="0" anchor="ctr"/>
          <a:lstStyle/>
          <a:p>
            <a:r>
              <a:rPr lang="en-US" sz="2000" i="1" dirty="0">
                <a:solidFill>
                  <a:srgbClr val="D4972A"/>
                </a:solidFill>
                <a:latin typeface="Poppins" pitchFamily="34" charset="0"/>
                <a:ea typeface="Poppins" pitchFamily="34" charset="-122"/>
                <a:cs typeface="Poppins" pitchFamily="34" charset="-120"/>
              </a:rPr>
              <a:t>Premium Water Markets</a:t>
            </a:r>
            <a:endParaRPr lang="en-US" sz="2000" dirty="0"/>
          </a:p>
        </p:txBody>
      </p:sp>
      <p:sp>
        <p:nvSpPr>
          <p:cNvPr id="16" name="Text 13">
            <a:extLst>
              <a:ext uri="{FF2B5EF4-FFF2-40B4-BE49-F238E27FC236}">
                <a16:creationId xmlns:a16="http://schemas.microsoft.com/office/drawing/2014/main" id="{68A28D86-A081-709E-C310-2A17F10629BA}"/>
              </a:ext>
            </a:extLst>
          </p:cNvPr>
          <p:cNvSpPr/>
          <p:nvPr/>
        </p:nvSpPr>
        <p:spPr>
          <a:xfrm>
            <a:off x="5073459" y="5730240"/>
            <a:ext cx="8900160" cy="1365504"/>
          </a:xfrm>
          <a:prstGeom prst="rect">
            <a:avLst/>
          </a:prstGeom>
          <a:noFill/>
          <a:ln/>
        </p:spPr>
        <p:txBody>
          <a:bodyPr wrap="square" lIns="0" tIns="0" rIns="0" bIns="0" rtlCol="0" anchor="ctr"/>
          <a:lstStyle/>
          <a:p>
            <a:pPr>
              <a:lnSpc>
                <a:spcPct val="120000"/>
              </a:lnSpc>
            </a:pPr>
            <a:r>
              <a:rPr lang="en-US" sz="2133" dirty="0">
                <a:solidFill>
                  <a:srgbClr val="4A6170"/>
                </a:solidFill>
                <a:latin typeface="Poppins" pitchFamily="34" charset="0"/>
                <a:ea typeface="Poppins" pitchFamily="34" charset="-122"/>
                <a:cs typeface="Poppins" pitchFamily="34" charset="-120"/>
              </a:rPr>
              <a:t>Distributor discussions active; luxury hotels, resorts, and healthcare facilities are early targets in regions of acute water stress.</a:t>
            </a:r>
            <a:endParaRPr lang="en-US" sz="2133" dirty="0"/>
          </a:p>
        </p:txBody>
      </p:sp>
      <p:sp>
        <p:nvSpPr>
          <p:cNvPr id="17" name="Shape 14">
            <a:extLst>
              <a:ext uri="{FF2B5EF4-FFF2-40B4-BE49-F238E27FC236}">
                <a16:creationId xmlns:a16="http://schemas.microsoft.com/office/drawing/2014/main" id="{9F7F0EC4-ED2F-5129-42FF-D42C1D22F2A5}"/>
              </a:ext>
            </a:extLst>
          </p:cNvPr>
          <p:cNvSpPr/>
          <p:nvPr/>
        </p:nvSpPr>
        <p:spPr>
          <a:xfrm>
            <a:off x="928179" y="7510272"/>
            <a:ext cx="13411200" cy="1755648"/>
          </a:xfrm>
          <a:prstGeom prst="rect">
            <a:avLst/>
          </a:prstGeom>
          <a:solidFill>
            <a:srgbClr val="FAF5EF"/>
          </a:solidFill>
          <a:ln w="6350">
            <a:solidFill>
              <a:srgbClr val="E8D8C8"/>
            </a:solidFill>
            <a:prstDash val="solid"/>
          </a:ln>
          <a:effectLst>
            <a:outerShdw blurRad="101600" dist="38100" dir="8100000" algn="bl" rotWithShape="0">
              <a:srgbClr val="000000">
                <a:alpha val="10000"/>
              </a:srgbClr>
            </a:outerShdw>
          </a:effectLst>
        </p:spPr>
        <p:txBody>
          <a:bodyPr/>
          <a:lstStyle/>
          <a:p>
            <a:endParaRPr lang="en-US" sz="12800"/>
          </a:p>
        </p:txBody>
      </p:sp>
      <p:sp>
        <p:nvSpPr>
          <p:cNvPr id="18" name="Shape 15">
            <a:extLst>
              <a:ext uri="{FF2B5EF4-FFF2-40B4-BE49-F238E27FC236}">
                <a16:creationId xmlns:a16="http://schemas.microsoft.com/office/drawing/2014/main" id="{6A5A8E41-DDAC-A941-7E70-79F161022171}"/>
              </a:ext>
            </a:extLst>
          </p:cNvPr>
          <p:cNvSpPr/>
          <p:nvPr/>
        </p:nvSpPr>
        <p:spPr>
          <a:xfrm>
            <a:off x="928179" y="7510272"/>
            <a:ext cx="134112" cy="1755648"/>
          </a:xfrm>
          <a:prstGeom prst="rect">
            <a:avLst/>
          </a:prstGeom>
          <a:solidFill>
            <a:srgbClr val="0A7B8C"/>
          </a:solidFill>
          <a:ln w="12700">
            <a:solidFill>
              <a:srgbClr val="0A7B8C"/>
            </a:solidFill>
            <a:prstDash val="solid"/>
          </a:ln>
        </p:spPr>
        <p:txBody>
          <a:bodyPr/>
          <a:lstStyle/>
          <a:p>
            <a:endParaRPr lang="en-US" sz="12800"/>
          </a:p>
        </p:txBody>
      </p:sp>
      <p:sp>
        <p:nvSpPr>
          <p:cNvPr id="19" name="Text 16">
            <a:extLst>
              <a:ext uri="{FF2B5EF4-FFF2-40B4-BE49-F238E27FC236}">
                <a16:creationId xmlns:a16="http://schemas.microsoft.com/office/drawing/2014/main" id="{5733889B-D3AF-78B2-DB49-C1F6E155F998}"/>
              </a:ext>
            </a:extLst>
          </p:cNvPr>
          <p:cNvSpPr/>
          <p:nvPr/>
        </p:nvSpPr>
        <p:spPr>
          <a:xfrm>
            <a:off x="1367091" y="7656576"/>
            <a:ext cx="3413760" cy="731520"/>
          </a:xfrm>
          <a:prstGeom prst="rect">
            <a:avLst/>
          </a:prstGeom>
          <a:noFill/>
          <a:ln/>
        </p:spPr>
        <p:txBody>
          <a:bodyPr wrap="square" lIns="0" tIns="0" rIns="0" bIns="0" rtlCol="0" anchor="ctr"/>
          <a:lstStyle/>
          <a:p>
            <a:r>
              <a:rPr lang="en-US" sz="2667" b="1" dirty="0">
                <a:solidFill>
                  <a:srgbClr val="1A2E38"/>
                </a:solidFill>
                <a:latin typeface="Maven Pro ExtraBold" pitchFamily="34" charset="0"/>
                <a:ea typeface="Maven Pro ExtraBold" pitchFamily="34" charset="-122"/>
                <a:cs typeface="Maven Pro ExtraBold" pitchFamily="34" charset="-120"/>
              </a:rPr>
              <a:t>AF  Africa</a:t>
            </a:r>
            <a:endParaRPr lang="en-US" sz="2667" dirty="0"/>
          </a:p>
        </p:txBody>
      </p:sp>
      <p:sp>
        <p:nvSpPr>
          <p:cNvPr id="22" name="Text 17">
            <a:extLst>
              <a:ext uri="{FF2B5EF4-FFF2-40B4-BE49-F238E27FC236}">
                <a16:creationId xmlns:a16="http://schemas.microsoft.com/office/drawing/2014/main" id="{5B32607F-5310-FE31-AAD5-229D5FD06B35}"/>
              </a:ext>
            </a:extLst>
          </p:cNvPr>
          <p:cNvSpPr/>
          <p:nvPr/>
        </p:nvSpPr>
        <p:spPr>
          <a:xfrm>
            <a:off x="1367091" y="8436864"/>
            <a:ext cx="3413760" cy="536448"/>
          </a:xfrm>
          <a:prstGeom prst="rect">
            <a:avLst/>
          </a:prstGeom>
          <a:noFill/>
          <a:ln/>
        </p:spPr>
        <p:txBody>
          <a:bodyPr wrap="square" lIns="0" tIns="0" rIns="0" bIns="0" rtlCol="0" anchor="ctr"/>
          <a:lstStyle/>
          <a:p>
            <a:r>
              <a:rPr lang="en-US" sz="2000" i="1" dirty="0">
                <a:solidFill>
                  <a:srgbClr val="0A7B8C"/>
                </a:solidFill>
                <a:latin typeface="Poppins" pitchFamily="34" charset="0"/>
                <a:ea typeface="Poppins" pitchFamily="34" charset="-122"/>
                <a:cs typeface="Poppins" pitchFamily="34" charset="-120"/>
              </a:rPr>
              <a:t>Decentralized Access</a:t>
            </a:r>
            <a:endParaRPr lang="en-US" sz="2000" dirty="0"/>
          </a:p>
        </p:txBody>
      </p:sp>
      <p:sp>
        <p:nvSpPr>
          <p:cNvPr id="23" name="Text 18">
            <a:extLst>
              <a:ext uri="{FF2B5EF4-FFF2-40B4-BE49-F238E27FC236}">
                <a16:creationId xmlns:a16="http://schemas.microsoft.com/office/drawing/2014/main" id="{23AAAAED-4721-E810-8613-203ADFDA3564}"/>
              </a:ext>
            </a:extLst>
          </p:cNvPr>
          <p:cNvSpPr/>
          <p:nvPr/>
        </p:nvSpPr>
        <p:spPr>
          <a:xfrm>
            <a:off x="5073459" y="7680960"/>
            <a:ext cx="8900160" cy="1365504"/>
          </a:xfrm>
          <a:prstGeom prst="rect">
            <a:avLst/>
          </a:prstGeom>
          <a:noFill/>
          <a:ln/>
        </p:spPr>
        <p:txBody>
          <a:bodyPr wrap="square" lIns="0" tIns="0" rIns="0" bIns="0" rtlCol="0" anchor="ctr"/>
          <a:lstStyle/>
          <a:p>
            <a:pPr>
              <a:lnSpc>
                <a:spcPct val="120000"/>
              </a:lnSpc>
            </a:pPr>
            <a:r>
              <a:rPr lang="en-US" sz="2133" dirty="0">
                <a:solidFill>
                  <a:srgbClr val="4A6170"/>
                </a:solidFill>
                <a:latin typeface="Poppins" pitchFamily="34" charset="0"/>
                <a:ea typeface="Poppins" pitchFamily="34" charset="-122"/>
                <a:cs typeface="Poppins" pitchFamily="34" charset="-120"/>
              </a:rPr>
              <a:t>Post Cape Town-style water crises, demand for decentralized water in healthcare, refugee, and rural communities. GRN and impact-fund partnerships in place.</a:t>
            </a:r>
            <a:endParaRPr lang="en-US" sz="2133" dirty="0"/>
          </a:p>
        </p:txBody>
      </p:sp>
      <p:sp>
        <p:nvSpPr>
          <p:cNvPr id="24" name="Shape 19">
            <a:extLst>
              <a:ext uri="{FF2B5EF4-FFF2-40B4-BE49-F238E27FC236}">
                <a16:creationId xmlns:a16="http://schemas.microsoft.com/office/drawing/2014/main" id="{E72B3384-A53C-D9CF-561D-7E5E80851AB1}"/>
              </a:ext>
            </a:extLst>
          </p:cNvPr>
          <p:cNvSpPr/>
          <p:nvPr/>
        </p:nvSpPr>
        <p:spPr>
          <a:xfrm>
            <a:off x="928179" y="9460992"/>
            <a:ext cx="13411200" cy="1755648"/>
          </a:xfrm>
          <a:prstGeom prst="rect">
            <a:avLst/>
          </a:prstGeom>
          <a:solidFill>
            <a:srgbClr val="FAF5EF"/>
          </a:solidFill>
          <a:ln w="6350">
            <a:solidFill>
              <a:srgbClr val="E8D8C8"/>
            </a:solidFill>
            <a:prstDash val="solid"/>
          </a:ln>
          <a:effectLst>
            <a:outerShdw blurRad="101600" dist="38100" dir="8100000" algn="bl" rotWithShape="0">
              <a:srgbClr val="000000">
                <a:alpha val="10000"/>
              </a:srgbClr>
            </a:outerShdw>
          </a:effectLst>
        </p:spPr>
        <p:txBody>
          <a:bodyPr/>
          <a:lstStyle/>
          <a:p>
            <a:endParaRPr lang="en-US" sz="12800"/>
          </a:p>
        </p:txBody>
      </p:sp>
      <p:sp>
        <p:nvSpPr>
          <p:cNvPr id="25" name="Shape 20">
            <a:extLst>
              <a:ext uri="{FF2B5EF4-FFF2-40B4-BE49-F238E27FC236}">
                <a16:creationId xmlns:a16="http://schemas.microsoft.com/office/drawing/2014/main" id="{079E430A-154F-0335-DAEE-195CC8CB8405}"/>
              </a:ext>
            </a:extLst>
          </p:cNvPr>
          <p:cNvSpPr/>
          <p:nvPr/>
        </p:nvSpPr>
        <p:spPr>
          <a:xfrm>
            <a:off x="928179" y="9460992"/>
            <a:ext cx="134112" cy="1755648"/>
          </a:xfrm>
          <a:prstGeom prst="rect">
            <a:avLst/>
          </a:prstGeom>
          <a:solidFill>
            <a:srgbClr val="14B8A6"/>
          </a:solidFill>
          <a:ln w="12700">
            <a:solidFill>
              <a:srgbClr val="14B8A6"/>
            </a:solidFill>
            <a:prstDash val="solid"/>
          </a:ln>
        </p:spPr>
        <p:txBody>
          <a:bodyPr/>
          <a:lstStyle/>
          <a:p>
            <a:endParaRPr lang="en-US" sz="12800"/>
          </a:p>
        </p:txBody>
      </p:sp>
      <p:sp>
        <p:nvSpPr>
          <p:cNvPr id="26" name="Text 21">
            <a:extLst>
              <a:ext uri="{FF2B5EF4-FFF2-40B4-BE49-F238E27FC236}">
                <a16:creationId xmlns:a16="http://schemas.microsoft.com/office/drawing/2014/main" id="{5E39854E-D886-AF92-63A6-0AFAD43A5396}"/>
              </a:ext>
            </a:extLst>
          </p:cNvPr>
          <p:cNvSpPr/>
          <p:nvPr/>
        </p:nvSpPr>
        <p:spPr>
          <a:xfrm>
            <a:off x="1367091" y="9607296"/>
            <a:ext cx="3413760" cy="731520"/>
          </a:xfrm>
          <a:prstGeom prst="rect">
            <a:avLst/>
          </a:prstGeom>
          <a:noFill/>
          <a:ln/>
        </p:spPr>
        <p:txBody>
          <a:bodyPr wrap="square" lIns="0" tIns="0" rIns="0" bIns="0" rtlCol="0" anchor="ctr"/>
          <a:lstStyle/>
          <a:p>
            <a:r>
              <a:rPr lang="en-US" sz="2667" b="1" dirty="0">
                <a:solidFill>
                  <a:srgbClr val="1A2E38"/>
                </a:solidFill>
                <a:latin typeface="Maven Pro ExtraBold" pitchFamily="34" charset="0"/>
                <a:ea typeface="Maven Pro ExtraBold" pitchFamily="34" charset="-122"/>
                <a:cs typeface="Maven Pro ExtraBold" pitchFamily="34" charset="-120"/>
              </a:rPr>
              <a:t>LA  LATAM</a:t>
            </a:r>
            <a:endParaRPr lang="en-US" sz="2667" dirty="0"/>
          </a:p>
        </p:txBody>
      </p:sp>
      <p:sp>
        <p:nvSpPr>
          <p:cNvPr id="27" name="Text 22">
            <a:extLst>
              <a:ext uri="{FF2B5EF4-FFF2-40B4-BE49-F238E27FC236}">
                <a16:creationId xmlns:a16="http://schemas.microsoft.com/office/drawing/2014/main" id="{44B07487-6396-6103-8DE5-8FACD36916BD}"/>
              </a:ext>
            </a:extLst>
          </p:cNvPr>
          <p:cNvSpPr/>
          <p:nvPr/>
        </p:nvSpPr>
        <p:spPr>
          <a:xfrm>
            <a:off x="1367091" y="10387584"/>
            <a:ext cx="3413760" cy="536448"/>
          </a:xfrm>
          <a:prstGeom prst="rect">
            <a:avLst/>
          </a:prstGeom>
          <a:noFill/>
          <a:ln/>
        </p:spPr>
        <p:txBody>
          <a:bodyPr wrap="square" lIns="0" tIns="0" rIns="0" bIns="0" rtlCol="0" anchor="ctr"/>
          <a:lstStyle/>
          <a:p>
            <a:r>
              <a:rPr lang="en-US" sz="2000" i="1" dirty="0">
                <a:solidFill>
                  <a:srgbClr val="14B8A6"/>
                </a:solidFill>
                <a:latin typeface="Poppins" pitchFamily="34" charset="0"/>
                <a:ea typeface="Poppins" pitchFamily="34" charset="-122"/>
                <a:cs typeface="Poppins" pitchFamily="34" charset="-120"/>
              </a:rPr>
              <a:t>Climate-Resilient Water</a:t>
            </a:r>
            <a:endParaRPr lang="en-US" sz="2000" dirty="0"/>
          </a:p>
        </p:txBody>
      </p:sp>
      <p:sp>
        <p:nvSpPr>
          <p:cNvPr id="28" name="Text 23">
            <a:extLst>
              <a:ext uri="{FF2B5EF4-FFF2-40B4-BE49-F238E27FC236}">
                <a16:creationId xmlns:a16="http://schemas.microsoft.com/office/drawing/2014/main" id="{B8A480E3-3DE6-E69A-8CDA-76B1DBF1A5D2}"/>
              </a:ext>
            </a:extLst>
          </p:cNvPr>
          <p:cNvSpPr/>
          <p:nvPr/>
        </p:nvSpPr>
        <p:spPr>
          <a:xfrm>
            <a:off x="5073459" y="9631680"/>
            <a:ext cx="8900160" cy="1365504"/>
          </a:xfrm>
          <a:prstGeom prst="rect">
            <a:avLst/>
          </a:prstGeom>
          <a:noFill/>
          <a:ln/>
        </p:spPr>
        <p:txBody>
          <a:bodyPr wrap="square" lIns="0" tIns="0" rIns="0" bIns="0" rtlCol="0" anchor="ctr"/>
          <a:lstStyle/>
          <a:p>
            <a:pPr>
              <a:lnSpc>
                <a:spcPct val="120000"/>
              </a:lnSpc>
            </a:pPr>
            <a:r>
              <a:rPr lang="en-US" sz="2133" dirty="0">
                <a:solidFill>
                  <a:srgbClr val="4A6170"/>
                </a:solidFill>
                <a:latin typeface="Poppins" pitchFamily="34" charset="0"/>
                <a:ea typeface="Poppins" pitchFamily="34" charset="-122"/>
                <a:cs typeface="Poppins" pitchFamily="34" charset="-120"/>
              </a:rPr>
              <a:t>Mexico-first: targeting water-stressed states across mining, hospitality, and mid-upper residential builders. Caribbean distributor in progress.</a:t>
            </a:r>
            <a:endParaRPr lang="en-US" sz="2133" dirty="0"/>
          </a:p>
        </p:txBody>
      </p:sp>
      <p:sp>
        <p:nvSpPr>
          <p:cNvPr id="29" name="Shape 24">
            <a:extLst>
              <a:ext uri="{FF2B5EF4-FFF2-40B4-BE49-F238E27FC236}">
                <a16:creationId xmlns:a16="http://schemas.microsoft.com/office/drawing/2014/main" id="{2477A1CE-73F8-78C7-5587-68FE344E77C2}"/>
              </a:ext>
            </a:extLst>
          </p:cNvPr>
          <p:cNvSpPr/>
          <p:nvPr/>
        </p:nvSpPr>
        <p:spPr>
          <a:xfrm>
            <a:off x="928179" y="11411712"/>
            <a:ext cx="13411200" cy="1755648"/>
          </a:xfrm>
          <a:prstGeom prst="rect">
            <a:avLst/>
          </a:prstGeom>
          <a:solidFill>
            <a:srgbClr val="FAF5EF"/>
          </a:solidFill>
          <a:ln w="6350">
            <a:solidFill>
              <a:srgbClr val="E8D8C8"/>
            </a:solidFill>
            <a:prstDash val="solid"/>
          </a:ln>
          <a:effectLst>
            <a:outerShdw blurRad="101600" dist="38100" dir="8100000" algn="bl" rotWithShape="0">
              <a:srgbClr val="000000">
                <a:alpha val="10000"/>
              </a:srgbClr>
            </a:outerShdw>
          </a:effectLst>
        </p:spPr>
        <p:txBody>
          <a:bodyPr/>
          <a:lstStyle/>
          <a:p>
            <a:endParaRPr lang="en-US" sz="12800"/>
          </a:p>
        </p:txBody>
      </p:sp>
      <p:sp>
        <p:nvSpPr>
          <p:cNvPr id="33" name="Shape 25">
            <a:extLst>
              <a:ext uri="{FF2B5EF4-FFF2-40B4-BE49-F238E27FC236}">
                <a16:creationId xmlns:a16="http://schemas.microsoft.com/office/drawing/2014/main" id="{1F0A9CE9-84CD-4B5B-EA2D-340C037A3063}"/>
              </a:ext>
            </a:extLst>
          </p:cNvPr>
          <p:cNvSpPr/>
          <p:nvPr/>
        </p:nvSpPr>
        <p:spPr>
          <a:xfrm>
            <a:off x="928179" y="11411712"/>
            <a:ext cx="134112" cy="1755648"/>
          </a:xfrm>
          <a:prstGeom prst="rect">
            <a:avLst/>
          </a:prstGeom>
          <a:solidFill>
            <a:srgbClr val="2D4A5A"/>
          </a:solidFill>
          <a:ln w="12700">
            <a:solidFill>
              <a:srgbClr val="2D4A5A"/>
            </a:solidFill>
            <a:prstDash val="solid"/>
          </a:ln>
        </p:spPr>
        <p:txBody>
          <a:bodyPr/>
          <a:lstStyle/>
          <a:p>
            <a:endParaRPr lang="en-US" sz="12800"/>
          </a:p>
        </p:txBody>
      </p:sp>
      <p:sp>
        <p:nvSpPr>
          <p:cNvPr id="34" name="Text 26">
            <a:extLst>
              <a:ext uri="{FF2B5EF4-FFF2-40B4-BE49-F238E27FC236}">
                <a16:creationId xmlns:a16="http://schemas.microsoft.com/office/drawing/2014/main" id="{4576B729-8E2A-D790-D5DE-716F5529D8A5}"/>
              </a:ext>
            </a:extLst>
          </p:cNvPr>
          <p:cNvSpPr/>
          <p:nvPr/>
        </p:nvSpPr>
        <p:spPr>
          <a:xfrm>
            <a:off x="1367091" y="11558016"/>
            <a:ext cx="3413760" cy="731520"/>
          </a:xfrm>
          <a:prstGeom prst="rect">
            <a:avLst/>
          </a:prstGeom>
          <a:noFill/>
          <a:ln/>
        </p:spPr>
        <p:txBody>
          <a:bodyPr wrap="square" lIns="0" tIns="0" rIns="0" bIns="0" rtlCol="0" anchor="ctr"/>
          <a:lstStyle/>
          <a:p>
            <a:r>
              <a:rPr lang="en-US" sz="2667" b="1" dirty="0">
                <a:solidFill>
                  <a:srgbClr val="1A2E38"/>
                </a:solidFill>
                <a:latin typeface="Maven Pro ExtraBold" pitchFamily="34" charset="0"/>
                <a:ea typeface="Maven Pro ExtraBold" pitchFamily="34" charset="-122"/>
                <a:cs typeface="Maven Pro ExtraBold" pitchFamily="34" charset="-120"/>
              </a:rPr>
              <a:t>US  USA + Next Phase</a:t>
            </a:r>
            <a:endParaRPr lang="en-US" sz="2667" dirty="0"/>
          </a:p>
        </p:txBody>
      </p:sp>
      <p:sp>
        <p:nvSpPr>
          <p:cNvPr id="38" name="Text 27">
            <a:extLst>
              <a:ext uri="{FF2B5EF4-FFF2-40B4-BE49-F238E27FC236}">
                <a16:creationId xmlns:a16="http://schemas.microsoft.com/office/drawing/2014/main" id="{DBB0B564-728C-0CC7-AB0B-27C4086BA029}"/>
              </a:ext>
            </a:extLst>
          </p:cNvPr>
          <p:cNvSpPr/>
          <p:nvPr/>
        </p:nvSpPr>
        <p:spPr>
          <a:xfrm>
            <a:off x="1367091" y="12338304"/>
            <a:ext cx="3413760" cy="536448"/>
          </a:xfrm>
          <a:prstGeom prst="rect">
            <a:avLst/>
          </a:prstGeom>
          <a:noFill/>
          <a:ln/>
        </p:spPr>
        <p:txBody>
          <a:bodyPr wrap="square" lIns="0" tIns="0" rIns="0" bIns="0" rtlCol="0" anchor="ctr"/>
          <a:lstStyle/>
          <a:p>
            <a:r>
              <a:rPr lang="en-US" sz="2000" i="1" dirty="0">
                <a:solidFill>
                  <a:srgbClr val="2D4A5A"/>
                </a:solidFill>
                <a:latin typeface="Poppins" pitchFamily="34" charset="0"/>
                <a:ea typeface="Poppins" pitchFamily="34" charset="-122"/>
                <a:cs typeface="Poppins" pitchFamily="34" charset="-120"/>
              </a:rPr>
              <a:t>USA + Southeast Asia + Europe</a:t>
            </a:r>
            <a:endParaRPr lang="en-US" sz="2000" dirty="0"/>
          </a:p>
        </p:txBody>
      </p:sp>
      <p:sp>
        <p:nvSpPr>
          <p:cNvPr id="39" name="Text 28">
            <a:extLst>
              <a:ext uri="{FF2B5EF4-FFF2-40B4-BE49-F238E27FC236}">
                <a16:creationId xmlns:a16="http://schemas.microsoft.com/office/drawing/2014/main" id="{30BBD049-05D4-7348-4174-FA1AC4456FA1}"/>
              </a:ext>
            </a:extLst>
          </p:cNvPr>
          <p:cNvSpPr/>
          <p:nvPr/>
        </p:nvSpPr>
        <p:spPr>
          <a:xfrm>
            <a:off x="5073459" y="11582400"/>
            <a:ext cx="8900160" cy="1365504"/>
          </a:xfrm>
          <a:prstGeom prst="rect">
            <a:avLst/>
          </a:prstGeom>
          <a:noFill/>
          <a:ln/>
        </p:spPr>
        <p:txBody>
          <a:bodyPr wrap="square" lIns="0" tIns="0" rIns="0" bIns="0" rtlCol="0" anchor="ctr"/>
          <a:lstStyle/>
          <a:p>
            <a:pPr>
              <a:lnSpc>
                <a:spcPct val="120000"/>
              </a:lnSpc>
            </a:pPr>
            <a:r>
              <a:rPr lang="en-US" sz="2133" dirty="0">
                <a:solidFill>
                  <a:srgbClr val="4A6170"/>
                </a:solidFill>
                <a:latin typeface="Poppins" pitchFamily="34" charset="0"/>
                <a:ea typeface="Poppins" pitchFamily="34" charset="-122"/>
                <a:cs typeface="Poppins" pitchFamily="34" charset="-120"/>
              </a:rPr>
              <a:t>US: California, Nevada, Arizona, Texas, Florida — ESG-driven commercial buyers. SEA: distributors in Singapore, Jakarta, KL, Australia. Europe: under exploration.</a:t>
            </a:r>
            <a:endParaRPr lang="en-US" sz="2133" dirty="0"/>
          </a:p>
        </p:txBody>
      </p:sp>
      <p:sp>
        <p:nvSpPr>
          <p:cNvPr id="43" name="Shape 29">
            <a:extLst>
              <a:ext uri="{FF2B5EF4-FFF2-40B4-BE49-F238E27FC236}">
                <a16:creationId xmlns:a16="http://schemas.microsoft.com/office/drawing/2014/main" id="{A19E3146-EBA3-F997-C918-813F72491D6F}"/>
              </a:ext>
            </a:extLst>
          </p:cNvPr>
          <p:cNvSpPr/>
          <p:nvPr/>
        </p:nvSpPr>
        <p:spPr>
          <a:xfrm>
            <a:off x="14997747" y="3608832"/>
            <a:ext cx="8412480" cy="9558528"/>
          </a:xfrm>
          <a:prstGeom prst="rect">
            <a:avLst/>
          </a:prstGeom>
          <a:solidFill>
            <a:srgbClr val="0D2535"/>
          </a:solidFill>
          <a:ln w="12700">
            <a:solidFill>
              <a:srgbClr val="0D2535"/>
            </a:solidFill>
            <a:prstDash val="solid"/>
          </a:ln>
          <a:effectLst>
            <a:outerShdw blurRad="101600" dist="38100" dir="8100000" algn="bl" rotWithShape="0">
              <a:srgbClr val="000000">
                <a:alpha val="10000"/>
              </a:srgbClr>
            </a:outerShdw>
          </a:effectLst>
        </p:spPr>
        <p:txBody>
          <a:bodyPr/>
          <a:lstStyle/>
          <a:p>
            <a:endParaRPr lang="en-US" sz="12800"/>
          </a:p>
        </p:txBody>
      </p:sp>
      <p:sp>
        <p:nvSpPr>
          <p:cNvPr id="44" name="Text 30">
            <a:extLst>
              <a:ext uri="{FF2B5EF4-FFF2-40B4-BE49-F238E27FC236}">
                <a16:creationId xmlns:a16="http://schemas.microsoft.com/office/drawing/2014/main" id="{3145764E-533E-6135-1F7E-557F342F0EEF}"/>
              </a:ext>
            </a:extLst>
          </p:cNvPr>
          <p:cNvSpPr/>
          <p:nvPr/>
        </p:nvSpPr>
        <p:spPr>
          <a:xfrm>
            <a:off x="15363507" y="3950208"/>
            <a:ext cx="7680960" cy="780288"/>
          </a:xfrm>
          <a:prstGeom prst="rect">
            <a:avLst/>
          </a:prstGeom>
          <a:noFill/>
          <a:ln/>
        </p:spPr>
        <p:txBody>
          <a:bodyPr wrap="square" lIns="0" tIns="0" rIns="0" bIns="0" rtlCol="0" anchor="ctr"/>
          <a:lstStyle/>
          <a:p>
            <a:r>
              <a:rPr lang="en-US" sz="2933" b="1" dirty="0">
                <a:solidFill>
                  <a:srgbClr val="FFFFFF"/>
                </a:solidFill>
                <a:latin typeface="Maven Pro ExtraBold" pitchFamily="34" charset="0"/>
                <a:ea typeface="Maven Pro ExtraBold" pitchFamily="34" charset="-122"/>
                <a:cs typeface="Maven Pro ExtraBold" pitchFamily="34" charset="-120"/>
              </a:rPr>
              <a:t>5-Year Deployment Targets</a:t>
            </a:r>
            <a:endParaRPr lang="en-US" sz="2933" dirty="0"/>
          </a:p>
        </p:txBody>
      </p:sp>
      <p:sp>
        <p:nvSpPr>
          <p:cNvPr id="48" name="Shape 31">
            <a:extLst>
              <a:ext uri="{FF2B5EF4-FFF2-40B4-BE49-F238E27FC236}">
                <a16:creationId xmlns:a16="http://schemas.microsoft.com/office/drawing/2014/main" id="{A3450924-48D2-A9BB-605A-D7B821778DCF}"/>
              </a:ext>
            </a:extLst>
          </p:cNvPr>
          <p:cNvSpPr/>
          <p:nvPr/>
        </p:nvSpPr>
        <p:spPr>
          <a:xfrm>
            <a:off x="15363507" y="4803648"/>
            <a:ext cx="7680960" cy="0"/>
          </a:xfrm>
          <a:prstGeom prst="line">
            <a:avLst/>
          </a:prstGeom>
          <a:noFill/>
          <a:ln w="9525">
            <a:solidFill>
              <a:srgbClr val="FFFFFF"/>
            </a:solidFill>
            <a:prstDash val="solid"/>
          </a:ln>
        </p:spPr>
        <p:txBody>
          <a:bodyPr/>
          <a:lstStyle/>
          <a:p>
            <a:endParaRPr lang="en-US" sz="12800"/>
          </a:p>
        </p:txBody>
      </p:sp>
      <p:grpSp>
        <p:nvGrpSpPr>
          <p:cNvPr id="30" name="Group 29">
            <a:extLst>
              <a:ext uri="{FF2B5EF4-FFF2-40B4-BE49-F238E27FC236}">
                <a16:creationId xmlns:a16="http://schemas.microsoft.com/office/drawing/2014/main" id="{903DB193-50A9-F0A2-5193-1BA57819AAAB}"/>
              </a:ext>
            </a:extLst>
          </p:cNvPr>
          <p:cNvGrpSpPr/>
          <p:nvPr/>
        </p:nvGrpSpPr>
        <p:grpSpPr>
          <a:xfrm>
            <a:off x="15404147" y="11094720"/>
            <a:ext cx="7396480" cy="1808196"/>
            <a:chOff x="15404147" y="5169408"/>
            <a:chExt cx="7396480" cy="1808196"/>
          </a:xfrm>
        </p:grpSpPr>
        <p:sp>
          <p:nvSpPr>
            <p:cNvPr id="49" name="Shape 32">
              <a:extLst>
                <a:ext uri="{FF2B5EF4-FFF2-40B4-BE49-F238E27FC236}">
                  <a16:creationId xmlns:a16="http://schemas.microsoft.com/office/drawing/2014/main" id="{2AA951E5-C6CE-ABE0-2457-E0DCCC3E5DD7}"/>
                </a:ext>
              </a:extLst>
            </p:cNvPr>
            <p:cNvSpPr/>
            <p:nvPr/>
          </p:nvSpPr>
          <p:spPr>
            <a:xfrm>
              <a:off x="15404147" y="5430108"/>
              <a:ext cx="538859" cy="538859"/>
            </a:xfrm>
            <a:prstGeom prst="ellipse">
              <a:avLst/>
            </a:prstGeom>
            <a:solidFill>
              <a:srgbClr val="F5C118">
                <a:alpha val="50000"/>
              </a:srgbClr>
            </a:solidFill>
            <a:ln w="12700">
              <a:solidFill>
                <a:srgbClr val="F5C118"/>
              </a:solidFill>
              <a:prstDash val="solid"/>
            </a:ln>
          </p:spPr>
          <p:txBody>
            <a:bodyPr/>
            <a:lstStyle/>
            <a:p>
              <a:endParaRPr lang="en-US" sz="12800"/>
            </a:p>
          </p:txBody>
        </p:sp>
        <p:sp>
          <p:nvSpPr>
            <p:cNvPr id="50" name="Text 33">
              <a:extLst>
                <a:ext uri="{FF2B5EF4-FFF2-40B4-BE49-F238E27FC236}">
                  <a16:creationId xmlns:a16="http://schemas.microsoft.com/office/drawing/2014/main" id="{48861D5B-675F-CEEC-F3CE-0A572D91B518}"/>
                </a:ext>
              </a:extLst>
            </p:cNvPr>
            <p:cNvSpPr/>
            <p:nvPr/>
          </p:nvSpPr>
          <p:spPr>
            <a:xfrm>
              <a:off x="16216946" y="5169408"/>
              <a:ext cx="4578279" cy="926592"/>
            </a:xfrm>
            <a:prstGeom prst="rect">
              <a:avLst/>
            </a:prstGeom>
            <a:noFill/>
            <a:ln/>
          </p:spPr>
          <p:txBody>
            <a:bodyPr wrap="square" lIns="0" tIns="0" rIns="0" bIns="0" rtlCol="0" anchor="ctr"/>
            <a:lstStyle/>
            <a:p>
              <a:r>
                <a:rPr lang="en-US" sz="5333" b="1" dirty="0">
                  <a:solidFill>
                    <a:srgbClr val="F6C119"/>
                  </a:solidFill>
                  <a:latin typeface="Maven Pro ExtraBold" pitchFamily="34" charset="0"/>
                  <a:ea typeface="Maven Pro ExtraBold" pitchFamily="34" charset="-122"/>
                  <a:cs typeface="Maven Pro ExtraBold" pitchFamily="34" charset="-120"/>
                </a:rPr>
                <a:t>200,000</a:t>
              </a:r>
              <a:endParaRPr lang="en-US" sz="5333" dirty="0">
                <a:solidFill>
                  <a:srgbClr val="F6C119"/>
                </a:solidFill>
              </a:endParaRPr>
            </a:p>
          </p:txBody>
        </p:sp>
        <p:sp>
          <p:nvSpPr>
            <p:cNvPr id="51" name="Text 34">
              <a:extLst>
                <a:ext uri="{FF2B5EF4-FFF2-40B4-BE49-F238E27FC236}">
                  <a16:creationId xmlns:a16="http://schemas.microsoft.com/office/drawing/2014/main" id="{C5CD83FE-3EE7-74D7-F62D-749A4B1BBCC3}"/>
                </a:ext>
              </a:extLst>
            </p:cNvPr>
            <p:cNvSpPr/>
            <p:nvPr/>
          </p:nvSpPr>
          <p:spPr>
            <a:xfrm>
              <a:off x="16338867" y="6099780"/>
              <a:ext cx="6461760" cy="877824"/>
            </a:xfrm>
            <a:prstGeom prst="rect">
              <a:avLst/>
            </a:prstGeom>
            <a:noFill/>
            <a:ln/>
          </p:spPr>
          <p:txBody>
            <a:bodyPr wrap="square" lIns="0" tIns="0" rIns="0" bIns="0" rtlCol="0" anchor="t"/>
            <a:lstStyle/>
            <a:p>
              <a:pPr>
                <a:lnSpc>
                  <a:spcPct val="110000"/>
                </a:lnSpc>
                <a:spcBef>
                  <a:spcPts val="400"/>
                </a:spcBef>
              </a:pPr>
              <a:r>
                <a:rPr lang="en-US" sz="2133" dirty="0">
                  <a:solidFill>
                    <a:srgbClr val="A8C8D8"/>
                  </a:solidFill>
                  <a:latin typeface="Poppins" pitchFamily="34" charset="0"/>
                  <a:ea typeface="Poppins" pitchFamily="34" charset="-122"/>
                  <a:cs typeface="Poppins" pitchFamily="34" charset="-120"/>
                </a:rPr>
                <a:t>Homes via PAAS</a:t>
              </a:r>
              <a:endParaRPr lang="en-US" sz="2133" dirty="0"/>
            </a:p>
            <a:p>
              <a:pPr>
                <a:lnSpc>
                  <a:spcPct val="110000"/>
                </a:lnSpc>
                <a:spcBef>
                  <a:spcPts val="400"/>
                </a:spcBef>
              </a:pPr>
              <a:r>
                <a:rPr lang="en-US" sz="2133" dirty="0">
                  <a:solidFill>
                    <a:srgbClr val="A8C8D8"/>
                  </a:solidFill>
                  <a:latin typeface="Poppins" pitchFamily="34" charset="0"/>
                  <a:ea typeface="Poppins" pitchFamily="34" charset="-122"/>
                  <a:cs typeface="Poppins" pitchFamily="34" charset="-120"/>
                </a:rPr>
                <a:t>Bubble subscriptions</a:t>
              </a:r>
              <a:endParaRPr lang="en-US" sz="2133" dirty="0"/>
            </a:p>
          </p:txBody>
        </p:sp>
      </p:grpSp>
      <p:grpSp>
        <p:nvGrpSpPr>
          <p:cNvPr id="21" name="Group 20">
            <a:extLst>
              <a:ext uri="{FF2B5EF4-FFF2-40B4-BE49-F238E27FC236}">
                <a16:creationId xmlns:a16="http://schemas.microsoft.com/office/drawing/2014/main" id="{1D0B4D54-FEF4-23A7-BCE7-2B51CDC5ECBB}"/>
              </a:ext>
            </a:extLst>
          </p:cNvPr>
          <p:cNvGrpSpPr/>
          <p:nvPr/>
        </p:nvGrpSpPr>
        <p:grpSpPr>
          <a:xfrm>
            <a:off x="15404147" y="8966345"/>
            <a:ext cx="7396480" cy="1808196"/>
            <a:chOff x="15404147" y="7168896"/>
            <a:chExt cx="7396480" cy="1808196"/>
          </a:xfrm>
        </p:grpSpPr>
        <p:sp>
          <p:nvSpPr>
            <p:cNvPr id="52" name="Shape 35">
              <a:extLst>
                <a:ext uri="{FF2B5EF4-FFF2-40B4-BE49-F238E27FC236}">
                  <a16:creationId xmlns:a16="http://schemas.microsoft.com/office/drawing/2014/main" id="{4336CADC-7D8A-0F8C-A0C8-12F40DB43013}"/>
                </a:ext>
              </a:extLst>
            </p:cNvPr>
            <p:cNvSpPr/>
            <p:nvPr/>
          </p:nvSpPr>
          <p:spPr>
            <a:xfrm>
              <a:off x="15404147" y="7429596"/>
              <a:ext cx="538859" cy="538859"/>
            </a:xfrm>
            <a:prstGeom prst="ellipse">
              <a:avLst/>
            </a:prstGeom>
            <a:solidFill>
              <a:srgbClr val="F5C118">
                <a:alpha val="50000"/>
              </a:srgbClr>
            </a:solidFill>
            <a:ln w="12700">
              <a:solidFill>
                <a:srgbClr val="F5C118"/>
              </a:solidFill>
              <a:prstDash val="solid"/>
            </a:ln>
          </p:spPr>
          <p:txBody>
            <a:bodyPr/>
            <a:lstStyle/>
            <a:p>
              <a:endParaRPr lang="en-US" sz="12800"/>
            </a:p>
          </p:txBody>
        </p:sp>
        <p:sp>
          <p:nvSpPr>
            <p:cNvPr id="53" name="Text 36">
              <a:extLst>
                <a:ext uri="{FF2B5EF4-FFF2-40B4-BE49-F238E27FC236}">
                  <a16:creationId xmlns:a16="http://schemas.microsoft.com/office/drawing/2014/main" id="{775459CF-DCC5-85BD-50A4-D437DECC53F0}"/>
                </a:ext>
              </a:extLst>
            </p:cNvPr>
            <p:cNvSpPr/>
            <p:nvPr/>
          </p:nvSpPr>
          <p:spPr>
            <a:xfrm>
              <a:off x="16216947" y="7168896"/>
              <a:ext cx="2926080" cy="926592"/>
            </a:xfrm>
            <a:prstGeom prst="rect">
              <a:avLst/>
            </a:prstGeom>
            <a:noFill/>
            <a:ln/>
          </p:spPr>
          <p:txBody>
            <a:bodyPr wrap="square" lIns="0" tIns="0" rIns="0" bIns="0" rtlCol="0" anchor="ctr"/>
            <a:lstStyle/>
            <a:p>
              <a:r>
                <a:rPr lang="en-US" sz="5333" b="1" dirty="0">
                  <a:solidFill>
                    <a:srgbClr val="F5C118"/>
                  </a:solidFill>
                  <a:latin typeface="Maven Pro ExtraBold" pitchFamily="34" charset="0"/>
                  <a:ea typeface="Maven Pro ExtraBold" pitchFamily="34" charset="-122"/>
                  <a:cs typeface="Maven Pro ExtraBold" pitchFamily="34" charset="-120"/>
                </a:rPr>
                <a:t>150+</a:t>
              </a:r>
              <a:endParaRPr lang="en-US" sz="5333" dirty="0"/>
            </a:p>
          </p:txBody>
        </p:sp>
        <p:sp>
          <p:nvSpPr>
            <p:cNvPr id="54" name="Text 37">
              <a:extLst>
                <a:ext uri="{FF2B5EF4-FFF2-40B4-BE49-F238E27FC236}">
                  <a16:creationId xmlns:a16="http://schemas.microsoft.com/office/drawing/2014/main" id="{FF4BE760-F6D1-D1AC-0338-70A249413B27}"/>
                </a:ext>
              </a:extLst>
            </p:cNvPr>
            <p:cNvSpPr/>
            <p:nvPr/>
          </p:nvSpPr>
          <p:spPr>
            <a:xfrm>
              <a:off x="16338867" y="8099268"/>
              <a:ext cx="6461760" cy="877824"/>
            </a:xfrm>
            <a:prstGeom prst="rect">
              <a:avLst/>
            </a:prstGeom>
            <a:noFill/>
            <a:ln/>
          </p:spPr>
          <p:txBody>
            <a:bodyPr wrap="square" lIns="0" tIns="0" rIns="0" bIns="0" rtlCol="0" anchor="t"/>
            <a:lstStyle/>
            <a:p>
              <a:pPr>
                <a:lnSpc>
                  <a:spcPct val="110000"/>
                </a:lnSpc>
                <a:spcBef>
                  <a:spcPts val="400"/>
                </a:spcBef>
              </a:pPr>
              <a:r>
                <a:rPr lang="en-US" sz="2133" dirty="0">
                  <a:solidFill>
                    <a:srgbClr val="A8C8D8"/>
                  </a:solidFill>
                  <a:latin typeface="Poppins" pitchFamily="34" charset="0"/>
                  <a:ea typeface="Poppins" pitchFamily="34" charset="-122"/>
                  <a:cs typeface="Poppins" pitchFamily="34" charset="-120"/>
                </a:rPr>
                <a:t>WAAS plants globally</a:t>
              </a:r>
              <a:endParaRPr lang="en-US" sz="2133" dirty="0"/>
            </a:p>
            <a:p>
              <a:pPr>
                <a:lnSpc>
                  <a:spcPct val="110000"/>
                </a:lnSpc>
                <a:spcBef>
                  <a:spcPts val="400"/>
                </a:spcBef>
              </a:pPr>
              <a:r>
                <a:rPr lang="en-US" sz="2133" dirty="0">
                  <a:solidFill>
                    <a:srgbClr val="A8C8D8"/>
                  </a:solidFill>
                  <a:latin typeface="Poppins" pitchFamily="34" charset="0"/>
                  <a:ea typeface="Poppins" pitchFamily="34" charset="-122"/>
                  <a:cs typeface="Poppins" pitchFamily="34" charset="-120"/>
                </a:rPr>
                <a:t>Hotels &amp; campuses</a:t>
              </a:r>
              <a:endParaRPr lang="en-US" sz="2133" dirty="0"/>
            </a:p>
          </p:txBody>
        </p:sp>
      </p:grpSp>
      <p:grpSp>
        <p:nvGrpSpPr>
          <p:cNvPr id="20" name="Group 19">
            <a:extLst>
              <a:ext uri="{FF2B5EF4-FFF2-40B4-BE49-F238E27FC236}">
                <a16:creationId xmlns:a16="http://schemas.microsoft.com/office/drawing/2014/main" id="{B87E1258-63DC-50FA-BA37-8D679EF36CEA}"/>
              </a:ext>
            </a:extLst>
          </p:cNvPr>
          <p:cNvGrpSpPr/>
          <p:nvPr/>
        </p:nvGrpSpPr>
        <p:grpSpPr>
          <a:xfrm>
            <a:off x="15404147" y="6789166"/>
            <a:ext cx="7396480" cy="1808196"/>
            <a:chOff x="15404147" y="9168384"/>
            <a:chExt cx="7396480" cy="1808196"/>
          </a:xfrm>
        </p:grpSpPr>
        <p:sp>
          <p:nvSpPr>
            <p:cNvPr id="55" name="Shape 38">
              <a:extLst>
                <a:ext uri="{FF2B5EF4-FFF2-40B4-BE49-F238E27FC236}">
                  <a16:creationId xmlns:a16="http://schemas.microsoft.com/office/drawing/2014/main" id="{5B18569B-8799-F5B2-F4A2-42E9897D40CE}"/>
                </a:ext>
              </a:extLst>
            </p:cNvPr>
            <p:cNvSpPr/>
            <p:nvPr/>
          </p:nvSpPr>
          <p:spPr>
            <a:xfrm>
              <a:off x="15404147" y="9429084"/>
              <a:ext cx="538859" cy="538859"/>
            </a:xfrm>
            <a:prstGeom prst="ellipse">
              <a:avLst/>
            </a:prstGeom>
            <a:solidFill>
              <a:srgbClr val="F5C118">
                <a:alpha val="50000"/>
              </a:srgbClr>
            </a:solidFill>
            <a:ln w="12700">
              <a:solidFill>
                <a:srgbClr val="F5C118"/>
              </a:solidFill>
              <a:prstDash val="solid"/>
            </a:ln>
          </p:spPr>
          <p:txBody>
            <a:bodyPr/>
            <a:lstStyle/>
            <a:p>
              <a:endParaRPr lang="en-US" sz="12800"/>
            </a:p>
          </p:txBody>
        </p:sp>
        <p:sp>
          <p:nvSpPr>
            <p:cNvPr id="56" name="Text 39">
              <a:extLst>
                <a:ext uri="{FF2B5EF4-FFF2-40B4-BE49-F238E27FC236}">
                  <a16:creationId xmlns:a16="http://schemas.microsoft.com/office/drawing/2014/main" id="{80832CF9-1C71-246D-519F-9B9CC2ECCB1D}"/>
                </a:ext>
              </a:extLst>
            </p:cNvPr>
            <p:cNvSpPr/>
            <p:nvPr/>
          </p:nvSpPr>
          <p:spPr>
            <a:xfrm>
              <a:off x="16216947" y="9168384"/>
              <a:ext cx="2926080" cy="926592"/>
            </a:xfrm>
            <a:prstGeom prst="rect">
              <a:avLst/>
            </a:prstGeom>
            <a:noFill/>
            <a:ln/>
          </p:spPr>
          <p:txBody>
            <a:bodyPr wrap="square" lIns="0" tIns="0" rIns="0" bIns="0" rtlCol="0" anchor="ctr"/>
            <a:lstStyle/>
            <a:p>
              <a:r>
                <a:rPr lang="en-US" sz="5333" b="1" dirty="0">
                  <a:solidFill>
                    <a:srgbClr val="F5C118"/>
                  </a:solidFill>
                  <a:latin typeface="Maven Pro ExtraBold" pitchFamily="34" charset="0"/>
                  <a:ea typeface="Maven Pro ExtraBold" pitchFamily="34" charset="-122"/>
                  <a:cs typeface="Maven Pro ExtraBold" pitchFamily="34" charset="-120"/>
                </a:rPr>
                <a:t>20</a:t>
              </a:r>
              <a:endParaRPr lang="en-US" sz="5333" dirty="0"/>
            </a:p>
          </p:txBody>
        </p:sp>
        <p:sp>
          <p:nvSpPr>
            <p:cNvPr id="57" name="Text 40">
              <a:extLst>
                <a:ext uri="{FF2B5EF4-FFF2-40B4-BE49-F238E27FC236}">
                  <a16:creationId xmlns:a16="http://schemas.microsoft.com/office/drawing/2014/main" id="{DCE02850-25A0-9503-14CB-F24D2EFA9B81}"/>
                </a:ext>
              </a:extLst>
            </p:cNvPr>
            <p:cNvSpPr/>
            <p:nvPr/>
          </p:nvSpPr>
          <p:spPr>
            <a:xfrm>
              <a:off x="16338867" y="10098756"/>
              <a:ext cx="6461760" cy="877824"/>
            </a:xfrm>
            <a:prstGeom prst="rect">
              <a:avLst/>
            </a:prstGeom>
            <a:noFill/>
            <a:ln/>
          </p:spPr>
          <p:txBody>
            <a:bodyPr wrap="square" lIns="0" tIns="0" rIns="0" bIns="0" rtlCol="0" anchor="t"/>
            <a:lstStyle/>
            <a:p>
              <a:pPr>
                <a:lnSpc>
                  <a:spcPct val="110000"/>
                </a:lnSpc>
                <a:spcBef>
                  <a:spcPts val="400"/>
                </a:spcBef>
              </a:pPr>
              <a:r>
                <a:rPr lang="en-US" sz="2133" dirty="0">
                  <a:solidFill>
                    <a:srgbClr val="A8C8D8"/>
                  </a:solidFill>
                  <a:latin typeface="Poppins" pitchFamily="34" charset="0"/>
                  <a:ea typeface="Poppins" pitchFamily="34" charset="-122"/>
                  <a:cs typeface="Poppins" pitchFamily="34" charset="-120"/>
                </a:rPr>
                <a:t>AQUAIR cities</a:t>
              </a:r>
              <a:endParaRPr lang="en-US" sz="2133" dirty="0">
                <a:ea typeface="Poppins" pitchFamily="34" charset="-122"/>
                <a:cs typeface="Poppins" pitchFamily="34" charset="-120"/>
              </a:endParaRPr>
            </a:p>
            <a:p>
              <a:pPr>
                <a:lnSpc>
                  <a:spcPct val="110000"/>
                </a:lnSpc>
                <a:spcBef>
                  <a:spcPts val="400"/>
                </a:spcBef>
              </a:pPr>
              <a:r>
                <a:rPr lang="en-US" sz="2133" dirty="0">
                  <a:solidFill>
                    <a:srgbClr val="A8C8D8"/>
                  </a:solidFill>
                  <a:latin typeface="Poppins" pitchFamily="34" charset="0"/>
                  <a:ea typeface="Poppins" pitchFamily="34" charset="-122"/>
                  <a:cs typeface="Poppins" pitchFamily="34" charset="-120"/>
                </a:rPr>
                <a:t>Premium bottled water</a:t>
              </a:r>
              <a:endParaRPr lang="en-US" sz="2133" dirty="0"/>
            </a:p>
          </p:txBody>
        </p:sp>
      </p:grpSp>
      <p:grpSp>
        <p:nvGrpSpPr>
          <p:cNvPr id="2" name="Group 1">
            <a:extLst>
              <a:ext uri="{FF2B5EF4-FFF2-40B4-BE49-F238E27FC236}">
                <a16:creationId xmlns:a16="http://schemas.microsoft.com/office/drawing/2014/main" id="{F05EEA22-A11E-1396-E256-8F0962F07BD0}"/>
              </a:ext>
            </a:extLst>
          </p:cNvPr>
          <p:cNvGrpSpPr/>
          <p:nvPr/>
        </p:nvGrpSpPr>
        <p:grpSpPr>
          <a:xfrm>
            <a:off x="15404147" y="5055177"/>
            <a:ext cx="7396480" cy="1808196"/>
            <a:chOff x="15404147" y="11167872"/>
            <a:chExt cx="7396480" cy="1808196"/>
          </a:xfrm>
        </p:grpSpPr>
        <p:sp>
          <p:nvSpPr>
            <p:cNvPr id="58" name="Shape 41">
              <a:extLst>
                <a:ext uri="{FF2B5EF4-FFF2-40B4-BE49-F238E27FC236}">
                  <a16:creationId xmlns:a16="http://schemas.microsoft.com/office/drawing/2014/main" id="{49EA7BFB-930D-55B2-085B-361EBB8B51A5}"/>
                </a:ext>
              </a:extLst>
            </p:cNvPr>
            <p:cNvSpPr/>
            <p:nvPr/>
          </p:nvSpPr>
          <p:spPr>
            <a:xfrm>
              <a:off x="15404147" y="11428572"/>
              <a:ext cx="538859" cy="538859"/>
            </a:xfrm>
            <a:prstGeom prst="ellipse">
              <a:avLst/>
            </a:prstGeom>
            <a:solidFill>
              <a:srgbClr val="F5C118">
                <a:alpha val="50000"/>
              </a:srgbClr>
            </a:solidFill>
            <a:ln w="12700">
              <a:solidFill>
                <a:srgbClr val="F5C118"/>
              </a:solidFill>
              <a:prstDash val="solid"/>
            </a:ln>
          </p:spPr>
          <p:txBody>
            <a:bodyPr/>
            <a:lstStyle/>
            <a:p>
              <a:endParaRPr lang="en-US" sz="12800"/>
            </a:p>
          </p:txBody>
        </p:sp>
        <p:sp>
          <p:nvSpPr>
            <p:cNvPr id="59" name="Text 42">
              <a:extLst>
                <a:ext uri="{FF2B5EF4-FFF2-40B4-BE49-F238E27FC236}">
                  <a16:creationId xmlns:a16="http://schemas.microsoft.com/office/drawing/2014/main" id="{40503472-72E4-028C-E242-E3BD86AD06E6}"/>
                </a:ext>
              </a:extLst>
            </p:cNvPr>
            <p:cNvSpPr/>
            <p:nvPr/>
          </p:nvSpPr>
          <p:spPr>
            <a:xfrm>
              <a:off x="16216947" y="11167872"/>
              <a:ext cx="2926080" cy="926592"/>
            </a:xfrm>
            <a:prstGeom prst="rect">
              <a:avLst/>
            </a:prstGeom>
            <a:noFill/>
            <a:ln/>
          </p:spPr>
          <p:txBody>
            <a:bodyPr wrap="square" lIns="0" tIns="0" rIns="0" bIns="0" rtlCol="0" anchor="ctr"/>
            <a:lstStyle/>
            <a:p>
              <a:r>
                <a:rPr lang="en-US" sz="5333" b="1" dirty="0">
                  <a:solidFill>
                    <a:srgbClr val="F5C118"/>
                  </a:solidFill>
                  <a:latin typeface="Maven Pro ExtraBold" pitchFamily="34" charset="0"/>
                  <a:ea typeface="Maven Pro ExtraBold" pitchFamily="34" charset="-122"/>
                  <a:cs typeface="Maven Pro ExtraBold" pitchFamily="34" charset="-120"/>
                </a:rPr>
                <a:t>5+</a:t>
              </a:r>
              <a:endParaRPr lang="en-US" sz="5333" dirty="0"/>
            </a:p>
          </p:txBody>
        </p:sp>
        <p:sp>
          <p:nvSpPr>
            <p:cNvPr id="60" name="Text 43">
              <a:extLst>
                <a:ext uri="{FF2B5EF4-FFF2-40B4-BE49-F238E27FC236}">
                  <a16:creationId xmlns:a16="http://schemas.microsoft.com/office/drawing/2014/main" id="{420A4669-F09B-26DE-9752-0C4F9A1DE712}"/>
                </a:ext>
              </a:extLst>
            </p:cNvPr>
            <p:cNvSpPr/>
            <p:nvPr/>
          </p:nvSpPr>
          <p:spPr>
            <a:xfrm>
              <a:off x="16338867" y="12098244"/>
              <a:ext cx="6461760" cy="877824"/>
            </a:xfrm>
            <a:prstGeom prst="rect">
              <a:avLst/>
            </a:prstGeom>
            <a:noFill/>
            <a:ln/>
          </p:spPr>
          <p:txBody>
            <a:bodyPr wrap="square" lIns="0" tIns="0" rIns="0" bIns="0" rtlCol="0" anchor="t"/>
            <a:lstStyle/>
            <a:p>
              <a:pPr>
                <a:lnSpc>
                  <a:spcPct val="110000"/>
                </a:lnSpc>
                <a:spcBef>
                  <a:spcPts val="400"/>
                </a:spcBef>
              </a:pPr>
              <a:r>
                <a:rPr lang="en-US" sz="2133" dirty="0">
                  <a:solidFill>
                    <a:srgbClr val="A8C8D8"/>
                  </a:solidFill>
                  <a:latin typeface="Poppins" pitchFamily="34" charset="0"/>
                  <a:ea typeface="Poppins" pitchFamily="34" charset="-122"/>
                  <a:cs typeface="Poppins" pitchFamily="34" charset="-120"/>
                </a:rPr>
                <a:t>Continents reached</a:t>
              </a:r>
              <a:r>
                <a:rPr lang="en-US" sz="2133" dirty="0">
                  <a:ea typeface="Poppins" pitchFamily="34" charset="-122"/>
                  <a:cs typeface="Poppins" pitchFamily="34" charset="-120"/>
                </a:rPr>
                <a:t> </a:t>
              </a:r>
              <a:r>
                <a:rPr lang="en-US" sz="2133" dirty="0">
                  <a:solidFill>
                    <a:srgbClr val="A8C8D8"/>
                  </a:solidFill>
                  <a:latin typeface="Poppins" pitchFamily="34" charset="0"/>
                  <a:ea typeface="Poppins" pitchFamily="34" charset="-122"/>
                  <a:cs typeface="Poppins" pitchFamily="34" charset="-120"/>
                </a:rPr>
                <a:t>through distribution</a:t>
              </a:r>
              <a:endParaRPr lang="en-US" sz="2133" dirty="0"/>
            </a:p>
          </p:txBody>
        </p:sp>
      </p:grpSp>
      <p:sp>
        <p:nvSpPr>
          <p:cNvPr id="61" name="Aeronero strategic roadmap 2025-2028">
            <a:extLst>
              <a:ext uri="{FF2B5EF4-FFF2-40B4-BE49-F238E27FC236}">
                <a16:creationId xmlns:a16="http://schemas.microsoft.com/office/drawing/2014/main" id="{37913045-BCA1-577A-91E7-770D3574CC40}"/>
              </a:ext>
            </a:extLst>
          </p:cNvPr>
          <p:cNvSpPr txBox="1">
            <a:spLocks/>
          </p:cNvSpPr>
          <p:nvPr/>
        </p:nvSpPr>
        <p:spPr>
          <a:xfrm>
            <a:off x="763244" y="1528244"/>
            <a:ext cx="22706356" cy="16581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fontScale="70000" lnSpcReduction="20000"/>
          </a:bodyPr>
          <a:lstStyle>
            <a:lvl1pPr marL="0" marR="0" indent="0" algn="l" defTabSz="2438338"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mn-lt"/>
                <a:ea typeface="+mn-ea"/>
                <a:cs typeface="+mn-cs"/>
                <a:sym typeface="Poppins SemiBold"/>
              </a:defRPr>
            </a:lvl1pPr>
            <a:lvl2pPr marL="0" marR="0" indent="457200" algn="l" defTabSz="2438338"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mn-lt"/>
                <a:ea typeface="+mn-ea"/>
                <a:cs typeface="+mn-cs"/>
                <a:sym typeface="Poppins SemiBold"/>
              </a:defRPr>
            </a:lvl2pPr>
            <a:lvl3pPr marL="0" marR="0" indent="914400" algn="l" defTabSz="2438338"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mn-lt"/>
                <a:ea typeface="+mn-ea"/>
                <a:cs typeface="+mn-cs"/>
                <a:sym typeface="Poppins SemiBold"/>
              </a:defRPr>
            </a:lvl3pPr>
            <a:lvl4pPr marL="0" marR="0" indent="1371600" algn="l" defTabSz="2438338"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mn-lt"/>
                <a:ea typeface="+mn-ea"/>
                <a:cs typeface="+mn-cs"/>
                <a:sym typeface="Poppins SemiBold"/>
              </a:defRPr>
            </a:lvl4pPr>
            <a:lvl5pPr marL="0" marR="0" indent="1828800" algn="l" defTabSz="2438338"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mn-lt"/>
                <a:ea typeface="+mn-ea"/>
                <a:cs typeface="+mn-cs"/>
                <a:sym typeface="Poppins SemiBold"/>
              </a:defRPr>
            </a:lvl5pPr>
            <a:lvl6pPr marL="0" marR="0" indent="2286000" algn="l" defTabSz="2438338"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mn-lt"/>
                <a:ea typeface="+mn-ea"/>
                <a:cs typeface="+mn-cs"/>
                <a:sym typeface="Poppins SemiBold"/>
              </a:defRPr>
            </a:lvl6pPr>
            <a:lvl7pPr marL="0" marR="0" indent="2743200" algn="l" defTabSz="2438338"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mn-lt"/>
                <a:ea typeface="+mn-ea"/>
                <a:cs typeface="+mn-cs"/>
                <a:sym typeface="Poppins SemiBold"/>
              </a:defRPr>
            </a:lvl7pPr>
            <a:lvl8pPr marL="0" marR="0" indent="3200400" algn="l" defTabSz="2438338"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mn-lt"/>
                <a:ea typeface="+mn-ea"/>
                <a:cs typeface="+mn-cs"/>
                <a:sym typeface="Poppins SemiBold"/>
              </a:defRPr>
            </a:lvl8pPr>
            <a:lvl9pPr marL="0" marR="0" indent="3657600" algn="l" defTabSz="2438338"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mn-lt"/>
                <a:ea typeface="+mn-ea"/>
                <a:cs typeface="+mn-cs"/>
                <a:sym typeface="Poppins SemiBold"/>
              </a:defRPr>
            </a:lvl9pPr>
          </a:lstStyle>
          <a:p>
            <a:pPr hangingPunct="1">
              <a:lnSpc>
                <a:spcPct val="100000"/>
              </a:lnSpc>
            </a:pPr>
            <a:r>
              <a:rPr lang="en-US" dirty="0"/>
              <a:t>Global Scaling Strategy — Phased Expansion via Local Partnerships</a:t>
            </a:r>
          </a:p>
        </p:txBody>
      </p:sp>
    </p:spTree>
    <p:extLst>
      <p:ext uri="{BB962C8B-B14F-4D97-AF65-F5344CB8AC3E}">
        <p14:creationId xmlns:p14="http://schemas.microsoft.com/office/powerpoint/2010/main" val="346851413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0E6D9"/>
        </a:solidFill>
        <a:effectLst/>
      </p:bgPr>
    </p:bg>
    <p:spTree>
      <p:nvGrpSpPr>
        <p:cNvPr id="1" name="">
          <a:extLst>
            <a:ext uri="{FF2B5EF4-FFF2-40B4-BE49-F238E27FC236}">
              <a16:creationId xmlns:a16="http://schemas.microsoft.com/office/drawing/2014/main" id="{2BD92B15-2B78-3511-4F82-B65464644B09}"/>
            </a:ext>
          </a:extLst>
        </p:cNvPr>
        <p:cNvGrpSpPr/>
        <p:nvPr/>
      </p:nvGrpSpPr>
      <p:grpSpPr>
        <a:xfrm>
          <a:off x="0" y="0"/>
          <a:ext cx="0" cy="0"/>
          <a:chOff x="0" y="0"/>
          <a:chExt cx="0" cy="0"/>
        </a:xfrm>
      </p:grpSpPr>
      <p:sp>
        <p:nvSpPr>
          <p:cNvPr id="179" name="Line">
            <a:extLst>
              <a:ext uri="{FF2B5EF4-FFF2-40B4-BE49-F238E27FC236}">
                <a16:creationId xmlns:a16="http://schemas.microsoft.com/office/drawing/2014/main" id="{5CBC0055-CC5F-3574-93C6-66A9B765D24D}"/>
              </a:ext>
            </a:extLst>
          </p:cNvPr>
          <p:cNvSpPr/>
          <p:nvPr/>
        </p:nvSpPr>
        <p:spPr>
          <a:xfrm>
            <a:off x="765001" y="924073"/>
            <a:ext cx="22853999" cy="1"/>
          </a:xfrm>
          <a:prstGeom prst="line">
            <a:avLst/>
          </a:prstGeom>
          <a:ln w="25400">
            <a:solidFill>
              <a:srgbClr val="5E5E5E"/>
            </a:solidFill>
            <a:miter lim="400000"/>
          </a:ln>
        </p:spPr>
        <p:txBody>
          <a:bodyPr lIns="50800" tIns="50800" rIns="50800" bIns="50800" anchor="ctr"/>
          <a:lstStyle/>
          <a:p>
            <a:endParaRPr/>
          </a:p>
        </p:txBody>
      </p:sp>
      <p:pic>
        <p:nvPicPr>
          <p:cNvPr id="180" name="logo.png" descr="logo.png">
            <a:extLst>
              <a:ext uri="{FF2B5EF4-FFF2-40B4-BE49-F238E27FC236}">
                <a16:creationId xmlns:a16="http://schemas.microsoft.com/office/drawing/2014/main" id="{025D3302-7EB7-6278-0658-D0324BC1BCFC}"/>
              </a:ext>
            </a:extLst>
          </p:cNvPr>
          <p:cNvPicPr>
            <a:picLocks noChangeAspect="1"/>
          </p:cNvPicPr>
          <p:nvPr/>
        </p:nvPicPr>
        <p:blipFill>
          <a:blip r:embed="rId2"/>
          <a:stretch>
            <a:fillRect/>
          </a:stretch>
        </p:blipFill>
        <p:spPr>
          <a:xfrm>
            <a:off x="777055" y="240438"/>
            <a:ext cx="1044739" cy="454442"/>
          </a:xfrm>
          <a:prstGeom prst="rect">
            <a:avLst/>
          </a:prstGeom>
          <a:ln w="12700">
            <a:miter lim="400000"/>
          </a:ln>
        </p:spPr>
      </p:pic>
      <p:sp>
        <p:nvSpPr>
          <p:cNvPr id="181" name="/ Problem">
            <a:extLst>
              <a:ext uri="{FF2B5EF4-FFF2-40B4-BE49-F238E27FC236}">
                <a16:creationId xmlns:a16="http://schemas.microsoft.com/office/drawing/2014/main" id="{CFABED4F-2DE9-E8AA-7AFF-F770E00A5C8C}"/>
              </a:ext>
            </a:extLst>
          </p:cNvPr>
          <p:cNvSpPr txBox="1"/>
          <p:nvPr/>
        </p:nvSpPr>
        <p:spPr>
          <a:xfrm>
            <a:off x="1922843" y="250163"/>
            <a:ext cx="1543692" cy="434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solidFill>
                  <a:srgbClr val="5E5E5E"/>
                </a:solidFill>
              </a:defRPr>
            </a:lvl1pPr>
          </a:lstStyle>
          <a:p>
            <a:r>
              <a:rPr dirty="0"/>
              <a:t>/ Problem</a:t>
            </a:r>
          </a:p>
        </p:txBody>
      </p:sp>
      <p:sp>
        <p:nvSpPr>
          <p:cNvPr id="182" name="Slide Number">
            <a:extLst>
              <a:ext uri="{FF2B5EF4-FFF2-40B4-BE49-F238E27FC236}">
                <a16:creationId xmlns:a16="http://schemas.microsoft.com/office/drawing/2014/main" id="{A1663A03-BF28-7569-DD4F-A0BA52394B01}"/>
              </a:ext>
            </a:extLst>
          </p:cNvPr>
          <p:cNvSpPr txBox="1">
            <a:spLocks noGrp="1"/>
          </p:cNvSpPr>
          <p:nvPr>
            <p:ph type="sldNum" sz="quarter" idx="4294967295"/>
          </p:nvPr>
        </p:nvSpPr>
        <p:spPr>
          <a:xfrm>
            <a:off x="23314048" y="230686"/>
            <a:ext cx="286938" cy="47192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sp>
        <p:nvSpPr>
          <p:cNvPr id="8" name="Water Scarcity: 2+ billion people live in water-stressed regions — and the number is rising.…">
            <a:extLst>
              <a:ext uri="{FF2B5EF4-FFF2-40B4-BE49-F238E27FC236}">
                <a16:creationId xmlns:a16="http://schemas.microsoft.com/office/drawing/2014/main" id="{E6EAA99E-B945-CE0D-DFD1-BEF38218358E}"/>
              </a:ext>
            </a:extLst>
          </p:cNvPr>
          <p:cNvSpPr txBox="1">
            <a:spLocks/>
          </p:cNvSpPr>
          <p:nvPr/>
        </p:nvSpPr>
        <p:spPr>
          <a:xfrm>
            <a:off x="763244" y="6645922"/>
            <a:ext cx="14012298" cy="66722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aven Pro Regular Regular"/>
                <a:ea typeface="Maven Pro Regular Regular"/>
                <a:cs typeface="Maven Pro Regular Regular"/>
                <a:sym typeface="Maven Pro Regular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aven Pro Regular Regular"/>
                <a:ea typeface="Maven Pro Regular Regular"/>
                <a:cs typeface="Maven Pro Regular Regular"/>
                <a:sym typeface="Maven Pro Regular Regular"/>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aven Pro Regular Regular"/>
                <a:ea typeface="Maven Pro Regular Regular"/>
                <a:cs typeface="Maven Pro Regular Regular"/>
                <a:sym typeface="Maven Pro Regular Regular"/>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aven Pro Regular Regular"/>
                <a:ea typeface="Maven Pro Regular Regular"/>
                <a:cs typeface="Maven Pro Regular Regular"/>
                <a:sym typeface="Maven Pro Regular Regular"/>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aven Pro Regular Regular"/>
                <a:ea typeface="Maven Pro Regular Regular"/>
                <a:cs typeface="Maven Pro Regular Regular"/>
                <a:sym typeface="Maven Pro Regular Regular"/>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aven Pro Regular Regular"/>
                <a:ea typeface="Maven Pro Regular Regular"/>
                <a:cs typeface="Maven Pro Regular Regular"/>
                <a:sym typeface="Maven Pro Regular Regular"/>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aven Pro Regular Regular"/>
                <a:ea typeface="Maven Pro Regular Regular"/>
                <a:cs typeface="Maven Pro Regular Regular"/>
                <a:sym typeface="Maven Pro Regular Regular"/>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aven Pro Regular Regular"/>
                <a:ea typeface="Maven Pro Regular Regular"/>
                <a:cs typeface="Maven Pro Regular Regular"/>
                <a:sym typeface="Maven Pro Regular Regular"/>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aven Pro Regular Regular"/>
                <a:ea typeface="Maven Pro Regular Regular"/>
                <a:cs typeface="Maven Pro Regular Regular"/>
                <a:sym typeface="Maven Pro Regular Regular"/>
              </a:defRPr>
            </a:lvl9pPr>
          </a:lstStyle>
          <a:p>
            <a:pPr marL="348488" indent="-348488" defTabSz="2389572" hangingPunct="1">
              <a:spcBef>
                <a:spcPts val="2300"/>
              </a:spcBef>
              <a:defRPr sz="2548">
                <a:latin typeface="Maven Pro Regular Regular"/>
                <a:ea typeface="Maven Pro Regular Regular"/>
                <a:cs typeface="Maven Pro Regular Regular"/>
                <a:sym typeface="Maven Pro Regular Regular"/>
              </a:defRPr>
            </a:pPr>
            <a:r>
              <a:rPr lang="en-US" sz="2800" b="1" dirty="0">
                <a:latin typeface="Maven Pro ExtraBold" pitchFamily="2" charset="77"/>
                <a:ea typeface="Maven Pro Bold"/>
                <a:cs typeface="Maven Pro Bold"/>
                <a:sym typeface="Maven Pro Bold"/>
              </a:rPr>
              <a:t>Water Scarcity</a:t>
            </a:r>
            <a:r>
              <a:rPr lang="en-US" sz="2800" b="1" dirty="0">
                <a:latin typeface="Maven Pro ExtraBold" pitchFamily="2" charset="77"/>
              </a:rPr>
              <a:t>: </a:t>
            </a:r>
            <a:r>
              <a:rPr lang="en-US" sz="2800" b="1" dirty="0">
                <a:latin typeface="Maven Pro Medium" pitchFamily="2" charset="77"/>
              </a:rPr>
              <a:t>4</a:t>
            </a:r>
            <a:r>
              <a:rPr lang="en-US" sz="2800" dirty="0">
                <a:latin typeface="Maven Pro Medium" pitchFamily="2" charset="77"/>
              </a:rPr>
              <a:t>+ billion people live in water-stressed regions — and the number is rising.</a:t>
            </a:r>
          </a:p>
          <a:p>
            <a:pPr marL="348488" indent="-348488" defTabSz="2389572" hangingPunct="1">
              <a:spcBef>
                <a:spcPts val="2300"/>
              </a:spcBef>
              <a:defRPr sz="2548">
                <a:latin typeface="Maven Pro Regular Regular"/>
                <a:ea typeface="Maven Pro Regular Regular"/>
                <a:cs typeface="Maven Pro Regular Regular"/>
                <a:sym typeface="Maven Pro Regular Regular"/>
              </a:defRPr>
            </a:pPr>
            <a:r>
              <a:rPr lang="en-US" sz="2800" b="1" dirty="0">
                <a:latin typeface="Maven Pro ExtraBold" pitchFamily="2" charset="77"/>
                <a:ea typeface="Maven Pro Bold"/>
                <a:cs typeface="Maven Pro Bold"/>
                <a:sym typeface="Maven Pro Bold"/>
              </a:rPr>
              <a:t>Depleting Sources:</a:t>
            </a:r>
            <a:r>
              <a:rPr lang="en-US" sz="2800" b="1" dirty="0">
                <a:latin typeface="Maven Pro ExtraBold" pitchFamily="2" charset="77"/>
              </a:rPr>
              <a:t> </a:t>
            </a:r>
            <a:r>
              <a:rPr lang="en-US" sz="2800" dirty="0">
                <a:latin typeface="Maven Pro Medium" pitchFamily="2" charset="77"/>
              </a:rPr>
              <a:t>Groundwater and rivers are drying up or becoming too polluted for use.</a:t>
            </a:r>
          </a:p>
          <a:p>
            <a:pPr marL="348488" indent="-348488" defTabSz="2389572" hangingPunct="1">
              <a:spcBef>
                <a:spcPts val="2300"/>
              </a:spcBef>
              <a:defRPr sz="2548">
                <a:latin typeface="Maven Pro Regular Regular"/>
                <a:ea typeface="Maven Pro Regular Regular"/>
                <a:cs typeface="Maven Pro Regular Regular"/>
                <a:sym typeface="Maven Pro Regular Regular"/>
              </a:defRPr>
            </a:pPr>
            <a:r>
              <a:rPr lang="en-US" sz="2800" b="1" dirty="0">
                <a:latin typeface="Maven Pro ExtraBold" pitchFamily="2" charset="77"/>
                <a:ea typeface="Maven Pro Bold"/>
                <a:cs typeface="Maven Pro Bold"/>
                <a:sym typeface="Maven Pro Bold"/>
              </a:rPr>
              <a:t>Climate Pressure:</a:t>
            </a:r>
            <a:r>
              <a:rPr lang="en-US" sz="2800" b="1" dirty="0">
                <a:latin typeface="Maven Pro ExtraBold" pitchFamily="2" charset="77"/>
              </a:rPr>
              <a:t> </a:t>
            </a:r>
            <a:r>
              <a:rPr lang="en-US" sz="2800" dirty="0">
                <a:latin typeface="Maven Pro Medium" pitchFamily="2" charset="77"/>
              </a:rPr>
              <a:t>Droughts and floods are worsening global water inequality.</a:t>
            </a:r>
          </a:p>
          <a:p>
            <a:pPr marL="348488" indent="-348488" defTabSz="2389572" hangingPunct="1">
              <a:spcBef>
                <a:spcPts val="2300"/>
              </a:spcBef>
              <a:defRPr sz="2548">
                <a:latin typeface="Maven Pro Regular Regular"/>
                <a:ea typeface="Maven Pro Regular Regular"/>
                <a:cs typeface="Maven Pro Regular Regular"/>
                <a:sym typeface="Maven Pro Regular Regular"/>
              </a:defRPr>
            </a:pPr>
            <a:r>
              <a:rPr lang="en-US" sz="2800" b="1" dirty="0">
                <a:latin typeface="Maven Pro ExtraBold" pitchFamily="2" charset="77"/>
                <a:ea typeface="Maven Pro Bold"/>
                <a:cs typeface="Maven Pro Bold"/>
                <a:sym typeface="Maven Pro Bold"/>
              </a:rPr>
              <a:t>Infrastructure Gaps:</a:t>
            </a:r>
            <a:r>
              <a:rPr lang="en-US" sz="2800" b="1" dirty="0">
                <a:latin typeface="Maven Pro ExtraBold" pitchFamily="2" charset="77"/>
              </a:rPr>
              <a:t> </a:t>
            </a:r>
            <a:r>
              <a:rPr lang="en-US" sz="2800" dirty="0">
                <a:latin typeface="Maven Pro Medium" pitchFamily="2" charset="77"/>
              </a:rPr>
              <a:t>Rural and refugee communities often lack safe, centralized water access.</a:t>
            </a:r>
          </a:p>
          <a:p>
            <a:pPr marL="348488" indent="-348488" defTabSz="2389572" hangingPunct="1">
              <a:spcBef>
                <a:spcPts val="2300"/>
              </a:spcBef>
              <a:defRPr sz="2548">
                <a:latin typeface="Maven Pro Regular Regular"/>
                <a:ea typeface="Maven Pro Regular Regular"/>
                <a:cs typeface="Maven Pro Regular Regular"/>
                <a:sym typeface="Maven Pro Regular Regular"/>
              </a:defRPr>
            </a:pPr>
            <a:r>
              <a:rPr lang="en-US" sz="2800" b="1" dirty="0">
                <a:latin typeface="Maven Pro ExtraBold" pitchFamily="2" charset="77"/>
                <a:ea typeface="Maven Pro Bold"/>
                <a:cs typeface="Maven Pro Bold"/>
                <a:sym typeface="Maven Pro Bold"/>
              </a:rPr>
              <a:t>Decentralization Need:</a:t>
            </a:r>
            <a:r>
              <a:rPr lang="en-US" sz="2800" b="1" dirty="0">
                <a:latin typeface="Maven Pro ExtraBold" pitchFamily="2" charset="77"/>
              </a:rPr>
              <a:t> </a:t>
            </a:r>
            <a:r>
              <a:rPr lang="en-US" sz="2800" dirty="0">
                <a:latin typeface="Maven Pro Medium" pitchFamily="2" charset="77"/>
              </a:rPr>
              <a:t>Businesses and governments need reliable, off-grid water solutions.</a:t>
            </a:r>
          </a:p>
        </p:txBody>
      </p:sp>
      <p:sp>
        <p:nvSpPr>
          <p:cNvPr id="9" name="The Global Water Crisis: An Urgent Need for Scalable Solutions">
            <a:extLst>
              <a:ext uri="{FF2B5EF4-FFF2-40B4-BE49-F238E27FC236}">
                <a16:creationId xmlns:a16="http://schemas.microsoft.com/office/drawing/2014/main" id="{CD497BA2-7C7B-C215-1B1D-51723A1A69A4}"/>
              </a:ext>
            </a:extLst>
          </p:cNvPr>
          <p:cNvSpPr txBox="1">
            <a:spLocks noGrp="1"/>
          </p:cNvSpPr>
          <p:nvPr>
            <p:ph type="title"/>
          </p:nvPr>
        </p:nvSpPr>
        <p:spPr>
          <a:xfrm>
            <a:off x="763244" y="1528244"/>
            <a:ext cx="15000337" cy="2678357"/>
          </a:xfrm>
          <a:prstGeom prst="rect">
            <a:avLst/>
          </a:prstGeom>
        </p:spPr>
        <p:txBody>
          <a:bodyPr>
            <a:normAutofit fontScale="90000"/>
          </a:bodyPr>
          <a:lstStyle>
            <a:lvl1pPr defTabSz="2365188">
              <a:defRPr sz="6984" spc="-139"/>
            </a:lvl1pPr>
          </a:lstStyle>
          <a:p>
            <a:pPr>
              <a:lnSpc>
                <a:spcPct val="100000"/>
              </a:lnSpc>
            </a:pPr>
            <a:r>
              <a:rPr dirty="0"/>
              <a:t>The Global Potable Water Crisis: Why Safe Drinking Water Can No Longer Be Taken for Granted</a:t>
            </a:r>
          </a:p>
        </p:txBody>
      </p:sp>
      <p:sp>
        <p:nvSpPr>
          <p:cNvPr id="10" name="By 2050, over 60% of the world’s population will face water stress">
            <a:extLst>
              <a:ext uri="{FF2B5EF4-FFF2-40B4-BE49-F238E27FC236}">
                <a16:creationId xmlns:a16="http://schemas.microsoft.com/office/drawing/2014/main" id="{2EEA4DBC-A7F6-E717-ADAE-B2C106DDDA27}"/>
              </a:ext>
            </a:extLst>
          </p:cNvPr>
          <p:cNvSpPr txBox="1"/>
          <p:nvPr/>
        </p:nvSpPr>
        <p:spPr>
          <a:xfrm>
            <a:off x="763244" y="4955821"/>
            <a:ext cx="13496052" cy="1816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defTabSz="825500">
              <a:spcBef>
                <a:spcPts val="0"/>
              </a:spcBef>
              <a:defRPr>
                <a:latin typeface="Poppins Regular"/>
                <a:ea typeface="Poppins Regular"/>
                <a:cs typeface="Poppins Regular"/>
                <a:sym typeface="Poppins Regular"/>
              </a:defRPr>
            </a:lvl1pPr>
          </a:lstStyle>
          <a:p>
            <a:pPr>
              <a:lnSpc>
                <a:spcPct val="100000"/>
              </a:lnSpc>
            </a:pPr>
            <a:r>
              <a:rPr dirty="0"/>
              <a:t>By 2050, over 60% of the world’s population will face water stress</a:t>
            </a:r>
          </a:p>
        </p:txBody>
      </p:sp>
      <p:sp>
        <p:nvSpPr>
          <p:cNvPr id="11" name="Rounded Rectangle">
            <a:extLst>
              <a:ext uri="{FF2B5EF4-FFF2-40B4-BE49-F238E27FC236}">
                <a16:creationId xmlns:a16="http://schemas.microsoft.com/office/drawing/2014/main" id="{720F65B2-6144-8BF8-5615-7983AB9723FC}"/>
              </a:ext>
            </a:extLst>
          </p:cNvPr>
          <p:cNvSpPr/>
          <p:nvPr/>
        </p:nvSpPr>
        <p:spPr>
          <a:xfrm>
            <a:off x="15379472" y="7521795"/>
            <a:ext cx="8227181" cy="5821122"/>
          </a:xfrm>
          <a:prstGeom prst="roundRect">
            <a:avLst>
              <a:gd name="adj" fmla="val 2807"/>
            </a:avLst>
          </a:prstGeom>
          <a:blipFill>
            <a:blip r:embed="rId3"/>
            <a:stretch>
              <a:fillRect/>
            </a:stretch>
          </a:blip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12" name="Rounded Rectangle">
            <a:extLst>
              <a:ext uri="{FF2B5EF4-FFF2-40B4-BE49-F238E27FC236}">
                <a16:creationId xmlns:a16="http://schemas.microsoft.com/office/drawing/2014/main" id="{634D6B83-FBD5-AB4D-4807-5E680A6D2B59}"/>
              </a:ext>
            </a:extLst>
          </p:cNvPr>
          <p:cNvSpPr/>
          <p:nvPr/>
        </p:nvSpPr>
        <p:spPr>
          <a:xfrm>
            <a:off x="17302714" y="1101088"/>
            <a:ext cx="6255758" cy="6256393"/>
          </a:xfrm>
          <a:prstGeom prst="roundRect">
            <a:avLst>
              <a:gd name="adj" fmla="val 2058"/>
            </a:avLst>
          </a:prstGeom>
          <a:blipFill>
            <a:blip r:embed="rId4"/>
            <a:stretch>
              <a:fillRect/>
            </a:stretch>
          </a:blip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Tree>
    <p:extLst>
      <p:ext uri="{BB962C8B-B14F-4D97-AF65-F5344CB8AC3E}">
        <p14:creationId xmlns:p14="http://schemas.microsoft.com/office/powerpoint/2010/main" val="249171692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0E6D9"/>
        </a:solidFill>
        <a:effectLst/>
      </p:bgPr>
    </p:bg>
    <p:spTree>
      <p:nvGrpSpPr>
        <p:cNvPr id="1" name="">
          <a:extLst>
            <a:ext uri="{FF2B5EF4-FFF2-40B4-BE49-F238E27FC236}">
              <a16:creationId xmlns:a16="http://schemas.microsoft.com/office/drawing/2014/main" id="{0097D051-A54D-2C80-0061-7A3E6E86BD97}"/>
            </a:ext>
          </a:extLst>
        </p:cNvPr>
        <p:cNvGrpSpPr/>
        <p:nvPr/>
      </p:nvGrpSpPr>
      <p:grpSpPr>
        <a:xfrm>
          <a:off x="0" y="0"/>
          <a:ext cx="0" cy="0"/>
          <a:chOff x="0" y="0"/>
          <a:chExt cx="0" cy="0"/>
        </a:xfrm>
      </p:grpSpPr>
      <p:sp>
        <p:nvSpPr>
          <p:cNvPr id="464" name="Line">
            <a:extLst>
              <a:ext uri="{FF2B5EF4-FFF2-40B4-BE49-F238E27FC236}">
                <a16:creationId xmlns:a16="http://schemas.microsoft.com/office/drawing/2014/main" id="{9FD0AD4B-D901-569B-5543-C89F28337927}"/>
              </a:ext>
            </a:extLst>
          </p:cNvPr>
          <p:cNvSpPr/>
          <p:nvPr/>
        </p:nvSpPr>
        <p:spPr>
          <a:xfrm>
            <a:off x="765001" y="924073"/>
            <a:ext cx="22853999" cy="1"/>
          </a:xfrm>
          <a:prstGeom prst="line">
            <a:avLst/>
          </a:prstGeom>
          <a:ln w="25400">
            <a:solidFill>
              <a:srgbClr val="5E5E5E"/>
            </a:solidFill>
            <a:miter lim="400000"/>
          </a:ln>
        </p:spPr>
        <p:txBody>
          <a:bodyPr lIns="50800" tIns="50800" rIns="50800" bIns="50800" anchor="ctr"/>
          <a:lstStyle/>
          <a:p>
            <a:endParaRPr/>
          </a:p>
        </p:txBody>
      </p:sp>
      <p:pic>
        <p:nvPicPr>
          <p:cNvPr id="465" name="logo.png" descr="logo.png">
            <a:extLst>
              <a:ext uri="{FF2B5EF4-FFF2-40B4-BE49-F238E27FC236}">
                <a16:creationId xmlns:a16="http://schemas.microsoft.com/office/drawing/2014/main" id="{D36EA9E3-38DB-5C6B-0E67-DE3E20C0AC7B}"/>
              </a:ext>
            </a:extLst>
          </p:cNvPr>
          <p:cNvPicPr>
            <a:picLocks noChangeAspect="1"/>
          </p:cNvPicPr>
          <p:nvPr/>
        </p:nvPicPr>
        <p:blipFill>
          <a:blip r:embed="rId3"/>
          <a:stretch>
            <a:fillRect/>
          </a:stretch>
        </p:blipFill>
        <p:spPr>
          <a:xfrm>
            <a:off x="777055" y="240438"/>
            <a:ext cx="1044739" cy="454442"/>
          </a:xfrm>
          <a:prstGeom prst="rect">
            <a:avLst/>
          </a:prstGeom>
          <a:ln w="12700">
            <a:miter lim="400000"/>
          </a:ln>
        </p:spPr>
      </p:pic>
      <p:sp>
        <p:nvSpPr>
          <p:cNvPr id="466" name="/ Roadmap">
            <a:extLst>
              <a:ext uri="{FF2B5EF4-FFF2-40B4-BE49-F238E27FC236}">
                <a16:creationId xmlns:a16="http://schemas.microsoft.com/office/drawing/2014/main" id="{A1608B61-42EA-FF27-D3B9-165C283451EE}"/>
              </a:ext>
            </a:extLst>
          </p:cNvPr>
          <p:cNvSpPr txBox="1"/>
          <p:nvPr/>
        </p:nvSpPr>
        <p:spPr>
          <a:xfrm>
            <a:off x="1922843" y="239058"/>
            <a:ext cx="1645311"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solidFill>
                  <a:srgbClr val="5E5E5E"/>
                </a:solidFill>
              </a:defRPr>
            </a:lvl1pPr>
          </a:lstStyle>
          <a:p>
            <a:r>
              <a:t>/ Roadmap</a:t>
            </a:r>
          </a:p>
        </p:txBody>
      </p:sp>
      <p:sp>
        <p:nvSpPr>
          <p:cNvPr id="467" name="Slide Number">
            <a:extLst>
              <a:ext uri="{FF2B5EF4-FFF2-40B4-BE49-F238E27FC236}">
                <a16:creationId xmlns:a16="http://schemas.microsoft.com/office/drawing/2014/main" id="{B3C9007C-6CAF-6D7F-636E-3B81E180B380}"/>
              </a:ext>
            </a:extLst>
          </p:cNvPr>
          <p:cNvSpPr txBox="1">
            <a:spLocks noGrp="1"/>
          </p:cNvSpPr>
          <p:nvPr>
            <p:ph type="sldNum" sz="quarter" idx="4294967295"/>
          </p:nvPr>
        </p:nvSpPr>
        <p:spPr>
          <a:xfrm>
            <a:off x="23171827" y="245409"/>
            <a:ext cx="429159" cy="4572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20</a:t>
            </a:fld>
            <a:endParaRPr/>
          </a:p>
        </p:txBody>
      </p:sp>
      <p:sp>
        <p:nvSpPr>
          <p:cNvPr id="4" name="Aeronero strategic roadmap 2025-2028">
            <a:extLst>
              <a:ext uri="{FF2B5EF4-FFF2-40B4-BE49-F238E27FC236}">
                <a16:creationId xmlns:a16="http://schemas.microsoft.com/office/drawing/2014/main" id="{911A32DC-5657-7A50-A502-9C5843CF9F01}"/>
              </a:ext>
            </a:extLst>
          </p:cNvPr>
          <p:cNvSpPr txBox="1">
            <a:spLocks noGrp="1"/>
          </p:cNvSpPr>
          <p:nvPr>
            <p:ph type="title"/>
          </p:nvPr>
        </p:nvSpPr>
        <p:spPr>
          <a:xfrm>
            <a:off x="763244" y="1528244"/>
            <a:ext cx="22706356" cy="1658112"/>
          </a:xfrm>
          <a:prstGeom prst="rect">
            <a:avLst/>
          </a:prstGeom>
        </p:spPr>
        <p:txBody>
          <a:bodyPr/>
          <a:lstStyle/>
          <a:p>
            <a:pPr>
              <a:lnSpc>
                <a:spcPct val="100000"/>
              </a:lnSpc>
            </a:pPr>
            <a:r>
              <a:rPr dirty="0" err="1"/>
              <a:t>Aeronero</a:t>
            </a:r>
            <a:r>
              <a:rPr dirty="0"/>
              <a:t> Strategic Roadmap 2026–2031</a:t>
            </a:r>
          </a:p>
        </p:txBody>
      </p:sp>
      <p:sp>
        <p:nvSpPr>
          <p:cNvPr id="2" name="Shape 4">
            <a:extLst>
              <a:ext uri="{FF2B5EF4-FFF2-40B4-BE49-F238E27FC236}">
                <a16:creationId xmlns:a16="http://schemas.microsoft.com/office/drawing/2014/main" id="{5E0E133E-1E89-3FBA-F93D-27855A1697A4}"/>
              </a:ext>
            </a:extLst>
          </p:cNvPr>
          <p:cNvSpPr/>
          <p:nvPr/>
        </p:nvSpPr>
        <p:spPr>
          <a:xfrm>
            <a:off x="928179" y="6876288"/>
            <a:ext cx="22482048" cy="146304"/>
          </a:xfrm>
          <a:prstGeom prst="rect">
            <a:avLst/>
          </a:prstGeom>
          <a:solidFill>
            <a:srgbClr val="E8D8C8"/>
          </a:solidFill>
          <a:ln w="12700">
            <a:solidFill>
              <a:srgbClr val="E8D8C8"/>
            </a:solidFill>
            <a:prstDash val="solid"/>
          </a:ln>
        </p:spPr>
        <p:txBody>
          <a:bodyPr/>
          <a:lstStyle/>
          <a:p>
            <a:endParaRPr lang="en-US" sz="12800"/>
          </a:p>
        </p:txBody>
      </p:sp>
      <p:sp>
        <p:nvSpPr>
          <p:cNvPr id="3" name="Shape 5">
            <a:extLst>
              <a:ext uri="{FF2B5EF4-FFF2-40B4-BE49-F238E27FC236}">
                <a16:creationId xmlns:a16="http://schemas.microsoft.com/office/drawing/2014/main" id="{723203F2-C914-56AA-34B0-73DD9BC53F3F}"/>
              </a:ext>
            </a:extLst>
          </p:cNvPr>
          <p:cNvSpPr/>
          <p:nvPr/>
        </p:nvSpPr>
        <p:spPr>
          <a:xfrm>
            <a:off x="928179" y="3608832"/>
            <a:ext cx="5364480" cy="9460992"/>
          </a:xfrm>
          <a:prstGeom prst="rect">
            <a:avLst/>
          </a:prstGeom>
          <a:solidFill>
            <a:srgbClr val="FAF5EF"/>
          </a:solidFill>
          <a:ln w="6350">
            <a:solidFill>
              <a:srgbClr val="E8D8C8"/>
            </a:solidFill>
            <a:prstDash val="solid"/>
          </a:ln>
          <a:effectLst>
            <a:outerShdw blurRad="101600" dist="38100" dir="8100000" algn="bl" rotWithShape="0">
              <a:srgbClr val="000000">
                <a:alpha val="10000"/>
              </a:srgbClr>
            </a:outerShdw>
          </a:effectLst>
        </p:spPr>
        <p:txBody>
          <a:bodyPr/>
          <a:lstStyle/>
          <a:p>
            <a:endParaRPr lang="en-US" sz="12800"/>
          </a:p>
        </p:txBody>
      </p:sp>
      <p:sp>
        <p:nvSpPr>
          <p:cNvPr id="5" name="Shape 6">
            <a:extLst>
              <a:ext uri="{FF2B5EF4-FFF2-40B4-BE49-F238E27FC236}">
                <a16:creationId xmlns:a16="http://schemas.microsoft.com/office/drawing/2014/main" id="{3AC0F10F-3781-1EB5-6D63-43643EB44A6D}"/>
              </a:ext>
            </a:extLst>
          </p:cNvPr>
          <p:cNvSpPr/>
          <p:nvPr/>
        </p:nvSpPr>
        <p:spPr>
          <a:xfrm>
            <a:off x="928179" y="3608832"/>
            <a:ext cx="5364480" cy="1658112"/>
          </a:xfrm>
          <a:prstGeom prst="rect">
            <a:avLst/>
          </a:prstGeom>
          <a:solidFill>
            <a:srgbClr val="F5C118"/>
          </a:solidFill>
          <a:ln w="12700">
            <a:solidFill>
              <a:srgbClr val="F5C118"/>
            </a:solidFill>
            <a:prstDash val="solid"/>
          </a:ln>
        </p:spPr>
        <p:txBody>
          <a:bodyPr/>
          <a:lstStyle/>
          <a:p>
            <a:endParaRPr lang="en-US" sz="12800"/>
          </a:p>
        </p:txBody>
      </p:sp>
      <p:sp>
        <p:nvSpPr>
          <p:cNvPr id="51" name="Text 7">
            <a:extLst>
              <a:ext uri="{FF2B5EF4-FFF2-40B4-BE49-F238E27FC236}">
                <a16:creationId xmlns:a16="http://schemas.microsoft.com/office/drawing/2014/main" id="{58DE541E-896C-0765-235D-B482AC17B90A}"/>
              </a:ext>
            </a:extLst>
          </p:cNvPr>
          <p:cNvSpPr/>
          <p:nvPr/>
        </p:nvSpPr>
        <p:spPr>
          <a:xfrm>
            <a:off x="1220787" y="3706368"/>
            <a:ext cx="4779264" cy="1463040"/>
          </a:xfrm>
          <a:prstGeom prst="rect">
            <a:avLst/>
          </a:prstGeom>
          <a:noFill/>
          <a:ln/>
        </p:spPr>
        <p:txBody>
          <a:bodyPr wrap="square" lIns="0" tIns="0" rIns="0" bIns="0" rtlCol="0" anchor="ctr"/>
          <a:lstStyle/>
          <a:p>
            <a:pPr algn="ctr"/>
            <a:r>
              <a:rPr lang="en-US" sz="2933" b="1" dirty="0">
                <a:solidFill>
                  <a:srgbClr val="FFFFFF"/>
                </a:solidFill>
                <a:latin typeface="Maven Pro ExtraBold" pitchFamily="34" charset="0"/>
                <a:ea typeface="Maven Pro ExtraBold" pitchFamily="34" charset="-122"/>
                <a:cs typeface="Maven Pro ExtraBold" pitchFamily="34" charset="-120"/>
              </a:rPr>
              <a:t>2025</a:t>
            </a:r>
            <a:endParaRPr lang="en-US" sz="2933" dirty="0"/>
          </a:p>
          <a:p>
            <a:pPr algn="ctr"/>
            <a:r>
              <a:rPr lang="en-US" sz="2933" b="1" dirty="0">
                <a:solidFill>
                  <a:srgbClr val="FFFFFF"/>
                </a:solidFill>
                <a:latin typeface="Maven Pro ExtraBold" pitchFamily="34" charset="0"/>
                <a:ea typeface="Maven Pro ExtraBold" pitchFamily="34" charset="-122"/>
                <a:cs typeface="Maven Pro ExtraBold" pitchFamily="34" charset="-120"/>
              </a:rPr>
              <a:t>Seed</a:t>
            </a:r>
            <a:endParaRPr lang="en-US" sz="2933" dirty="0"/>
          </a:p>
        </p:txBody>
      </p:sp>
      <p:sp>
        <p:nvSpPr>
          <p:cNvPr id="52" name="Shape 8">
            <a:extLst>
              <a:ext uri="{FF2B5EF4-FFF2-40B4-BE49-F238E27FC236}">
                <a16:creationId xmlns:a16="http://schemas.microsoft.com/office/drawing/2014/main" id="{CD700A19-67F5-12CB-D081-2A76C8EA6EC0}"/>
              </a:ext>
            </a:extLst>
          </p:cNvPr>
          <p:cNvSpPr/>
          <p:nvPr/>
        </p:nvSpPr>
        <p:spPr>
          <a:xfrm>
            <a:off x="3366579" y="6412992"/>
            <a:ext cx="487680" cy="487680"/>
          </a:xfrm>
          <a:prstGeom prst="ellipse">
            <a:avLst/>
          </a:prstGeom>
          <a:solidFill>
            <a:srgbClr val="F5C118"/>
          </a:solidFill>
          <a:ln w="12700">
            <a:solidFill>
              <a:srgbClr val="F5C118"/>
            </a:solidFill>
            <a:prstDash val="solid"/>
          </a:ln>
        </p:spPr>
        <p:txBody>
          <a:bodyPr/>
          <a:lstStyle/>
          <a:p>
            <a:endParaRPr lang="en-US" sz="12800"/>
          </a:p>
        </p:txBody>
      </p:sp>
      <p:sp>
        <p:nvSpPr>
          <p:cNvPr id="53" name="Text 9">
            <a:extLst>
              <a:ext uri="{FF2B5EF4-FFF2-40B4-BE49-F238E27FC236}">
                <a16:creationId xmlns:a16="http://schemas.microsoft.com/office/drawing/2014/main" id="{53548B74-5701-779A-F9C8-290145586E8C}"/>
              </a:ext>
            </a:extLst>
          </p:cNvPr>
          <p:cNvSpPr/>
          <p:nvPr/>
        </p:nvSpPr>
        <p:spPr>
          <a:xfrm>
            <a:off x="1220787" y="5657088"/>
            <a:ext cx="4779264" cy="853440"/>
          </a:xfrm>
          <a:prstGeom prst="rect">
            <a:avLst/>
          </a:prstGeom>
          <a:noFill/>
          <a:ln/>
        </p:spPr>
        <p:txBody>
          <a:bodyPr wrap="square" lIns="0" tIns="0" rIns="0" bIns="0" rtlCol="0" anchor="ctr"/>
          <a:lstStyle/>
          <a:p>
            <a:pPr algn="ctr"/>
            <a:r>
              <a:rPr lang="en-US" sz="2933" b="1" dirty="0">
                <a:solidFill>
                  <a:srgbClr val="F5C118"/>
                </a:solidFill>
                <a:latin typeface="Maven Pro ExtraBold" pitchFamily="34" charset="0"/>
                <a:ea typeface="Maven Pro ExtraBold" pitchFamily="34" charset="-122"/>
                <a:cs typeface="Maven Pro ExtraBold" pitchFamily="34" charset="-120"/>
              </a:rPr>
              <a:t>Foundation</a:t>
            </a:r>
            <a:endParaRPr lang="en-US" sz="2933" dirty="0"/>
          </a:p>
        </p:txBody>
      </p:sp>
      <p:sp>
        <p:nvSpPr>
          <p:cNvPr id="54" name="Shape 10">
            <a:extLst>
              <a:ext uri="{FF2B5EF4-FFF2-40B4-BE49-F238E27FC236}">
                <a16:creationId xmlns:a16="http://schemas.microsoft.com/office/drawing/2014/main" id="{B1FAC37B-B747-1A25-A5CE-C2F4C8F7DDCA}"/>
              </a:ext>
            </a:extLst>
          </p:cNvPr>
          <p:cNvSpPr/>
          <p:nvPr/>
        </p:nvSpPr>
        <p:spPr>
          <a:xfrm>
            <a:off x="1220787" y="7120128"/>
            <a:ext cx="4779264" cy="0"/>
          </a:xfrm>
          <a:prstGeom prst="line">
            <a:avLst/>
          </a:prstGeom>
          <a:noFill/>
          <a:ln w="9525">
            <a:solidFill>
              <a:srgbClr val="E8D8C8"/>
            </a:solidFill>
            <a:prstDash val="solid"/>
          </a:ln>
        </p:spPr>
        <p:txBody>
          <a:bodyPr/>
          <a:lstStyle/>
          <a:p>
            <a:endParaRPr lang="en-US" sz="12800"/>
          </a:p>
        </p:txBody>
      </p:sp>
      <p:sp>
        <p:nvSpPr>
          <p:cNvPr id="55" name="Text 11">
            <a:extLst>
              <a:ext uri="{FF2B5EF4-FFF2-40B4-BE49-F238E27FC236}">
                <a16:creationId xmlns:a16="http://schemas.microsoft.com/office/drawing/2014/main" id="{B1ED5646-58DB-3239-BF55-0C516B93FD5D}"/>
              </a:ext>
            </a:extLst>
          </p:cNvPr>
          <p:cNvSpPr/>
          <p:nvPr/>
        </p:nvSpPr>
        <p:spPr>
          <a:xfrm>
            <a:off x="1220787" y="7315200"/>
            <a:ext cx="4779264" cy="975360"/>
          </a:xfrm>
          <a:prstGeom prst="rect">
            <a:avLst/>
          </a:prstGeom>
          <a:noFill/>
          <a:ln/>
        </p:spPr>
        <p:txBody>
          <a:bodyPr wrap="square" lIns="0" tIns="0" rIns="0" bIns="0" rtlCol="0" anchor="ctr"/>
          <a:lstStyle/>
          <a:p>
            <a:pPr>
              <a:lnSpc>
                <a:spcPct val="115000"/>
              </a:lnSpc>
            </a:pPr>
            <a:r>
              <a:rPr lang="en-US" sz="2080" dirty="0">
                <a:solidFill>
                  <a:srgbClr val="4A6170"/>
                </a:solidFill>
                <a:latin typeface="Poppins" pitchFamily="34" charset="0"/>
                <a:ea typeface="Poppins" pitchFamily="34" charset="-122"/>
                <a:cs typeface="Poppins" pitchFamily="34" charset="-120"/>
              </a:rPr>
              <a:t>▸  Raised $750K CCD + debt</a:t>
            </a:r>
            <a:endParaRPr lang="en-US" sz="2080" dirty="0"/>
          </a:p>
        </p:txBody>
      </p:sp>
      <p:sp>
        <p:nvSpPr>
          <p:cNvPr id="56" name="Text 12">
            <a:extLst>
              <a:ext uri="{FF2B5EF4-FFF2-40B4-BE49-F238E27FC236}">
                <a16:creationId xmlns:a16="http://schemas.microsoft.com/office/drawing/2014/main" id="{00E5CD10-D995-14EA-985F-1070D20044F2}"/>
              </a:ext>
            </a:extLst>
          </p:cNvPr>
          <p:cNvSpPr/>
          <p:nvPr/>
        </p:nvSpPr>
        <p:spPr>
          <a:xfrm>
            <a:off x="1220787" y="8388096"/>
            <a:ext cx="4779264" cy="975360"/>
          </a:xfrm>
          <a:prstGeom prst="rect">
            <a:avLst/>
          </a:prstGeom>
          <a:noFill/>
          <a:ln/>
        </p:spPr>
        <p:txBody>
          <a:bodyPr wrap="square" lIns="0" tIns="0" rIns="0" bIns="0" rtlCol="0" anchor="ctr"/>
          <a:lstStyle/>
          <a:p>
            <a:pPr>
              <a:lnSpc>
                <a:spcPct val="115000"/>
              </a:lnSpc>
            </a:pPr>
            <a:r>
              <a:rPr lang="en-US" sz="2080" dirty="0">
                <a:solidFill>
                  <a:srgbClr val="4A6170"/>
                </a:solidFill>
                <a:latin typeface="Poppins" pitchFamily="34" charset="0"/>
                <a:ea typeface="Poppins" pitchFamily="34" charset="-122"/>
                <a:cs typeface="Poppins" pitchFamily="34" charset="-120"/>
              </a:rPr>
              <a:t>▸  Launch GTM across B2B, B2G, B2B2C</a:t>
            </a:r>
            <a:endParaRPr lang="en-US" sz="2080" dirty="0"/>
          </a:p>
        </p:txBody>
      </p:sp>
      <p:sp>
        <p:nvSpPr>
          <p:cNvPr id="58" name="Text 14">
            <a:extLst>
              <a:ext uri="{FF2B5EF4-FFF2-40B4-BE49-F238E27FC236}">
                <a16:creationId xmlns:a16="http://schemas.microsoft.com/office/drawing/2014/main" id="{D4B818BF-AC72-F7B0-039D-596F29791BB8}"/>
              </a:ext>
            </a:extLst>
          </p:cNvPr>
          <p:cNvSpPr/>
          <p:nvPr/>
        </p:nvSpPr>
        <p:spPr>
          <a:xfrm>
            <a:off x="1220787" y="9460992"/>
            <a:ext cx="4779264" cy="975360"/>
          </a:xfrm>
          <a:prstGeom prst="rect">
            <a:avLst/>
          </a:prstGeom>
          <a:noFill/>
          <a:ln/>
        </p:spPr>
        <p:txBody>
          <a:bodyPr wrap="square" lIns="0" tIns="0" rIns="0" bIns="0" rtlCol="0" anchor="ctr"/>
          <a:lstStyle/>
          <a:p>
            <a:pPr>
              <a:lnSpc>
                <a:spcPct val="115000"/>
              </a:lnSpc>
            </a:pPr>
            <a:r>
              <a:rPr lang="en-US" sz="2080" dirty="0">
                <a:solidFill>
                  <a:srgbClr val="4A6170"/>
                </a:solidFill>
                <a:latin typeface="Poppins" pitchFamily="34" charset="0"/>
                <a:ea typeface="Poppins" pitchFamily="34" charset="-122"/>
                <a:cs typeface="Poppins" pitchFamily="34" charset="-120"/>
              </a:rPr>
              <a:t>▸  India manufacturing expansion</a:t>
            </a:r>
            <a:endParaRPr lang="en-US" sz="2080" dirty="0"/>
          </a:p>
        </p:txBody>
      </p:sp>
      <p:sp>
        <p:nvSpPr>
          <p:cNvPr id="59" name="Text 15">
            <a:extLst>
              <a:ext uri="{FF2B5EF4-FFF2-40B4-BE49-F238E27FC236}">
                <a16:creationId xmlns:a16="http://schemas.microsoft.com/office/drawing/2014/main" id="{42222DA6-1634-CC56-B650-D6EF2F0672CD}"/>
              </a:ext>
            </a:extLst>
          </p:cNvPr>
          <p:cNvSpPr/>
          <p:nvPr/>
        </p:nvSpPr>
        <p:spPr>
          <a:xfrm>
            <a:off x="1220787" y="10533888"/>
            <a:ext cx="4779264" cy="975360"/>
          </a:xfrm>
          <a:prstGeom prst="rect">
            <a:avLst/>
          </a:prstGeom>
          <a:noFill/>
          <a:ln/>
        </p:spPr>
        <p:txBody>
          <a:bodyPr wrap="square" lIns="0" tIns="0" rIns="0" bIns="0" rtlCol="0" anchor="ctr"/>
          <a:lstStyle/>
          <a:p>
            <a:pPr>
              <a:lnSpc>
                <a:spcPct val="115000"/>
              </a:lnSpc>
            </a:pPr>
            <a:r>
              <a:rPr lang="en-US" sz="2080" dirty="0">
                <a:solidFill>
                  <a:srgbClr val="4A6170"/>
                </a:solidFill>
                <a:latin typeface="Poppins" pitchFamily="34" charset="0"/>
                <a:ea typeface="Poppins" pitchFamily="34" charset="-122"/>
                <a:cs typeface="Poppins" pitchFamily="34" charset="-120"/>
              </a:rPr>
              <a:t>▸  Financial model for scalable sales</a:t>
            </a:r>
            <a:endParaRPr lang="en-US" sz="2080" dirty="0"/>
          </a:p>
        </p:txBody>
      </p:sp>
      <p:sp>
        <p:nvSpPr>
          <p:cNvPr id="60" name="Shape 16">
            <a:extLst>
              <a:ext uri="{FF2B5EF4-FFF2-40B4-BE49-F238E27FC236}">
                <a16:creationId xmlns:a16="http://schemas.microsoft.com/office/drawing/2014/main" id="{EBE6E203-0C24-D122-2FF2-31B5D91AD5E6}"/>
              </a:ext>
            </a:extLst>
          </p:cNvPr>
          <p:cNvSpPr/>
          <p:nvPr/>
        </p:nvSpPr>
        <p:spPr>
          <a:xfrm>
            <a:off x="6658419" y="3608832"/>
            <a:ext cx="5364480" cy="9460992"/>
          </a:xfrm>
          <a:prstGeom prst="rect">
            <a:avLst/>
          </a:prstGeom>
          <a:solidFill>
            <a:srgbClr val="FAF5EF"/>
          </a:solidFill>
          <a:ln w="6350">
            <a:solidFill>
              <a:srgbClr val="E8D8C8"/>
            </a:solidFill>
            <a:prstDash val="solid"/>
          </a:ln>
          <a:effectLst>
            <a:outerShdw blurRad="101600" dist="38100" dir="8100000" algn="bl" rotWithShape="0">
              <a:srgbClr val="000000">
                <a:alpha val="10000"/>
              </a:srgbClr>
            </a:outerShdw>
          </a:effectLst>
        </p:spPr>
        <p:txBody>
          <a:bodyPr/>
          <a:lstStyle/>
          <a:p>
            <a:endParaRPr lang="en-US" sz="12800"/>
          </a:p>
        </p:txBody>
      </p:sp>
      <p:sp>
        <p:nvSpPr>
          <p:cNvPr id="61" name="Shape 17">
            <a:extLst>
              <a:ext uri="{FF2B5EF4-FFF2-40B4-BE49-F238E27FC236}">
                <a16:creationId xmlns:a16="http://schemas.microsoft.com/office/drawing/2014/main" id="{9E08DD86-8143-1F8E-4B19-7B6E6ED54A81}"/>
              </a:ext>
            </a:extLst>
          </p:cNvPr>
          <p:cNvSpPr/>
          <p:nvPr/>
        </p:nvSpPr>
        <p:spPr>
          <a:xfrm>
            <a:off x="6658419" y="3608832"/>
            <a:ext cx="5364480" cy="1658112"/>
          </a:xfrm>
          <a:prstGeom prst="rect">
            <a:avLst/>
          </a:prstGeom>
          <a:solidFill>
            <a:srgbClr val="29A8E0"/>
          </a:solidFill>
          <a:ln w="12700">
            <a:solidFill>
              <a:srgbClr val="29A8E0"/>
            </a:solidFill>
            <a:prstDash val="solid"/>
          </a:ln>
        </p:spPr>
        <p:txBody>
          <a:bodyPr/>
          <a:lstStyle/>
          <a:p>
            <a:endParaRPr lang="en-US" sz="12800" dirty="0"/>
          </a:p>
        </p:txBody>
      </p:sp>
      <p:sp>
        <p:nvSpPr>
          <p:cNvPr id="62" name="Text 18">
            <a:extLst>
              <a:ext uri="{FF2B5EF4-FFF2-40B4-BE49-F238E27FC236}">
                <a16:creationId xmlns:a16="http://schemas.microsoft.com/office/drawing/2014/main" id="{A51142C3-459D-D12A-0F42-7D75C32320AE}"/>
              </a:ext>
            </a:extLst>
          </p:cNvPr>
          <p:cNvSpPr/>
          <p:nvPr/>
        </p:nvSpPr>
        <p:spPr>
          <a:xfrm>
            <a:off x="6951027" y="3706368"/>
            <a:ext cx="4779264" cy="1463040"/>
          </a:xfrm>
          <a:prstGeom prst="rect">
            <a:avLst/>
          </a:prstGeom>
          <a:noFill/>
          <a:ln/>
        </p:spPr>
        <p:txBody>
          <a:bodyPr wrap="square" lIns="0" tIns="0" rIns="0" bIns="0" rtlCol="0" anchor="ctr"/>
          <a:lstStyle/>
          <a:p>
            <a:pPr algn="ctr"/>
            <a:r>
              <a:rPr lang="en-US" sz="2933" b="1" dirty="0">
                <a:solidFill>
                  <a:srgbClr val="FFFFFF"/>
                </a:solidFill>
                <a:latin typeface="Maven Pro ExtraBold" pitchFamily="34" charset="0"/>
                <a:ea typeface="Maven Pro ExtraBold" pitchFamily="34" charset="-122"/>
                <a:cs typeface="Maven Pro ExtraBold" pitchFamily="34" charset="-120"/>
              </a:rPr>
              <a:t>2026–27</a:t>
            </a:r>
            <a:endParaRPr lang="en-US" sz="2933" dirty="0"/>
          </a:p>
          <a:p>
            <a:pPr algn="ctr"/>
            <a:r>
              <a:rPr lang="en-US" sz="2933" b="1" dirty="0">
                <a:solidFill>
                  <a:srgbClr val="FFFFFF"/>
                </a:solidFill>
                <a:latin typeface="Maven Pro ExtraBold" pitchFamily="34" charset="0"/>
                <a:ea typeface="Maven Pro ExtraBold" pitchFamily="34" charset="-122"/>
                <a:cs typeface="Maven Pro ExtraBold" pitchFamily="34" charset="-120"/>
              </a:rPr>
              <a:t>Growth</a:t>
            </a:r>
            <a:endParaRPr lang="en-US" sz="2933" dirty="0"/>
          </a:p>
        </p:txBody>
      </p:sp>
      <p:sp>
        <p:nvSpPr>
          <p:cNvPr id="63" name="Shape 19">
            <a:extLst>
              <a:ext uri="{FF2B5EF4-FFF2-40B4-BE49-F238E27FC236}">
                <a16:creationId xmlns:a16="http://schemas.microsoft.com/office/drawing/2014/main" id="{BC24DF3A-F2E7-C8C3-7FF6-E06873452CAB}"/>
              </a:ext>
            </a:extLst>
          </p:cNvPr>
          <p:cNvSpPr/>
          <p:nvPr/>
        </p:nvSpPr>
        <p:spPr>
          <a:xfrm>
            <a:off x="9096819" y="6412992"/>
            <a:ext cx="487680" cy="487680"/>
          </a:xfrm>
          <a:prstGeom prst="ellipse">
            <a:avLst/>
          </a:prstGeom>
          <a:solidFill>
            <a:srgbClr val="29A8E0"/>
          </a:solidFill>
          <a:ln w="12700">
            <a:solidFill>
              <a:srgbClr val="29A8E0"/>
            </a:solidFill>
            <a:prstDash val="solid"/>
          </a:ln>
        </p:spPr>
        <p:txBody>
          <a:bodyPr/>
          <a:lstStyle/>
          <a:p>
            <a:endParaRPr lang="en-US" sz="12800">
              <a:solidFill>
                <a:srgbClr val="2599CC"/>
              </a:solidFill>
            </a:endParaRPr>
          </a:p>
        </p:txBody>
      </p:sp>
      <p:sp>
        <p:nvSpPr>
          <p:cNvPr id="448" name="Text 20">
            <a:extLst>
              <a:ext uri="{FF2B5EF4-FFF2-40B4-BE49-F238E27FC236}">
                <a16:creationId xmlns:a16="http://schemas.microsoft.com/office/drawing/2014/main" id="{2DEB0E0A-C70C-3C1F-E811-68E417AB15F8}"/>
              </a:ext>
            </a:extLst>
          </p:cNvPr>
          <p:cNvSpPr/>
          <p:nvPr/>
        </p:nvSpPr>
        <p:spPr>
          <a:xfrm>
            <a:off x="6951027" y="5657088"/>
            <a:ext cx="4779264" cy="853440"/>
          </a:xfrm>
          <a:prstGeom prst="rect">
            <a:avLst/>
          </a:prstGeom>
          <a:noFill/>
          <a:ln/>
        </p:spPr>
        <p:txBody>
          <a:bodyPr wrap="square" lIns="0" tIns="0" rIns="0" bIns="0" rtlCol="0" anchor="ctr"/>
          <a:lstStyle/>
          <a:p>
            <a:pPr algn="ctr"/>
            <a:r>
              <a:rPr lang="en-US" sz="2933" b="1" dirty="0">
                <a:solidFill>
                  <a:srgbClr val="29A8E0"/>
                </a:solidFill>
                <a:latin typeface="Maven Pro ExtraBold" pitchFamily="34" charset="0"/>
                <a:ea typeface="Maven Pro ExtraBold" pitchFamily="34" charset="-122"/>
                <a:cs typeface="Maven Pro ExtraBold" pitchFamily="34" charset="-120"/>
              </a:rPr>
              <a:t>Growth</a:t>
            </a:r>
            <a:endParaRPr lang="en-US" sz="2933" dirty="0"/>
          </a:p>
        </p:txBody>
      </p:sp>
      <p:sp>
        <p:nvSpPr>
          <p:cNvPr id="449" name="Shape 21">
            <a:extLst>
              <a:ext uri="{FF2B5EF4-FFF2-40B4-BE49-F238E27FC236}">
                <a16:creationId xmlns:a16="http://schemas.microsoft.com/office/drawing/2014/main" id="{B4F740AC-8FEF-922E-0658-1D219DE68741}"/>
              </a:ext>
            </a:extLst>
          </p:cNvPr>
          <p:cNvSpPr/>
          <p:nvPr/>
        </p:nvSpPr>
        <p:spPr>
          <a:xfrm>
            <a:off x="6951027" y="7120128"/>
            <a:ext cx="4779264" cy="0"/>
          </a:xfrm>
          <a:prstGeom prst="line">
            <a:avLst/>
          </a:prstGeom>
          <a:noFill/>
          <a:ln w="9525">
            <a:solidFill>
              <a:srgbClr val="E8D8C8"/>
            </a:solidFill>
            <a:prstDash val="solid"/>
          </a:ln>
        </p:spPr>
        <p:txBody>
          <a:bodyPr/>
          <a:lstStyle/>
          <a:p>
            <a:endParaRPr lang="en-US" sz="12800"/>
          </a:p>
        </p:txBody>
      </p:sp>
      <p:sp>
        <p:nvSpPr>
          <p:cNvPr id="450" name="Text 22">
            <a:extLst>
              <a:ext uri="{FF2B5EF4-FFF2-40B4-BE49-F238E27FC236}">
                <a16:creationId xmlns:a16="http://schemas.microsoft.com/office/drawing/2014/main" id="{4D3ECE03-4862-7166-0AF4-6B4B4F620674}"/>
              </a:ext>
            </a:extLst>
          </p:cNvPr>
          <p:cNvSpPr/>
          <p:nvPr/>
        </p:nvSpPr>
        <p:spPr>
          <a:xfrm>
            <a:off x="6951027" y="7315200"/>
            <a:ext cx="4779264" cy="975360"/>
          </a:xfrm>
          <a:prstGeom prst="rect">
            <a:avLst/>
          </a:prstGeom>
          <a:noFill/>
          <a:ln/>
        </p:spPr>
        <p:txBody>
          <a:bodyPr wrap="square" lIns="0" tIns="0" rIns="0" bIns="0" rtlCol="0" anchor="ctr"/>
          <a:lstStyle/>
          <a:p>
            <a:pPr>
              <a:lnSpc>
                <a:spcPct val="115000"/>
              </a:lnSpc>
            </a:pPr>
            <a:r>
              <a:rPr lang="en-US" sz="2080" dirty="0">
                <a:solidFill>
                  <a:srgbClr val="4A6170"/>
                </a:solidFill>
                <a:latin typeface="Poppins" pitchFamily="34" charset="0"/>
                <a:ea typeface="Poppins" pitchFamily="34" charset="-122"/>
                <a:cs typeface="Poppins" pitchFamily="34" charset="-120"/>
              </a:rPr>
              <a:t>▸  Close $10M growth round</a:t>
            </a:r>
            <a:endParaRPr lang="en-US" sz="2080" dirty="0"/>
          </a:p>
        </p:txBody>
      </p:sp>
      <p:sp>
        <p:nvSpPr>
          <p:cNvPr id="455" name="Shape 27">
            <a:extLst>
              <a:ext uri="{FF2B5EF4-FFF2-40B4-BE49-F238E27FC236}">
                <a16:creationId xmlns:a16="http://schemas.microsoft.com/office/drawing/2014/main" id="{916B7A0E-7B13-6E59-AC5C-4B0A2F1C4A0F}"/>
              </a:ext>
            </a:extLst>
          </p:cNvPr>
          <p:cNvSpPr/>
          <p:nvPr/>
        </p:nvSpPr>
        <p:spPr>
          <a:xfrm>
            <a:off x="12388659" y="3608832"/>
            <a:ext cx="5364480" cy="9460992"/>
          </a:xfrm>
          <a:prstGeom prst="rect">
            <a:avLst/>
          </a:prstGeom>
          <a:solidFill>
            <a:srgbClr val="FAF5EF"/>
          </a:solidFill>
          <a:ln w="6350">
            <a:solidFill>
              <a:srgbClr val="E8D8C8"/>
            </a:solidFill>
            <a:prstDash val="solid"/>
          </a:ln>
          <a:effectLst>
            <a:outerShdw blurRad="101600" dist="38100" dir="8100000" algn="bl" rotWithShape="0">
              <a:srgbClr val="000000">
                <a:alpha val="10000"/>
              </a:srgbClr>
            </a:outerShdw>
          </a:effectLst>
        </p:spPr>
        <p:txBody>
          <a:bodyPr/>
          <a:lstStyle/>
          <a:p>
            <a:endParaRPr lang="en-US" sz="12800"/>
          </a:p>
        </p:txBody>
      </p:sp>
      <p:sp>
        <p:nvSpPr>
          <p:cNvPr id="456" name="Shape 28">
            <a:extLst>
              <a:ext uri="{FF2B5EF4-FFF2-40B4-BE49-F238E27FC236}">
                <a16:creationId xmlns:a16="http://schemas.microsoft.com/office/drawing/2014/main" id="{10DC2AA3-78D1-8789-3BC2-B58705C8F4AE}"/>
              </a:ext>
            </a:extLst>
          </p:cNvPr>
          <p:cNvSpPr/>
          <p:nvPr/>
        </p:nvSpPr>
        <p:spPr>
          <a:xfrm>
            <a:off x="12388659" y="3608832"/>
            <a:ext cx="5364480" cy="1658112"/>
          </a:xfrm>
          <a:prstGeom prst="rect">
            <a:avLst/>
          </a:prstGeom>
          <a:solidFill>
            <a:srgbClr val="0A7B8C"/>
          </a:solidFill>
          <a:ln w="12700">
            <a:solidFill>
              <a:srgbClr val="0A7B8C"/>
            </a:solidFill>
            <a:prstDash val="solid"/>
          </a:ln>
        </p:spPr>
        <p:txBody>
          <a:bodyPr/>
          <a:lstStyle/>
          <a:p>
            <a:endParaRPr lang="en-US" sz="12800"/>
          </a:p>
        </p:txBody>
      </p:sp>
      <p:sp>
        <p:nvSpPr>
          <p:cNvPr id="457" name="Text 29">
            <a:extLst>
              <a:ext uri="{FF2B5EF4-FFF2-40B4-BE49-F238E27FC236}">
                <a16:creationId xmlns:a16="http://schemas.microsoft.com/office/drawing/2014/main" id="{FB157DA3-3656-9619-9D6D-7265B4CC9233}"/>
              </a:ext>
            </a:extLst>
          </p:cNvPr>
          <p:cNvSpPr/>
          <p:nvPr/>
        </p:nvSpPr>
        <p:spPr>
          <a:xfrm>
            <a:off x="12681267" y="3706368"/>
            <a:ext cx="4779264" cy="1463040"/>
          </a:xfrm>
          <a:prstGeom prst="rect">
            <a:avLst/>
          </a:prstGeom>
          <a:noFill/>
          <a:ln/>
        </p:spPr>
        <p:txBody>
          <a:bodyPr wrap="square" lIns="0" tIns="0" rIns="0" bIns="0" rtlCol="0" anchor="ctr"/>
          <a:lstStyle/>
          <a:p>
            <a:pPr algn="ctr"/>
            <a:r>
              <a:rPr lang="en-US" sz="2933" b="1" dirty="0">
                <a:solidFill>
                  <a:srgbClr val="FFFFFF"/>
                </a:solidFill>
                <a:latin typeface="Maven Pro ExtraBold" pitchFamily="34" charset="0"/>
                <a:ea typeface="Maven Pro ExtraBold" pitchFamily="34" charset="-122"/>
                <a:cs typeface="Maven Pro ExtraBold" pitchFamily="34" charset="-120"/>
              </a:rPr>
              <a:t>2027–28</a:t>
            </a:r>
            <a:endParaRPr lang="en-US" sz="2933" dirty="0"/>
          </a:p>
          <a:p>
            <a:pPr algn="ctr"/>
            <a:r>
              <a:rPr lang="en-US" sz="2933" b="1" dirty="0">
                <a:solidFill>
                  <a:srgbClr val="FFFFFF"/>
                </a:solidFill>
                <a:latin typeface="Maven Pro ExtraBold" pitchFamily="34" charset="0"/>
                <a:ea typeface="Maven Pro ExtraBold" pitchFamily="34" charset="-122"/>
                <a:cs typeface="Maven Pro ExtraBold" pitchFamily="34" charset="-120"/>
              </a:rPr>
              <a:t>Series A</a:t>
            </a:r>
            <a:endParaRPr lang="en-US" sz="2933" dirty="0"/>
          </a:p>
        </p:txBody>
      </p:sp>
      <p:sp>
        <p:nvSpPr>
          <p:cNvPr id="458" name="Shape 30">
            <a:extLst>
              <a:ext uri="{FF2B5EF4-FFF2-40B4-BE49-F238E27FC236}">
                <a16:creationId xmlns:a16="http://schemas.microsoft.com/office/drawing/2014/main" id="{70AFCE06-551A-974C-63DE-36C277962467}"/>
              </a:ext>
            </a:extLst>
          </p:cNvPr>
          <p:cNvSpPr/>
          <p:nvPr/>
        </p:nvSpPr>
        <p:spPr>
          <a:xfrm>
            <a:off x="14827059" y="6412992"/>
            <a:ext cx="487680" cy="487680"/>
          </a:xfrm>
          <a:prstGeom prst="ellipse">
            <a:avLst/>
          </a:prstGeom>
          <a:solidFill>
            <a:srgbClr val="0A7B8C"/>
          </a:solidFill>
          <a:ln w="12700">
            <a:solidFill>
              <a:srgbClr val="0A7B8C"/>
            </a:solidFill>
            <a:prstDash val="solid"/>
          </a:ln>
        </p:spPr>
        <p:txBody>
          <a:bodyPr/>
          <a:lstStyle/>
          <a:p>
            <a:endParaRPr lang="en-US" sz="12800"/>
          </a:p>
        </p:txBody>
      </p:sp>
      <p:sp>
        <p:nvSpPr>
          <p:cNvPr id="459" name="Text 31">
            <a:extLst>
              <a:ext uri="{FF2B5EF4-FFF2-40B4-BE49-F238E27FC236}">
                <a16:creationId xmlns:a16="http://schemas.microsoft.com/office/drawing/2014/main" id="{6237C55D-0388-C80A-1D95-69F88EF1698D}"/>
              </a:ext>
            </a:extLst>
          </p:cNvPr>
          <p:cNvSpPr/>
          <p:nvPr/>
        </p:nvSpPr>
        <p:spPr>
          <a:xfrm>
            <a:off x="12681267" y="5657088"/>
            <a:ext cx="4779264" cy="853440"/>
          </a:xfrm>
          <a:prstGeom prst="rect">
            <a:avLst/>
          </a:prstGeom>
          <a:noFill/>
          <a:ln/>
        </p:spPr>
        <p:txBody>
          <a:bodyPr wrap="square" lIns="0" tIns="0" rIns="0" bIns="0" rtlCol="0" anchor="ctr"/>
          <a:lstStyle/>
          <a:p>
            <a:pPr algn="ctr"/>
            <a:r>
              <a:rPr lang="en-US" sz="2933" b="1" dirty="0">
                <a:solidFill>
                  <a:srgbClr val="0A7B8C"/>
                </a:solidFill>
                <a:latin typeface="Maven Pro ExtraBold" pitchFamily="34" charset="0"/>
                <a:ea typeface="Maven Pro ExtraBold" pitchFamily="34" charset="-122"/>
                <a:cs typeface="Maven Pro ExtraBold" pitchFamily="34" charset="-120"/>
              </a:rPr>
              <a:t>Scale</a:t>
            </a:r>
            <a:endParaRPr lang="en-US" sz="2933" dirty="0"/>
          </a:p>
        </p:txBody>
      </p:sp>
      <p:sp>
        <p:nvSpPr>
          <p:cNvPr id="460" name="Shape 32">
            <a:extLst>
              <a:ext uri="{FF2B5EF4-FFF2-40B4-BE49-F238E27FC236}">
                <a16:creationId xmlns:a16="http://schemas.microsoft.com/office/drawing/2014/main" id="{4E709E2E-E1AA-5FB0-88B6-BD024CBF863A}"/>
              </a:ext>
            </a:extLst>
          </p:cNvPr>
          <p:cNvSpPr/>
          <p:nvPr/>
        </p:nvSpPr>
        <p:spPr>
          <a:xfrm>
            <a:off x="12681267" y="7120128"/>
            <a:ext cx="4779264" cy="0"/>
          </a:xfrm>
          <a:prstGeom prst="line">
            <a:avLst/>
          </a:prstGeom>
          <a:noFill/>
          <a:ln w="9525">
            <a:solidFill>
              <a:srgbClr val="E8D8C8"/>
            </a:solidFill>
            <a:prstDash val="solid"/>
          </a:ln>
        </p:spPr>
        <p:txBody>
          <a:bodyPr/>
          <a:lstStyle/>
          <a:p>
            <a:endParaRPr lang="en-US" sz="12800"/>
          </a:p>
        </p:txBody>
      </p:sp>
      <p:sp>
        <p:nvSpPr>
          <p:cNvPr id="461" name="Text 33">
            <a:extLst>
              <a:ext uri="{FF2B5EF4-FFF2-40B4-BE49-F238E27FC236}">
                <a16:creationId xmlns:a16="http://schemas.microsoft.com/office/drawing/2014/main" id="{4C8475E9-0D0A-B6BB-C92A-8F1B2764B0D4}"/>
              </a:ext>
            </a:extLst>
          </p:cNvPr>
          <p:cNvSpPr/>
          <p:nvPr/>
        </p:nvSpPr>
        <p:spPr>
          <a:xfrm>
            <a:off x="12681267" y="7315200"/>
            <a:ext cx="4779264" cy="975360"/>
          </a:xfrm>
          <a:prstGeom prst="rect">
            <a:avLst/>
          </a:prstGeom>
          <a:noFill/>
          <a:ln/>
        </p:spPr>
        <p:txBody>
          <a:bodyPr wrap="square" lIns="0" tIns="0" rIns="0" bIns="0" rtlCol="0" anchor="ctr"/>
          <a:lstStyle/>
          <a:p>
            <a:pPr>
              <a:lnSpc>
                <a:spcPct val="115000"/>
              </a:lnSpc>
            </a:pPr>
            <a:r>
              <a:rPr lang="en-US" sz="2080" dirty="0">
                <a:solidFill>
                  <a:srgbClr val="4A6170"/>
                </a:solidFill>
                <a:latin typeface="Poppins" pitchFamily="34" charset="0"/>
                <a:ea typeface="Poppins" pitchFamily="34" charset="-122"/>
                <a:cs typeface="Poppins" pitchFamily="34" charset="-120"/>
              </a:rPr>
              <a:t>▸  Raise Series A — $20M debt + $20M equity / convertible</a:t>
            </a:r>
            <a:endParaRPr lang="en-US" sz="2080" dirty="0"/>
          </a:p>
        </p:txBody>
      </p:sp>
      <p:sp>
        <p:nvSpPr>
          <p:cNvPr id="462" name="Text 34">
            <a:extLst>
              <a:ext uri="{FF2B5EF4-FFF2-40B4-BE49-F238E27FC236}">
                <a16:creationId xmlns:a16="http://schemas.microsoft.com/office/drawing/2014/main" id="{46070189-0FC3-B607-57A7-DF81CB6269AF}"/>
              </a:ext>
            </a:extLst>
          </p:cNvPr>
          <p:cNvSpPr/>
          <p:nvPr/>
        </p:nvSpPr>
        <p:spPr>
          <a:xfrm>
            <a:off x="12681267" y="8388096"/>
            <a:ext cx="4779264" cy="975360"/>
          </a:xfrm>
          <a:prstGeom prst="rect">
            <a:avLst/>
          </a:prstGeom>
          <a:noFill/>
          <a:ln/>
        </p:spPr>
        <p:txBody>
          <a:bodyPr wrap="square" lIns="0" tIns="0" rIns="0" bIns="0" rtlCol="0" anchor="ctr"/>
          <a:lstStyle/>
          <a:p>
            <a:pPr>
              <a:lnSpc>
                <a:spcPct val="115000"/>
              </a:lnSpc>
            </a:pPr>
            <a:r>
              <a:rPr lang="en-US" sz="2080" dirty="0">
                <a:solidFill>
                  <a:srgbClr val="4A6170"/>
                </a:solidFill>
                <a:latin typeface="Poppins" pitchFamily="34" charset="0"/>
                <a:ea typeface="Poppins" pitchFamily="34" charset="-122"/>
                <a:cs typeface="Poppins" pitchFamily="34" charset="-120"/>
              </a:rPr>
              <a:t>▸  Launch Product v3.0</a:t>
            </a:r>
            <a:endParaRPr lang="en-US" sz="2080" dirty="0"/>
          </a:p>
        </p:txBody>
      </p:sp>
      <p:sp>
        <p:nvSpPr>
          <p:cNvPr id="463" name="Text 35">
            <a:extLst>
              <a:ext uri="{FF2B5EF4-FFF2-40B4-BE49-F238E27FC236}">
                <a16:creationId xmlns:a16="http://schemas.microsoft.com/office/drawing/2014/main" id="{0C3DD314-19D2-3EC3-AB37-22F81C4F6006}"/>
              </a:ext>
            </a:extLst>
          </p:cNvPr>
          <p:cNvSpPr/>
          <p:nvPr/>
        </p:nvSpPr>
        <p:spPr>
          <a:xfrm>
            <a:off x="12681267" y="9460992"/>
            <a:ext cx="4779264" cy="975360"/>
          </a:xfrm>
          <a:prstGeom prst="rect">
            <a:avLst/>
          </a:prstGeom>
          <a:noFill/>
          <a:ln/>
        </p:spPr>
        <p:txBody>
          <a:bodyPr wrap="square" lIns="0" tIns="0" rIns="0" bIns="0" rtlCol="0" anchor="ctr"/>
          <a:lstStyle/>
          <a:p>
            <a:pPr>
              <a:lnSpc>
                <a:spcPct val="115000"/>
              </a:lnSpc>
            </a:pPr>
            <a:r>
              <a:rPr lang="en-US" sz="2080" dirty="0">
                <a:solidFill>
                  <a:srgbClr val="4A6170"/>
                </a:solidFill>
                <a:latin typeface="Poppins" pitchFamily="34" charset="0"/>
                <a:ea typeface="Poppins" pitchFamily="34" charset="-122"/>
                <a:cs typeface="Poppins" pitchFamily="34" charset="-120"/>
              </a:rPr>
              <a:t>▸  Deepen R&amp;D — waste heat &amp; hybrid AWG</a:t>
            </a:r>
            <a:endParaRPr lang="en-US" sz="2080" dirty="0"/>
          </a:p>
        </p:txBody>
      </p:sp>
      <p:sp>
        <p:nvSpPr>
          <p:cNvPr id="468" name="Text 36">
            <a:extLst>
              <a:ext uri="{FF2B5EF4-FFF2-40B4-BE49-F238E27FC236}">
                <a16:creationId xmlns:a16="http://schemas.microsoft.com/office/drawing/2014/main" id="{093F7D5C-02F0-3FB3-0F6C-3181E3B79E11}"/>
              </a:ext>
            </a:extLst>
          </p:cNvPr>
          <p:cNvSpPr/>
          <p:nvPr/>
        </p:nvSpPr>
        <p:spPr>
          <a:xfrm>
            <a:off x="12681267" y="10533888"/>
            <a:ext cx="4779264" cy="975360"/>
          </a:xfrm>
          <a:prstGeom prst="rect">
            <a:avLst/>
          </a:prstGeom>
          <a:noFill/>
          <a:ln/>
        </p:spPr>
        <p:txBody>
          <a:bodyPr wrap="square" lIns="0" tIns="0" rIns="0" bIns="0" rtlCol="0" anchor="ctr"/>
          <a:lstStyle/>
          <a:p>
            <a:pPr>
              <a:lnSpc>
                <a:spcPct val="115000"/>
              </a:lnSpc>
            </a:pPr>
            <a:r>
              <a:rPr lang="en-US" sz="2080" dirty="0">
                <a:solidFill>
                  <a:srgbClr val="4A6170"/>
                </a:solidFill>
                <a:latin typeface="Poppins" pitchFamily="34" charset="0"/>
                <a:ea typeface="Poppins" pitchFamily="34" charset="-122"/>
                <a:cs typeface="Poppins" pitchFamily="34" charset="-120"/>
              </a:rPr>
              <a:t>▸  Scale WAAS to 50+ plants globally</a:t>
            </a:r>
            <a:endParaRPr lang="en-US" sz="2080" dirty="0"/>
          </a:p>
        </p:txBody>
      </p:sp>
      <p:sp>
        <p:nvSpPr>
          <p:cNvPr id="469" name="Text 37">
            <a:extLst>
              <a:ext uri="{FF2B5EF4-FFF2-40B4-BE49-F238E27FC236}">
                <a16:creationId xmlns:a16="http://schemas.microsoft.com/office/drawing/2014/main" id="{F5DA8981-DD7A-1D37-AE64-FB24F9A2D860}"/>
              </a:ext>
            </a:extLst>
          </p:cNvPr>
          <p:cNvSpPr/>
          <p:nvPr/>
        </p:nvSpPr>
        <p:spPr>
          <a:xfrm>
            <a:off x="12681267" y="11606784"/>
            <a:ext cx="4779264" cy="975360"/>
          </a:xfrm>
          <a:prstGeom prst="rect">
            <a:avLst/>
          </a:prstGeom>
          <a:noFill/>
          <a:ln/>
        </p:spPr>
        <p:txBody>
          <a:bodyPr wrap="square" lIns="0" tIns="0" rIns="0" bIns="0" rtlCol="0" anchor="ctr"/>
          <a:lstStyle/>
          <a:p>
            <a:pPr>
              <a:lnSpc>
                <a:spcPct val="115000"/>
              </a:lnSpc>
            </a:pPr>
            <a:r>
              <a:rPr lang="en-US" sz="2080" dirty="0">
                <a:solidFill>
                  <a:srgbClr val="4A6170"/>
                </a:solidFill>
                <a:latin typeface="Poppins" pitchFamily="34" charset="0"/>
                <a:ea typeface="Poppins" pitchFamily="34" charset="-122"/>
                <a:cs typeface="Poppins" pitchFamily="34" charset="-120"/>
              </a:rPr>
              <a:t>▸  AQUAIR reach 10 cities</a:t>
            </a:r>
            <a:endParaRPr lang="en-US" sz="2080" dirty="0"/>
          </a:p>
        </p:txBody>
      </p:sp>
      <p:sp>
        <p:nvSpPr>
          <p:cNvPr id="470" name="Shape 38">
            <a:extLst>
              <a:ext uri="{FF2B5EF4-FFF2-40B4-BE49-F238E27FC236}">
                <a16:creationId xmlns:a16="http://schemas.microsoft.com/office/drawing/2014/main" id="{B7DA1F9B-A3F5-FD8B-7E3D-CBC81A28FA4B}"/>
              </a:ext>
            </a:extLst>
          </p:cNvPr>
          <p:cNvSpPr/>
          <p:nvPr/>
        </p:nvSpPr>
        <p:spPr>
          <a:xfrm>
            <a:off x="18118899" y="3608832"/>
            <a:ext cx="5364480" cy="9460992"/>
          </a:xfrm>
          <a:prstGeom prst="rect">
            <a:avLst/>
          </a:prstGeom>
          <a:solidFill>
            <a:srgbClr val="FAF5EF"/>
          </a:solidFill>
          <a:ln w="6350">
            <a:solidFill>
              <a:srgbClr val="E8D8C8"/>
            </a:solidFill>
            <a:prstDash val="solid"/>
          </a:ln>
          <a:effectLst>
            <a:outerShdw blurRad="101600" dist="38100" dir="8100000" algn="bl" rotWithShape="0">
              <a:srgbClr val="000000">
                <a:alpha val="10000"/>
              </a:srgbClr>
            </a:outerShdw>
          </a:effectLst>
        </p:spPr>
        <p:txBody>
          <a:bodyPr/>
          <a:lstStyle/>
          <a:p>
            <a:endParaRPr lang="en-US" sz="12800"/>
          </a:p>
        </p:txBody>
      </p:sp>
      <p:sp>
        <p:nvSpPr>
          <p:cNvPr id="471" name="Shape 39">
            <a:extLst>
              <a:ext uri="{FF2B5EF4-FFF2-40B4-BE49-F238E27FC236}">
                <a16:creationId xmlns:a16="http://schemas.microsoft.com/office/drawing/2014/main" id="{0A6A4BAC-447F-6E09-8691-4BFC5300A782}"/>
              </a:ext>
            </a:extLst>
          </p:cNvPr>
          <p:cNvSpPr/>
          <p:nvPr/>
        </p:nvSpPr>
        <p:spPr>
          <a:xfrm>
            <a:off x="18118899" y="3608832"/>
            <a:ext cx="5364480" cy="1658112"/>
          </a:xfrm>
          <a:prstGeom prst="rect">
            <a:avLst/>
          </a:prstGeom>
          <a:solidFill>
            <a:srgbClr val="2D4A5A"/>
          </a:solidFill>
          <a:ln w="12700">
            <a:solidFill>
              <a:srgbClr val="2D4A5A"/>
            </a:solidFill>
            <a:prstDash val="solid"/>
          </a:ln>
        </p:spPr>
        <p:txBody>
          <a:bodyPr/>
          <a:lstStyle/>
          <a:p>
            <a:endParaRPr lang="en-US" sz="12800"/>
          </a:p>
        </p:txBody>
      </p:sp>
      <p:sp>
        <p:nvSpPr>
          <p:cNvPr id="472" name="Text 40">
            <a:extLst>
              <a:ext uri="{FF2B5EF4-FFF2-40B4-BE49-F238E27FC236}">
                <a16:creationId xmlns:a16="http://schemas.microsoft.com/office/drawing/2014/main" id="{7CD1C21B-4A94-7230-3232-49A84318B060}"/>
              </a:ext>
            </a:extLst>
          </p:cNvPr>
          <p:cNvSpPr/>
          <p:nvPr/>
        </p:nvSpPr>
        <p:spPr>
          <a:xfrm>
            <a:off x="18411507" y="3706368"/>
            <a:ext cx="4779264" cy="1463040"/>
          </a:xfrm>
          <a:prstGeom prst="rect">
            <a:avLst/>
          </a:prstGeom>
          <a:noFill/>
          <a:ln/>
        </p:spPr>
        <p:txBody>
          <a:bodyPr wrap="square" lIns="0" tIns="0" rIns="0" bIns="0" rtlCol="0" anchor="ctr"/>
          <a:lstStyle/>
          <a:p>
            <a:pPr algn="ctr"/>
            <a:r>
              <a:rPr lang="en-US" sz="2933" b="1" dirty="0">
                <a:solidFill>
                  <a:srgbClr val="FFFFFF"/>
                </a:solidFill>
                <a:latin typeface="Maven Pro ExtraBold" pitchFamily="34" charset="0"/>
                <a:ea typeface="Maven Pro ExtraBold" pitchFamily="34" charset="-122"/>
                <a:cs typeface="Maven Pro ExtraBold" pitchFamily="34" charset="-120"/>
              </a:rPr>
              <a:t>2030–31</a:t>
            </a:r>
            <a:endParaRPr lang="en-US" sz="2933" dirty="0"/>
          </a:p>
          <a:p>
            <a:pPr algn="ctr"/>
            <a:r>
              <a:rPr lang="en-US" sz="2933" b="1" dirty="0">
                <a:solidFill>
                  <a:srgbClr val="FFFFFF"/>
                </a:solidFill>
                <a:latin typeface="Maven Pro ExtraBold" pitchFamily="34" charset="0"/>
                <a:ea typeface="Maven Pro ExtraBold" pitchFamily="34" charset="-122"/>
                <a:cs typeface="Maven Pro ExtraBold" pitchFamily="34" charset="-120"/>
              </a:rPr>
              <a:t>Mission Accomplished</a:t>
            </a:r>
            <a:endParaRPr lang="en-US" sz="2933" dirty="0"/>
          </a:p>
        </p:txBody>
      </p:sp>
      <p:sp>
        <p:nvSpPr>
          <p:cNvPr id="473" name="Shape 41">
            <a:extLst>
              <a:ext uri="{FF2B5EF4-FFF2-40B4-BE49-F238E27FC236}">
                <a16:creationId xmlns:a16="http://schemas.microsoft.com/office/drawing/2014/main" id="{9DF69A19-F658-7623-FFAC-FEB43CC464BE}"/>
              </a:ext>
            </a:extLst>
          </p:cNvPr>
          <p:cNvSpPr/>
          <p:nvPr/>
        </p:nvSpPr>
        <p:spPr>
          <a:xfrm>
            <a:off x="20557299" y="6412992"/>
            <a:ext cx="487680" cy="487680"/>
          </a:xfrm>
          <a:prstGeom prst="ellipse">
            <a:avLst/>
          </a:prstGeom>
          <a:solidFill>
            <a:srgbClr val="2D4A5A"/>
          </a:solidFill>
          <a:ln w="12700">
            <a:solidFill>
              <a:srgbClr val="2D4A5A"/>
            </a:solidFill>
            <a:prstDash val="solid"/>
          </a:ln>
        </p:spPr>
        <p:txBody>
          <a:bodyPr/>
          <a:lstStyle/>
          <a:p>
            <a:endParaRPr lang="en-US" sz="12800"/>
          </a:p>
        </p:txBody>
      </p:sp>
      <p:sp>
        <p:nvSpPr>
          <p:cNvPr id="474" name="Text 42">
            <a:extLst>
              <a:ext uri="{FF2B5EF4-FFF2-40B4-BE49-F238E27FC236}">
                <a16:creationId xmlns:a16="http://schemas.microsoft.com/office/drawing/2014/main" id="{9B4765E5-B06A-B6D4-3DF5-D98A2DD25D59}"/>
              </a:ext>
            </a:extLst>
          </p:cNvPr>
          <p:cNvSpPr/>
          <p:nvPr/>
        </p:nvSpPr>
        <p:spPr>
          <a:xfrm>
            <a:off x="18411507" y="5657088"/>
            <a:ext cx="4779264" cy="853440"/>
          </a:xfrm>
          <a:prstGeom prst="rect">
            <a:avLst/>
          </a:prstGeom>
          <a:noFill/>
          <a:ln/>
        </p:spPr>
        <p:txBody>
          <a:bodyPr wrap="square" lIns="0" tIns="0" rIns="0" bIns="0" rtlCol="0" anchor="ctr"/>
          <a:lstStyle/>
          <a:p>
            <a:pPr algn="ctr"/>
            <a:r>
              <a:rPr lang="en-US" sz="2933" b="1" dirty="0">
                <a:solidFill>
                  <a:srgbClr val="2D4A5A"/>
                </a:solidFill>
                <a:latin typeface="Maven Pro ExtraBold" pitchFamily="34" charset="0"/>
                <a:ea typeface="Maven Pro ExtraBold" pitchFamily="34" charset="-122"/>
                <a:cs typeface="Maven Pro ExtraBold" pitchFamily="34" charset="-120"/>
              </a:rPr>
              <a:t>$191M Target</a:t>
            </a:r>
            <a:endParaRPr lang="en-US" sz="2933" dirty="0"/>
          </a:p>
        </p:txBody>
      </p:sp>
      <p:sp>
        <p:nvSpPr>
          <p:cNvPr id="475" name="Shape 43">
            <a:extLst>
              <a:ext uri="{FF2B5EF4-FFF2-40B4-BE49-F238E27FC236}">
                <a16:creationId xmlns:a16="http://schemas.microsoft.com/office/drawing/2014/main" id="{2E4515CB-EF0A-1DD4-B860-DCB8C3B05C17}"/>
              </a:ext>
            </a:extLst>
          </p:cNvPr>
          <p:cNvSpPr/>
          <p:nvPr/>
        </p:nvSpPr>
        <p:spPr>
          <a:xfrm>
            <a:off x="18411507" y="7120128"/>
            <a:ext cx="4779264" cy="0"/>
          </a:xfrm>
          <a:prstGeom prst="line">
            <a:avLst/>
          </a:prstGeom>
          <a:noFill/>
          <a:ln w="9525">
            <a:solidFill>
              <a:srgbClr val="E8D8C8"/>
            </a:solidFill>
            <a:prstDash val="solid"/>
          </a:ln>
        </p:spPr>
        <p:txBody>
          <a:bodyPr/>
          <a:lstStyle/>
          <a:p>
            <a:endParaRPr lang="en-US" sz="12800"/>
          </a:p>
        </p:txBody>
      </p:sp>
      <p:sp>
        <p:nvSpPr>
          <p:cNvPr id="476" name="Text 44">
            <a:extLst>
              <a:ext uri="{FF2B5EF4-FFF2-40B4-BE49-F238E27FC236}">
                <a16:creationId xmlns:a16="http://schemas.microsoft.com/office/drawing/2014/main" id="{68BC326D-321B-0D1B-C286-E5BA65E1F8C7}"/>
              </a:ext>
            </a:extLst>
          </p:cNvPr>
          <p:cNvSpPr/>
          <p:nvPr/>
        </p:nvSpPr>
        <p:spPr>
          <a:xfrm>
            <a:off x="18411507" y="7315200"/>
            <a:ext cx="4779264" cy="975360"/>
          </a:xfrm>
          <a:prstGeom prst="rect">
            <a:avLst/>
          </a:prstGeom>
          <a:noFill/>
          <a:ln/>
        </p:spPr>
        <p:txBody>
          <a:bodyPr wrap="square" lIns="0" tIns="0" rIns="0" bIns="0" rtlCol="0" anchor="ctr"/>
          <a:lstStyle/>
          <a:p>
            <a:pPr>
              <a:lnSpc>
                <a:spcPct val="115000"/>
              </a:lnSpc>
            </a:pPr>
            <a:r>
              <a:rPr lang="en-US" sz="2080" dirty="0">
                <a:solidFill>
                  <a:srgbClr val="4A6170"/>
                </a:solidFill>
                <a:latin typeface="Poppins" pitchFamily="34" charset="0"/>
                <a:ea typeface="Poppins" pitchFamily="34" charset="-122"/>
                <a:cs typeface="Poppins" pitchFamily="34" charset="-120"/>
              </a:rPr>
              <a:t>▸  $191M revenue trajectory by FY31</a:t>
            </a:r>
            <a:endParaRPr lang="en-US" sz="2080" dirty="0"/>
          </a:p>
        </p:txBody>
      </p:sp>
      <p:sp>
        <p:nvSpPr>
          <p:cNvPr id="477" name="Text 45">
            <a:extLst>
              <a:ext uri="{FF2B5EF4-FFF2-40B4-BE49-F238E27FC236}">
                <a16:creationId xmlns:a16="http://schemas.microsoft.com/office/drawing/2014/main" id="{9A9BE684-9E26-5C46-A661-ACE6E370CF88}"/>
              </a:ext>
            </a:extLst>
          </p:cNvPr>
          <p:cNvSpPr/>
          <p:nvPr/>
        </p:nvSpPr>
        <p:spPr>
          <a:xfrm>
            <a:off x="18411507" y="8388096"/>
            <a:ext cx="4779264" cy="975360"/>
          </a:xfrm>
          <a:prstGeom prst="rect">
            <a:avLst/>
          </a:prstGeom>
          <a:noFill/>
          <a:ln/>
        </p:spPr>
        <p:txBody>
          <a:bodyPr wrap="square" lIns="0" tIns="0" rIns="0" bIns="0" rtlCol="0" anchor="ctr"/>
          <a:lstStyle/>
          <a:p>
            <a:pPr>
              <a:lnSpc>
                <a:spcPct val="115000"/>
              </a:lnSpc>
            </a:pPr>
            <a:r>
              <a:rPr lang="en-US" sz="2080" dirty="0">
                <a:solidFill>
                  <a:srgbClr val="4A6170"/>
                </a:solidFill>
                <a:latin typeface="Poppins" pitchFamily="34" charset="0"/>
                <a:ea typeface="Poppins" pitchFamily="34" charset="-122"/>
                <a:cs typeface="Poppins" pitchFamily="34" charset="-120"/>
              </a:rPr>
              <a:t>▸  Strategic IPO / global expansion path</a:t>
            </a:r>
            <a:endParaRPr lang="en-US" sz="2080" dirty="0"/>
          </a:p>
        </p:txBody>
      </p:sp>
      <p:sp>
        <p:nvSpPr>
          <p:cNvPr id="478" name="Text 46">
            <a:extLst>
              <a:ext uri="{FF2B5EF4-FFF2-40B4-BE49-F238E27FC236}">
                <a16:creationId xmlns:a16="http://schemas.microsoft.com/office/drawing/2014/main" id="{467E2BFF-9E86-D2AD-3131-1E52A0A001D3}"/>
              </a:ext>
            </a:extLst>
          </p:cNvPr>
          <p:cNvSpPr/>
          <p:nvPr/>
        </p:nvSpPr>
        <p:spPr>
          <a:xfrm>
            <a:off x="18411507" y="9460992"/>
            <a:ext cx="4779264" cy="975360"/>
          </a:xfrm>
          <a:prstGeom prst="rect">
            <a:avLst/>
          </a:prstGeom>
          <a:noFill/>
          <a:ln/>
        </p:spPr>
        <p:txBody>
          <a:bodyPr wrap="square" lIns="0" tIns="0" rIns="0" bIns="0" rtlCol="0" anchor="ctr"/>
          <a:lstStyle/>
          <a:p>
            <a:pPr>
              <a:lnSpc>
                <a:spcPct val="115000"/>
              </a:lnSpc>
            </a:pPr>
            <a:r>
              <a:rPr lang="en-US" sz="2080" dirty="0">
                <a:solidFill>
                  <a:srgbClr val="4A6170"/>
                </a:solidFill>
                <a:latin typeface="Poppins" pitchFamily="34" charset="0"/>
                <a:ea typeface="Poppins" pitchFamily="34" charset="-122"/>
                <a:cs typeface="Poppins" pitchFamily="34" charset="-120"/>
              </a:rPr>
              <a:t>▸  $1B+ valuation milestone</a:t>
            </a:r>
            <a:endParaRPr lang="en-US" sz="2080" dirty="0"/>
          </a:p>
        </p:txBody>
      </p:sp>
      <p:sp>
        <p:nvSpPr>
          <p:cNvPr id="479" name="Text 47">
            <a:extLst>
              <a:ext uri="{FF2B5EF4-FFF2-40B4-BE49-F238E27FC236}">
                <a16:creationId xmlns:a16="http://schemas.microsoft.com/office/drawing/2014/main" id="{97839870-0DAA-BCFB-7437-4C93F16BB0EA}"/>
              </a:ext>
            </a:extLst>
          </p:cNvPr>
          <p:cNvSpPr/>
          <p:nvPr/>
        </p:nvSpPr>
        <p:spPr>
          <a:xfrm>
            <a:off x="18411507" y="10533888"/>
            <a:ext cx="4779264" cy="975360"/>
          </a:xfrm>
          <a:prstGeom prst="rect">
            <a:avLst/>
          </a:prstGeom>
          <a:noFill/>
          <a:ln/>
        </p:spPr>
        <p:txBody>
          <a:bodyPr wrap="square" lIns="0" tIns="0" rIns="0" bIns="0" rtlCol="0" anchor="ctr"/>
          <a:lstStyle/>
          <a:p>
            <a:pPr>
              <a:lnSpc>
                <a:spcPct val="115000"/>
              </a:lnSpc>
            </a:pPr>
            <a:r>
              <a:rPr lang="en-US" sz="2080" dirty="0">
                <a:solidFill>
                  <a:srgbClr val="4A6170"/>
                </a:solidFill>
                <a:latin typeface="Poppins" pitchFamily="34" charset="0"/>
                <a:ea typeface="Poppins" pitchFamily="34" charset="-122"/>
                <a:cs typeface="Poppins" pitchFamily="34" charset="-120"/>
              </a:rPr>
              <a:t>▸  200,000 PAAS homes reached</a:t>
            </a:r>
            <a:endParaRPr lang="en-US" sz="2080" dirty="0"/>
          </a:p>
        </p:txBody>
      </p:sp>
      <p:sp>
        <p:nvSpPr>
          <p:cNvPr id="480" name="Text 48">
            <a:extLst>
              <a:ext uri="{FF2B5EF4-FFF2-40B4-BE49-F238E27FC236}">
                <a16:creationId xmlns:a16="http://schemas.microsoft.com/office/drawing/2014/main" id="{A10995E1-2F91-92DA-1825-BC933EDC0773}"/>
              </a:ext>
            </a:extLst>
          </p:cNvPr>
          <p:cNvSpPr/>
          <p:nvPr/>
        </p:nvSpPr>
        <p:spPr>
          <a:xfrm>
            <a:off x="18411507" y="11606784"/>
            <a:ext cx="4779264" cy="975360"/>
          </a:xfrm>
          <a:prstGeom prst="rect">
            <a:avLst/>
          </a:prstGeom>
          <a:noFill/>
          <a:ln/>
        </p:spPr>
        <p:txBody>
          <a:bodyPr wrap="square" lIns="0" tIns="0" rIns="0" bIns="0" rtlCol="0" anchor="ctr"/>
          <a:lstStyle/>
          <a:p>
            <a:pPr>
              <a:lnSpc>
                <a:spcPct val="115000"/>
              </a:lnSpc>
            </a:pPr>
            <a:r>
              <a:rPr lang="en-US" sz="2080" dirty="0">
                <a:solidFill>
                  <a:srgbClr val="4A6170"/>
                </a:solidFill>
                <a:latin typeface="Poppins" pitchFamily="34" charset="0"/>
                <a:ea typeface="Poppins" pitchFamily="34" charset="-122"/>
                <a:cs typeface="Poppins" pitchFamily="34" charset="-120"/>
              </a:rPr>
              <a:t>▸  150+ WAAS plants · 20 AQUAIR cities</a:t>
            </a:r>
            <a:endParaRPr lang="en-US" sz="2080" dirty="0"/>
          </a:p>
        </p:txBody>
      </p:sp>
      <p:sp>
        <p:nvSpPr>
          <p:cNvPr id="481" name="Text 24">
            <a:extLst>
              <a:ext uri="{FF2B5EF4-FFF2-40B4-BE49-F238E27FC236}">
                <a16:creationId xmlns:a16="http://schemas.microsoft.com/office/drawing/2014/main" id="{EFB6F994-C24A-204E-D26C-6E5925404385}"/>
              </a:ext>
            </a:extLst>
          </p:cNvPr>
          <p:cNvSpPr/>
          <p:nvPr/>
        </p:nvSpPr>
        <p:spPr>
          <a:xfrm>
            <a:off x="6951027" y="8290560"/>
            <a:ext cx="4779264" cy="975360"/>
          </a:xfrm>
          <a:prstGeom prst="rect">
            <a:avLst/>
          </a:prstGeom>
          <a:noFill/>
          <a:ln/>
        </p:spPr>
        <p:txBody>
          <a:bodyPr wrap="square" lIns="0" tIns="0" rIns="0" bIns="0" rtlCol="0" anchor="ctr"/>
          <a:lstStyle/>
          <a:p>
            <a:pPr>
              <a:lnSpc>
                <a:spcPct val="115000"/>
              </a:lnSpc>
            </a:pPr>
            <a:r>
              <a:rPr lang="en-US" sz="2080" dirty="0">
                <a:solidFill>
                  <a:srgbClr val="4A6170"/>
                </a:solidFill>
                <a:latin typeface="Poppins" pitchFamily="34" charset="0"/>
                <a:ea typeface="Poppins" pitchFamily="34" charset="-122"/>
                <a:cs typeface="Poppins" pitchFamily="34" charset="-120"/>
              </a:rPr>
              <a:t>▸  WAAS pilot plants — India &amp; MENA</a:t>
            </a:r>
            <a:endParaRPr lang="en-US" sz="2080" dirty="0"/>
          </a:p>
        </p:txBody>
      </p:sp>
      <p:sp>
        <p:nvSpPr>
          <p:cNvPr id="482" name="Text 25">
            <a:extLst>
              <a:ext uri="{FF2B5EF4-FFF2-40B4-BE49-F238E27FC236}">
                <a16:creationId xmlns:a16="http://schemas.microsoft.com/office/drawing/2014/main" id="{DC4BD508-96A7-86F1-816D-A746292DE315}"/>
              </a:ext>
            </a:extLst>
          </p:cNvPr>
          <p:cNvSpPr/>
          <p:nvPr/>
        </p:nvSpPr>
        <p:spPr>
          <a:xfrm>
            <a:off x="6951027" y="9363456"/>
            <a:ext cx="4779264" cy="975360"/>
          </a:xfrm>
          <a:prstGeom prst="rect">
            <a:avLst/>
          </a:prstGeom>
          <a:noFill/>
          <a:ln/>
        </p:spPr>
        <p:txBody>
          <a:bodyPr wrap="square" lIns="0" tIns="0" rIns="0" bIns="0" rtlCol="0" anchor="ctr"/>
          <a:lstStyle/>
          <a:p>
            <a:pPr>
              <a:lnSpc>
                <a:spcPct val="115000"/>
              </a:lnSpc>
            </a:pPr>
            <a:r>
              <a:rPr lang="en-US" sz="2080" dirty="0">
                <a:solidFill>
                  <a:srgbClr val="4A6170"/>
                </a:solidFill>
                <a:latin typeface="Poppins" pitchFamily="34" charset="0"/>
                <a:ea typeface="Poppins" pitchFamily="34" charset="-122"/>
                <a:cs typeface="Poppins" pitchFamily="34" charset="-120"/>
              </a:rPr>
              <a:t>▸  AQUAIR first 3 cities launched</a:t>
            </a:r>
            <a:endParaRPr lang="en-US" sz="2080" dirty="0"/>
          </a:p>
        </p:txBody>
      </p:sp>
      <p:sp>
        <p:nvSpPr>
          <p:cNvPr id="483" name="Text 26">
            <a:extLst>
              <a:ext uri="{FF2B5EF4-FFF2-40B4-BE49-F238E27FC236}">
                <a16:creationId xmlns:a16="http://schemas.microsoft.com/office/drawing/2014/main" id="{47E7E5E6-C990-B58E-832A-4D81372C04AB}"/>
              </a:ext>
            </a:extLst>
          </p:cNvPr>
          <p:cNvSpPr/>
          <p:nvPr/>
        </p:nvSpPr>
        <p:spPr>
          <a:xfrm>
            <a:off x="6951027" y="10436352"/>
            <a:ext cx="4779264" cy="975360"/>
          </a:xfrm>
          <a:prstGeom prst="rect">
            <a:avLst/>
          </a:prstGeom>
          <a:noFill/>
          <a:ln/>
        </p:spPr>
        <p:txBody>
          <a:bodyPr wrap="square" lIns="0" tIns="0" rIns="0" bIns="0" rtlCol="0" anchor="ctr"/>
          <a:lstStyle/>
          <a:p>
            <a:pPr>
              <a:lnSpc>
                <a:spcPct val="115000"/>
              </a:lnSpc>
            </a:pPr>
            <a:r>
              <a:rPr lang="en-US" sz="2080" dirty="0">
                <a:solidFill>
                  <a:srgbClr val="4A6170"/>
                </a:solidFill>
                <a:latin typeface="Poppins" pitchFamily="34" charset="0"/>
                <a:ea typeface="Poppins" pitchFamily="34" charset="-122"/>
                <a:cs typeface="Poppins" pitchFamily="34" charset="-120"/>
              </a:rPr>
              <a:t>▸  Advance MOF R&amp;D and next-gen efficiency breakthroughs</a:t>
            </a:r>
            <a:endParaRPr lang="en-US" sz="2080" dirty="0"/>
          </a:p>
        </p:txBody>
      </p:sp>
      <p:sp>
        <p:nvSpPr>
          <p:cNvPr id="484" name="Text 26">
            <a:extLst>
              <a:ext uri="{FF2B5EF4-FFF2-40B4-BE49-F238E27FC236}">
                <a16:creationId xmlns:a16="http://schemas.microsoft.com/office/drawing/2014/main" id="{732403E9-D2E2-9F9E-7A01-278E6B2F67AD}"/>
              </a:ext>
            </a:extLst>
          </p:cNvPr>
          <p:cNvSpPr/>
          <p:nvPr/>
        </p:nvSpPr>
        <p:spPr>
          <a:xfrm>
            <a:off x="6951027" y="11606784"/>
            <a:ext cx="4779264" cy="975360"/>
          </a:xfrm>
          <a:prstGeom prst="rect">
            <a:avLst/>
          </a:prstGeom>
          <a:noFill/>
          <a:ln/>
        </p:spPr>
        <p:txBody>
          <a:bodyPr wrap="square" lIns="0" tIns="0" rIns="0" bIns="0" rtlCol="0" anchor="ctr"/>
          <a:lstStyle/>
          <a:p>
            <a:pPr>
              <a:lnSpc>
                <a:spcPct val="115000"/>
              </a:lnSpc>
            </a:pPr>
            <a:r>
              <a:rPr lang="en-US" sz="2080" dirty="0">
                <a:solidFill>
                  <a:srgbClr val="4A6170"/>
                </a:solidFill>
                <a:latin typeface="Poppins" pitchFamily="34" charset="0"/>
                <a:ea typeface="Poppins" pitchFamily="34" charset="-122"/>
                <a:cs typeface="Poppins" pitchFamily="34" charset="-120"/>
              </a:rPr>
              <a:t>▸  International distributor network activated</a:t>
            </a:r>
            <a:endParaRPr lang="en-US" sz="2080" dirty="0"/>
          </a:p>
        </p:txBody>
      </p:sp>
    </p:spTree>
    <p:extLst>
      <p:ext uri="{BB962C8B-B14F-4D97-AF65-F5344CB8AC3E}">
        <p14:creationId xmlns:p14="http://schemas.microsoft.com/office/powerpoint/2010/main" val="337778627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0E6D9"/>
        </a:solidFill>
        <a:effectLst/>
      </p:bgPr>
    </p:bg>
    <p:spTree>
      <p:nvGrpSpPr>
        <p:cNvPr id="1" name=""/>
        <p:cNvGrpSpPr/>
        <p:nvPr/>
      </p:nvGrpSpPr>
      <p:grpSpPr>
        <a:xfrm>
          <a:off x="0" y="0"/>
          <a:ext cx="0" cy="0"/>
          <a:chOff x="0" y="0"/>
          <a:chExt cx="0" cy="0"/>
        </a:xfrm>
      </p:grpSpPr>
      <p:sp>
        <p:nvSpPr>
          <p:cNvPr id="495" name="Line"/>
          <p:cNvSpPr/>
          <p:nvPr/>
        </p:nvSpPr>
        <p:spPr>
          <a:xfrm>
            <a:off x="765001" y="924073"/>
            <a:ext cx="22853999" cy="1"/>
          </a:xfrm>
          <a:prstGeom prst="line">
            <a:avLst/>
          </a:prstGeom>
          <a:ln w="25400">
            <a:solidFill>
              <a:srgbClr val="5E5E5E"/>
            </a:solidFill>
            <a:miter lim="400000"/>
          </a:ln>
        </p:spPr>
        <p:txBody>
          <a:bodyPr lIns="50800" tIns="50800" rIns="50800" bIns="50800" anchor="ctr"/>
          <a:lstStyle/>
          <a:p>
            <a:endParaRPr/>
          </a:p>
        </p:txBody>
      </p:sp>
      <p:pic>
        <p:nvPicPr>
          <p:cNvPr id="496" name="logo.png" descr="logo.png"/>
          <p:cNvPicPr>
            <a:picLocks noChangeAspect="1"/>
          </p:cNvPicPr>
          <p:nvPr/>
        </p:nvPicPr>
        <p:blipFill>
          <a:blip r:embed="rId2"/>
          <a:stretch>
            <a:fillRect/>
          </a:stretch>
        </p:blipFill>
        <p:spPr>
          <a:xfrm>
            <a:off x="777055" y="240438"/>
            <a:ext cx="1044739" cy="454442"/>
          </a:xfrm>
          <a:prstGeom prst="rect">
            <a:avLst/>
          </a:prstGeom>
          <a:ln w="12700">
            <a:miter lim="400000"/>
          </a:ln>
        </p:spPr>
      </p:pic>
      <p:sp>
        <p:nvSpPr>
          <p:cNvPr id="497" name="/ Investors"/>
          <p:cNvSpPr txBox="1"/>
          <p:nvPr/>
        </p:nvSpPr>
        <p:spPr>
          <a:xfrm>
            <a:off x="1922843" y="239058"/>
            <a:ext cx="1578560"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400">
                <a:solidFill>
                  <a:srgbClr val="5E5E5E"/>
                </a:solidFill>
              </a:defRPr>
            </a:lvl1pPr>
          </a:lstStyle>
          <a:p>
            <a:r>
              <a:t>/ Investors</a:t>
            </a:r>
          </a:p>
        </p:txBody>
      </p:sp>
      <p:sp>
        <p:nvSpPr>
          <p:cNvPr id="498" name="Slide Number"/>
          <p:cNvSpPr txBox="1">
            <a:spLocks noGrp="1"/>
          </p:cNvSpPr>
          <p:nvPr>
            <p:ph type="sldNum" sz="quarter" idx="4294967295"/>
          </p:nvPr>
        </p:nvSpPr>
        <p:spPr>
          <a:xfrm>
            <a:off x="23170303" y="245409"/>
            <a:ext cx="430683" cy="4572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21</a:t>
            </a:fld>
            <a:endParaRPr/>
          </a:p>
        </p:txBody>
      </p:sp>
      <p:sp>
        <p:nvSpPr>
          <p:cNvPr id="499" name="Backed by Visionary Investors"/>
          <p:cNvSpPr txBox="1">
            <a:spLocks noGrp="1"/>
          </p:cNvSpPr>
          <p:nvPr>
            <p:ph type="title"/>
          </p:nvPr>
        </p:nvSpPr>
        <p:spPr>
          <a:xfrm>
            <a:off x="763244" y="1528244"/>
            <a:ext cx="8226799" cy="4877880"/>
          </a:xfrm>
          <a:prstGeom prst="rect">
            <a:avLst/>
          </a:prstGeom>
        </p:spPr>
        <p:txBody>
          <a:bodyPr/>
          <a:lstStyle/>
          <a:p>
            <a:pPr>
              <a:lnSpc>
                <a:spcPct val="100000"/>
              </a:lnSpc>
            </a:pPr>
            <a:r>
              <a:rPr dirty="0"/>
              <a:t>Backed by Visionary Investors</a:t>
            </a:r>
          </a:p>
        </p:txBody>
      </p:sp>
      <p:sp>
        <p:nvSpPr>
          <p:cNvPr id="500" name="Supported by a global network of believers in deep tech, sustainability, and long-term impact."/>
          <p:cNvSpPr txBox="1"/>
          <p:nvPr/>
        </p:nvSpPr>
        <p:spPr>
          <a:xfrm>
            <a:off x="762000" y="10346585"/>
            <a:ext cx="8111120" cy="2451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spAutoFit/>
          </a:bodyPr>
          <a:lstStyle>
            <a:lvl1pPr>
              <a:spcBef>
                <a:spcPts val="1400"/>
              </a:spcBef>
              <a:defRPr sz="4200"/>
            </a:lvl1pPr>
          </a:lstStyle>
          <a:p>
            <a:r>
              <a:rPr dirty="0"/>
              <a:t>Supported by a global network of believers in deep tech, sustainability, and long-term impact.</a:t>
            </a:r>
          </a:p>
        </p:txBody>
      </p:sp>
      <p:sp>
        <p:nvSpPr>
          <p:cNvPr id="2" name="Rounded Rectangle">
            <a:extLst>
              <a:ext uri="{FF2B5EF4-FFF2-40B4-BE49-F238E27FC236}">
                <a16:creationId xmlns:a16="http://schemas.microsoft.com/office/drawing/2014/main" id="{B36CC0C6-D490-A448-4F54-4224DEBDCC5E}"/>
              </a:ext>
            </a:extLst>
          </p:cNvPr>
          <p:cNvSpPr/>
          <p:nvPr/>
        </p:nvSpPr>
        <p:spPr>
          <a:xfrm>
            <a:off x="9935447" y="3784304"/>
            <a:ext cx="13678600" cy="9158791"/>
          </a:xfrm>
          <a:prstGeom prst="roundRect">
            <a:avLst>
              <a:gd name="adj" fmla="val 2178"/>
            </a:avLst>
          </a:prstGeom>
          <a:solidFill>
            <a:srgbClr val="FFFFFF">
              <a:alpha val="45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grpSp>
        <p:nvGrpSpPr>
          <p:cNvPr id="3" name="Group">
            <a:extLst>
              <a:ext uri="{FF2B5EF4-FFF2-40B4-BE49-F238E27FC236}">
                <a16:creationId xmlns:a16="http://schemas.microsoft.com/office/drawing/2014/main" id="{80B4A56B-6F27-B201-131F-CDFA6A05D064}"/>
              </a:ext>
            </a:extLst>
          </p:cNvPr>
          <p:cNvGrpSpPr/>
          <p:nvPr/>
        </p:nvGrpSpPr>
        <p:grpSpPr>
          <a:xfrm>
            <a:off x="10325249" y="4122912"/>
            <a:ext cx="8916668" cy="1019229"/>
            <a:chOff x="0" y="0"/>
            <a:chExt cx="8916666" cy="1019228"/>
          </a:xfrm>
        </p:grpSpPr>
        <p:sp>
          <p:nvSpPr>
            <p:cNvPr id="4" name="Prestige Group, Rezwan Razack…">
              <a:extLst>
                <a:ext uri="{FF2B5EF4-FFF2-40B4-BE49-F238E27FC236}">
                  <a16:creationId xmlns:a16="http://schemas.microsoft.com/office/drawing/2014/main" id="{38C2BDA0-DAA6-6206-0672-1CC7C38A3871}"/>
                </a:ext>
              </a:extLst>
            </p:cNvPr>
            <p:cNvSpPr txBox="1"/>
            <p:nvPr/>
          </p:nvSpPr>
          <p:spPr>
            <a:xfrm>
              <a:off x="1749566" y="28919"/>
              <a:ext cx="7167101" cy="9359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spcBef>
                  <a:spcPts val="600"/>
                </a:spcBef>
                <a:defRPr sz="2800"/>
              </a:pPr>
              <a:r>
                <a:rPr dirty="0">
                  <a:latin typeface="Maven Pro SemiBold"/>
                  <a:ea typeface="Maven Pro SemiBold"/>
                  <a:cs typeface="Maven Pro SemiBold"/>
                  <a:sym typeface="Maven Pro SemiBold"/>
                </a:rPr>
                <a:t>Prestige Group, Rezwan Razack</a:t>
              </a:r>
            </a:p>
            <a:p>
              <a:pPr>
                <a:spcBef>
                  <a:spcPts val="600"/>
                </a:spcBef>
                <a:defRPr sz="2600"/>
              </a:pPr>
              <a:r>
                <a:rPr dirty="0">
                  <a:latin typeface="Maven Pro Medium" pitchFamily="2" charset="77"/>
                </a:rPr>
                <a:t>India’s most respected builder.</a:t>
              </a:r>
            </a:p>
          </p:txBody>
        </p:sp>
        <p:grpSp>
          <p:nvGrpSpPr>
            <p:cNvPr id="5" name="Group">
              <a:extLst>
                <a:ext uri="{FF2B5EF4-FFF2-40B4-BE49-F238E27FC236}">
                  <a16:creationId xmlns:a16="http://schemas.microsoft.com/office/drawing/2014/main" id="{3589031C-10A2-7DD9-A0D8-4F8B58D4B1F2}"/>
                </a:ext>
              </a:extLst>
            </p:cNvPr>
            <p:cNvGrpSpPr/>
            <p:nvPr/>
          </p:nvGrpSpPr>
          <p:grpSpPr>
            <a:xfrm>
              <a:off x="-1" y="0"/>
              <a:ext cx="1611628" cy="1019229"/>
              <a:chOff x="0" y="0"/>
              <a:chExt cx="1611626" cy="1019228"/>
            </a:xfrm>
          </p:grpSpPr>
          <p:pic>
            <p:nvPicPr>
              <p:cNvPr id="6" name="Prestige_Group_logo.png" descr="Prestige_Group_logo.png">
                <a:extLst>
                  <a:ext uri="{FF2B5EF4-FFF2-40B4-BE49-F238E27FC236}">
                    <a16:creationId xmlns:a16="http://schemas.microsoft.com/office/drawing/2014/main" id="{71E33C67-74A4-9CC6-D896-3701FA3A5D4C}"/>
                  </a:ext>
                </a:extLst>
              </p:cNvPr>
              <p:cNvPicPr>
                <a:picLocks/>
              </p:cNvPicPr>
              <p:nvPr/>
            </p:nvPicPr>
            <p:blipFill>
              <a:blip r:embed="rId3"/>
              <a:srcRect t="6321" r="16" b="6331"/>
              <a:stretch>
                <a:fillRect/>
              </a:stretch>
            </p:blipFill>
            <p:spPr>
              <a:xfrm>
                <a:off x="592451" y="0"/>
                <a:ext cx="1019176" cy="1019229"/>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2" y="1004"/>
                      <a:pt x="3163" y="3015"/>
                    </a:cubicBezTo>
                    <a:cubicBezTo>
                      <a:pt x="1053" y="5026"/>
                      <a:pt x="0" y="7661"/>
                      <a:pt x="0" y="10297"/>
                    </a:cubicBezTo>
                    <a:cubicBezTo>
                      <a:pt x="0" y="12932"/>
                      <a:pt x="1053" y="15567"/>
                      <a:pt x="3163" y="17578"/>
                    </a:cubicBezTo>
                    <a:cubicBezTo>
                      <a:pt x="7381" y="21600"/>
                      <a:pt x="14219" y="21600"/>
                      <a:pt x="18437" y="17578"/>
                    </a:cubicBezTo>
                    <a:cubicBezTo>
                      <a:pt x="20547" y="15567"/>
                      <a:pt x="21600" y="12932"/>
                      <a:pt x="21600" y="10297"/>
                    </a:cubicBezTo>
                    <a:cubicBezTo>
                      <a:pt x="21600" y="7661"/>
                      <a:pt x="20547" y="5026"/>
                      <a:pt x="18437" y="3015"/>
                    </a:cubicBezTo>
                    <a:cubicBezTo>
                      <a:pt x="16328" y="1004"/>
                      <a:pt x="13564" y="0"/>
                      <a:pt x="10800" y="0"/>
                    </a:cubicBezTo>
                    <a:close/>
                  </a:path>
                </a:pathLst>
              </a:custGeom>
              <a:ln w="25400" cap="flat">
                <a:solidFill>
                  <a:srgbClr val="FFFFFF"/>
                </a:solidFill>
                <a:prstDash val="solid"/>
                <a:miter lim="400000"/>
              </a:ln>
              <a:effectLst>
                <a:outerShdw blurRad="63500" dist="50800" dir="5400000" rotWithShape="0">
                  <a:srgbClr val="000000">
                    <a:alpha val="20000"/>
                  </a:srgbClr>
                </a:outerShdw>
              </a:effectLst>
            </p:spPr>
          </p:pic>
          <p:pic>
            <p:nvPicPr>
              <p:cNvPr id="7" name="Image" descr="Image">
                <a:extLst>
                  <a:ext uri="{FF2B5EF4-FFF2-40B4-BE49-F238E27FC236}">
                    <a16:creationId xmlns:a16="http://schemas.microsoft.com/office/drawing/2014/main" id="{E363EC7C-3890-DC2D-4540-2E65FEA493C7}"/>
                  </a:ext>
                </a:extLst>
              </p:cNvPr>
              <p:cNvPicPr>
                <a:picLocks noChangeAspect="1"/>
              </p:cNvPicPr>
              <p:nvPr/>
            </p:nvPicPr>
            <p:blipFill>
              <a:blip r:embed="rId4"/>
              <a:srcRect l="6092" t="6815" r="7028" b="6815"/>
              <a:stretch>
                <a:fillRect/>
              </a:stretch>
            </p:blipFill>
            <p:spPr>
              <a:xfrm>
                <a:off x="0" y="1614"/>
                <a:ext cx="1016000" cy="1016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540" y="0"/>
                      <a:pt x="8288" y="219"/>
                      <a:pt x="7104" y="650"/>
                    </a:cubicBezTo>
                    <a:cubicBezTo>
                      <a:pt x="4104" y="1742"/>
                      <a:pt x="1742" y="4104"/>
                      <a:pt x="650" y="7104"/>
                    </a:cubicBezTo>
                    <a:cubicBezTo>
                      <a:pt x="219" y="8288"/>
                      <a:pt x="0" y="9540"/>
                      <a:pt x="0" y="10800"/>
                    </a:cubicBezTo>
                    <a:cubicBezTo>
                      <a:pt x="0" y="12060"/>
                      <a:pt x="219" y="13312"/>
                      <a:pt x="650" y="14496"/>
                    </a:cubicBezTo>
                    <a:cubicBezTo>
                      <a:pt x="1742" y="17496"/>
                      <a:pt x="4104" y="19858"/>
                      <a:pt x="7104" y="20950"/>
                    </a:cubicBezTo>
                    <a:cubicBezTo>
                      <a:pt x="8288" y="21381"/>
                      <a:pt x="9540" y="21600"/>
                      <a:pt x="10800" y="21600"/>
                    </a:cubicBezTo>
                    <a:cubicBezTo>
                      <a:pt x="12060" y="21600"/>
                      <a:pt x="13312" y="21381"/>
                      <a:pt x="14496" y="20950"/>
                    </a:cubicBezTo>
                    <a:cubicBezTo>
                      <a:pt x="17496" y="19858"/>
                      <a:pt x="19858" y="17496"/>
                      <a:pt x="20950" y="14496"/>
                    </a:cubicBezTo>
                    <a:cubicBezTo>
                      <a:pt x="21381" y="13312"/>
                      <a:pt x="21600" y="12060"/>
                      <a:pt x="21600" y="10800"/>
                    </a:cubicBezTo>
                    <a:cubicBezTo>
                      <a:pt x="21600" y="9540"/>
                      <a:pt x="21381" y="8288"/>
                      <a:pt x="20950" y="7104"/>
                    </a:cubicBezTo>
                    <a:cubicBezTo>
                      <a:pt x="19858" y="4104"/>
                      <a:pt x="17496" y="1742"/>
                      <a:pt x="14496" y="650"/>
                    </a:cubicBezTo>
                    <a:cubicBezTo>
                      <a:pt x="13312" y="219"/>
                      <a:pt x="12060" y="0"/>
                      <a:pt x="10800" y="0"/>
                    </a:cubicBezTo>
                    <a:close/>
                  </a:path>
                </a:pathLst>
              </a:custGeom>
              <a:ln w="25400" cap="flat">
                <a:solidFill>
                  <a:srgbClr val="FFFFFF"/>
                </a:solidFill>
                <a:prstDash val="solid"/>
                <a:miter lim="400000"/>
              </a:ln>
              <a:effectLst>
                <a:outerShdw blurRad="63500" dist="50800" dir="5400000" rotWithShape="0">
                  <a:srgbClr val="000000">
                    <a:alpha val="20000"/>
                  </a:srgbClr>
                </a:outerShdw>
              </a:effectLst>
            </p:spPr>
          </p:pic>
        </p:grpSp>
      </p:grpSp>
      <p:grpSp>
        <p:nvGrpSpPr>
          <p:cNvPr id="8" name="Group">
            <a:extLst>
              <a:ext uri="{FF2B5EF4-FFF2-40B4-BE49-F238E27FC236}">
                <a16:creationId xmlns:a16="http://schemas.microsoft.com/office/drawing/2014/main" id="{007335C6-4050-631E-72D7-36993B231A39}"/>
              </a:ext>
            </a:extLst>
          </p:cNvPr>
          <p:cNvGrpSpPr/>
          <p:nvPr/>
        </p:nvGrpSpPr>
        <p:grpSpPr>
          <a:xfrm>
            <a:off x="10597887" y="11170186"/>
            <a:ext cx="11902449" cy="1278891"/>
            <a:chOff x="0" y="0"/>
            <a:chExt cx="11902447" cy="1278889"/>
          </a:xfrm>
        </p:grpSpPr>
        <p:sp>
          <p:nvSpPr>
            <p:cNvPr id="9" name="Jaamwant…">
              <a:extLst>
                <a:ext uri="{FF2B5EF4-FFF2-40B4-BE49-F238E27FC236}">
                  <a16:creationId xmlns:a16="http://schemas.microsoft.com/office/drawing/2014/main" id="{A78CCDE2-DABA-C9BB-277F-552895B28F94}"/>
                </a:ext>
              </a:extLst>
            </p:cNvPr>
            <p:cNvSpPr txBox="1"/>
            <p:nvPr/>
          </p:nvSpPr>
          <p:spPr>
            <a:xfrm>
              <a:off x="1476928" y="0"/>
              <a:ext cx="10425520" cy="12788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spcBef>
                  <a:spcPts val="600"/>
                </a:spcBef>
                <a:defRPr sz="2800"/>
              </a:pPr>
              <a:r>
                <a:rPr dirty="0" err="1">
                  <a:latin typeface="Maven Pro SemiBold"/>
                  <a:ea typeface="Maven Pro SemiBold"/>
                  <a:cs typeface="Maven Pro SemiBold"/>
                  <a:sym typeface="Maven Pro SemiBold"/>
                </a:rPr>
                <a:t>Jaamwant</a:t>
              </a:r>
              <a:endParaRPr dirty="0">
                <a:latin typeface="Maven Pro SemiBold"/>
                <a:ea typeface="Maven Pro SemiBold"/>
                <a:cs typeface="Maven Pro SemiBold"/>
                <a:sym typeface="Maven Pro SemiBold"/>
              </a:endParaRPr>
            </a:p>
            <a:p>
              <a:pPr>
                <a:spcBef>
                  <a:spcPts val="600"/>
                </a:spcBef>
                <a:defRPr sz="2600"/>
              </a:pPr>
              <a:r>
                <a:rPr lang="en-US" dirty="0">
                  <a:latin typeface="Maven Pro Medium" pitchFamily="2" charset="77"/>
                </a:rPr>
                <a:t>E</a:t>
              </a:r>
              <a:r>
                <a:rPr dirty="0">
                  <a:latin typeface="Maven Pro Medium" pitchFamily="2" charset="77"/>
                </a:rPr>
                <a:t>arly-stage fund fueling deep tech, aerospace, </a:t>
              </a:r>
              <a:r>
                <a:rPr dirty="0" err="1">
                  <a:latin typeface="Maven Pro Medium" pitchFamily="2" charset="77"/>
                </a:rPr>
                <a:t>defence</a:t>
              </a:r>
              <a:r>
                <a:rPr dirty="0">
                  <a:latin typeface="Maven Pro Medium" pitchFamily="2" charset="77"/>
                </a:rPr>
                <a:t>, and ESG startups with capital, mentorship, and industry expertise.</a:t>
              </a:r>
            </a:p>
          </p:txBody>
        </p:sp>
        <p:pic>
          <p:nvPicPr>
            <p:cNvPr id="10" name="jamwant_ventures_logo.jpeg" descr="jamwant_ventures_logo.jpeg">
              <a:extLst>
                <a:ext uri="{FF2B5EF4-FFF2-40B4-BE49-F238E27FC236}">
                  <a16:creationId xmlns:a16="http://schemas.microsoft.com/office/drawing/2014/main" id="{7CED79B5-C9EA-4989-BB69-529887B7A94B}"/>
                </a:ext>
              </a:extLst>
            </p:cNvPr>
            <p:cNvPicPr>
              <a:picLocks noChangeAspect="1"/>
            </p:cNvPicPr>
            <p:nvPr/>
          </p:nvPicPr>
          <p:blipFill>
            <a:blip r:embed="rId5"/>
            <a:srcRect/>
            <a:stretch>
              <a:fillRect/>
            </a:stretch>
          </p:blipFill>
          <p:spPr>
            <a:xfrm>
              <a:off x="0" y="77196"/>
              <a:ext cx="1016000" cy="1016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540" y="0"/>
                    <a:pt x="8288" y="219"/>
                    <a:pt x="7104" y="650"/>
                  </a:cubicBezTo>
                  <a:cubicBezTo>
                    <a:pt x="4104" y="1742"/>
                    <a:pt x="1742" y="4104"/>
                    <a:pt x="650" y="7104"/>
                  </a:cubicBezTo>
                  <a:cubicBezTo>
                    <a:pt x="219" y="8288"/>
                    <a:pt x="0" y="9540"/>
                    <a:pt x="0" y="10800"/>
                  </a:cubicBezTo>
                  <a:cubicBezTo>
                    <a:pt x="0" y="12060"/>
                    <a:pt x="219" y="13312"/>
                    <a:pt x="650" y="14496"/>
                  </a:cubicBezTo>
                  <a:cubicBezTo>
                    <a:pt x="1742" y="17496"/>
                    <a:pt x="4104" y="19858"/>
                    <a:pt x="7104" y="20950"/>
                  </a:cubicBezTo>
                  <a:cubicBezTo>
                    <a:pt x="8288" y="21381"/>
                    <a:pt x="9540" y="21600"/>
                    <a:pt x="10800" y="21600"/>
                  </a:cubicBezTo>
                  <a:cubicBezTo>
                    <a:pt x="12060" y="21600"/>
                    <a:pt x="13312" y="21381"/>
                    <a:pt x="14496" y="20950"/>
                  </a:cubicBezTo>
                  <a:cubicBezTo>
                    <a:pt x="17496" y="19858"/>
                    <a:pt x="19858" y="17496"/>
                    <a:pt x="20950" y="14496"/>
                  </a:cubicBezTo>
                  <a:cubicBezTo>
                    <a:pt x="21381" y="13312"/>
                    <a:pt x="21600" y="12060"/>
                    <a:pt x="21600" y="10800"/>
                  </a:cubicBezTo>
                  <a:cubicBezTo>
                    <a:pt x="21600" y="9540"/>
                    <a:pt x="21381" y="8288"/>
                    <a:pt x="20950" y="7104"/>
                  </a:cubicBezTo>
                  <a:cubicBezTo>
                    <a:pt x="19858" y="4104"/>
                    <a:pt x="17496" y="1742"/>
                    <a:pt x="14496" y="650"/>
                  </a:cubicBezTo>
                  <a:cubicBezTo>
                    <a:pt x="13312" y="219"/>
                    <a:pt x="12060" y="0"/>
                    <a:pt x="10800" y="0"/>
                  </a:cubicBezTo>
                  <a:close/>
                </a:path>
              </a:pathLst>
            </a:custGeom>
            <a:ln w="25400" cap="flat">
              <a:solidFill>
                <a:srgbClr val="FFFFFF"/>
              </a:solidFill>
              <a:prstDash val="solid"/>
              <a:miter lim="400000"/>
            </a:ln>
            <a:effectLst>
              <a:outerShdw blurRad="63500" dist="50800" dir="5400000" rotWithShape="0">
                <a:srgbClr val="000000">
                  <a:alpha val="20000"/>
                </a:srgbClr>
              </a:outerShdw>
            </a:effectLst>
          </p:spPr>
        </p:pic>
      </p:grpSp>
      <p:grpSp>
        <p:nvGrpSpPr>
          <p:cNvPr id="11" name="Group">
            <a:extLst>
              <a:ext uri="{FF2B5EF4-FFF2-40B4-BE49-F238E27FC236}">
                <a16:creationId xmlns:a16="http://schemas.microsoft.com/office/drawing/2014/main" id="{CA3604E9-F761-2E92-4490-1B369FEFA100}"/>
              </a:ext>
            </a:extLst>
          </p:cNvPr>
          <p:cNvGrpSpPr/>
          <p:nvPr/>
        </p:nvGrpSpPr>
        <p:grpSpPr>
          <a:xfrm>
            <a:off x="10597888" y="5461399"/>
            <a:ext cx="9982214" cy="1027689"/>
            <a:chOff x="0" y="0"/>
            <a:chExt cx="9982213" cy="1027687"/>
          </a:xfrm>
        </p:grpSpPr>
        <p:sp>
          <p:nvSpPr>
            <p:cNvPr id="12" name="S. Ramadorai…">
              <a:extLst>
                <a:ext uri="{FF2B5EF4-FFF2-40B4-BE49-F238E27FC236}">
                  <a16:creationId xmlns:a16="http://schemas.microsoft.com/office/drawing/2014/main" id="{774496E8-ED8D-9217-E7FA-097BAC212D52}"/>
                </a:ext>
              </a:extLst>
            </p:cNvPr>
            <p:cNvSpPr/>
            <p:nvPr/>
          </p:nvSpPr>
          <p:spPr>
            <a:xfrm>
              <a:off x="1476927" y="0"/>
              <a:ext cx="8505286" cy="92743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spcBef>
                  <a:spcPts val="600"/>
                </a:spcBef>
                <a:defRPr sz="2800">
                  <a:latin typeface="Maven Pro SemiBold"/>
                  <a:ea typeface="Maven Pro SemiBold"/>
                  <a:cs typeface="Maven Pro SemiBold"/>
                  <a:sym typeface="Maven Pro SemiBold"/>
                </a:defRPr>
              </a:pPr>
              <a:r>
                <a:rPr dirty="0"/>
                <a:t>S. </a:t>
              </a:r>
              <a:r>
                <a:rPr dirty="0" err="1"/>
                <a:t>Ramadorai</a:t>
              </a:r>
              <a:endParaRPr dirty="0"/>
            </a:p>
            <a:p>
              <a:pPr>
                <a:spcBef>
                  <a:spcPts val="600"/>
                </a:spcBef>
                <a:defRPr sz="2600"/>
              </a:pPr>
              <a:r>
                <a:rPr dirty="0">
                  <a:latin typeface="Maven Pro Medium" pitchFamily="2" charset="77"/>
                </a:rPr>
                <a:t>Former Chairman on TCS and on TATA Board.</a:t>
              </a:r>
            </a:p>
          </p:txBody>
        </p:sp>
        <p:pic>
          <p:nvPicPr>
            <p:cNvPr id="13" name="Image" descr="Image">
              <a:extLst>
                <a:ext uri="{FF2B5EF4-FFF2-40B4-BE49-F238E27FC236}">
                  <a16:creationId xmlns:a16="http://schemas.microsoft.com/office/drawing/2014/main" id="{3F752422-99D5-FF39-5F42-AFF8CF0A8DEA}"/>
                </a:ext>
              </a:extLst>
            </p:cNvPr>
            <p:cNvPicPr>
              <a:picLocks noChangeAspect="1"/>
            </p:cNvPicPr>
            <p:nvPr/>
          </p:nvPicPr>
          <p:blipFill>
            <a:blip r:embed="rId6"/>
            <a:srcRect t="3894" b="26644"/>
            <a:stretch>
              <a:fillRect/>
            </a:stretch>
          </p:blipFill>
          <p:spPr>
            <a:xfrm>
              <a:off x="0" y="11686"/>
              <a:ext cx="1016000" cy="1016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540" y="0"/>
                    <a:pt x="8288" y="219"/>
                    <a:pt x="7104" y="650"/>
                  </a:cubicBezTo>
                  <a:cubicBezTo>
                    <a:pt x="4104" y="1742"/>
                    <a:pt x="1742" y="4104"/>
                    <a:pt x="650" y="7104"/>
                  </a:cubicBezTo>
                  <a:cubicBezTo>
                    <a:pt x="219" y="8288"/>
                    <a:pt x="0" y="9540"/>
                    <a:pt x="0" y="10800"/>
                  </a:cubicBezTo>
                  <a:cubicBezTo>
                    <a:pt x="0" y="12060"/>
                    <a:pt x="219" y="13312"/>
                    <a:pt x="650" y="14496"/>
                  </a:cubicBezTo>
                  <a:cubicBezTo>
                    <a:pt x="1742" y="17496"/>
                    <a:pt x="4104" y="19858"/>
                    <a:pt x="7104" y="20950"/>
                  </a:cubicBezTo>
                  <a:cubicBezTo>
                    <a:pt x="8288" y="21381"/>
                    <a:pt x="9540" y="21600"/>
                    <a:pt x="10800" y="21600"/>
                  </a:cubicBezTo>
                  <a:cubicBezTo>
                    <a:pt x="12060" y="21600"/>
                    <a:pt x="13312" y="21381"/>
                    <a:pt x="14496" y="20950"/>
                  </a:cubicBezTo>
                  <a:cubicBezTo>
                    <a:pt x="17496" y="19858"/>
                    <a:pt x="19858" y="17496"/>
                    <a:pt x="20950" y="14496"/>
                  </a:cubicBezTo>
                  <a:cubicBezTo>
                    <a:pt x="21381" y="13312"/>
                    <a:pt x="21600" y="12060"/>
                    <a:pt x="21600" y="10800"/>
                  </a:cubicBezTo>
                  <a:cubicBezTo>
                    <a:pt x="21600" y="9540"/>
                    <a:pt x="21381" y="8288"/>
                    <a:pt x="20950" y="7104"/>
                  </a:cubicBezTo>
                  <a:cubicBezTo>
                    <a:pt x="19858" y="4104"/>
                    <a:pt x="17496" y="1742"/>
                    <a:pt x="14496" y="650"/>
                  </a:cubicBezTo>
                  <a:cubicBezTo>
                    <a:pt x="13312" y="219"/>
                    <a:pt x="12060" y="0"/>
                    <a:pt x="10800" y="0"/>
                  </a:cubicBezTo>
                  <a:close/>
                </a:path>
              </a:pathLst>
            </a:custGeom>
            <a:ln w="25400" cap="flat">
              <a:solidFill>
                <a:srgbClr val="FFFFFF"/>
              </a:solidFill>
              <a:prstDash val="solid"/>
              <a:miter lim="400000"/>
            </a:ln>
            <a:effectLst>
              <a:outerShdw blurRad="63500" dist="50800" dir="5400000" rotWithShape="0">
                <a:srgbClr val="000000">
                  <a:alpha val="20000"/>
                </a:srgbClr>
              </a:outerShdw>
            </a:effectLst>
          </p:spPr>
        </p:pic>
      </p:grpSp>
      <p:grpSp>
        <p:nvGrpSpPr>
          <p:cNvPr id="14" name="Group">
            <a:extLst>
              <a:ext uri="{FF2B5EF4-FFF2-40B4-BE49-F238E27FC236}">
                <a16:creationId xmlns:a16="http://schemas.microsoft.com/office/drawing/2014/main" id="{B6DB03F7-82F7-4CA9-67E6-1836E8DDFB70}"/>
              </a:ext>
            </a:extLst>
          </p:cNvPr>
          <p:cNvGrpSpPr/>
          <p:nvPr/>
        </p:nvGrpSpPr>
        <p:grpSpPr>
          <a:xfrm>
            <a:off x="10597888" y="6808346"/>
            <a:ext cx="8644030" cy="1016001"/>
            <a:chOff x="0" y="0"/>
            <a:chExt cx="8644029" cy="1016000"/>
          </a:xfrm>
        </p:grpSpPr>
        <p:sp>
          <p:nvSpPr>
            <p:cNvPr id="15" name="Kiran Deshpande…">
              <a:extLst>
                <a:ext uri="{FF2B5EF4-FFF2-40B4-BE49-F238E27FC236}">
                  <a16:creationId xmlns:a16="http://schemas.microsoft.com/office/drawing/2014/main" id="{692EEEDE-FA34-F642-5DF4-1EAE1B5C14EF}"/>
                </a:ext>
              </a:extLst>
            </p:cNvPr>
            <p:cNvSpPr/>
            <p:nvPr/>
          </p:nvSpPr>
          <p:spPr>
            <a:xfrm>
              <a:off x="1476927" y="3552"/>
              <a:ext cx="7167102" cy="92743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spcBef>
                  <a:spcPts val="600"/>
                </a:spcBef>
                <a:defRPr sz="2800">
                  <a:latin typeface="Maven Pro SemiBold"/>
                  <a:ea typeface="Maven Pro SemiBold"/>
                  <a:cs typeface="Maven Pro SemiBold"/>
                  <a:sym typeface="Maven Pro SemiBold"/>
                </a:defRPr>
              </a:pPr>
              <a:r>
                <a:rPr dirty="0"/>
                <a:t>Kiran Deshpande</a:t>
              </a:r>
            </a:p>
            <a:p>
              <a:pPr>
                <a:spcBef>
                  <a:spcPts val="600"/>
                </a:spcBef>
                <a:defRPr sz="2600"/>
              </a:pPr>
              <a:r>
                <a:rPr dirty="0">
                  <a:latin typeface="Maven Pro Medium" pitchFamily="2" charset="77"/>
                </a:rPr>
                <a:t>Former CEO of Tech Mahindra.</a:t>
              </a:r>
            </a:p>
          </p:txBody>
        </p:sp>
        <p:pic>
          <p:nvPicPr>
            <p:cNvPr id="16" name="Image" descr="Image">
              <a:extLst>
                <a:ext uri="{FF2B5EF4-FFF2-40B4-BE49-F238E27FC236}">
                  <a16:creationId xmlns:a16="http://schemas.microsoft.com/office/drawing/2014/main" id="{D61FD4CB-8EC2-FDD4-F578-2493C2ECCE20}"/>
                </a:ext>
              </a:extLst>
            </p:cNvPr>
            <p:cNvPicPr>
              <a:picLocks noChangeAspect="1"/>
            </p:cNvPicPr>
            <p:nvPr/>
          </p:nvPicPr>
          <p:blipFill>
            <a:blip r:embed="rId7"/>
            <a:srcRect b="8396"/>
            <a:stretch>
              <a:fillRect/>
            </a:stretch>
          </p:blipFill>
          <p:spPr>
            <a:xfrm>
              <a:off x="0" y="0"/>
              <a:ext cx="1016000" cy="10160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540" y="0"/>
                    <a:pt x="8288" y="219"/>
                    <a:pt x="7104" y="650"/>
                  </a:cubicBezTo>
                  <a:cubicBezTo>
                    <a:pt x="4104" y="1742"/>
                    <a:pt x="1742" y="4104"/>
                    <a:pt x="650" y="7104"/>
                  </a:cubicBezTo>
                  <a:cubicBezTo>
                    <a:pt x="219" y="8288"/>
                    <a:pt x="0" y="9540"/>
                    <a:pt x="0" y="10800"/>
                  </a:cubicBezTo>
                  <a:cubicBezTo>
                    <a:pt x="0" y="12060"/>
                    <a:pt x="219" y="13312"/>
                    <a:pt x="650" y="14496"/>
                  </a:cubicBezTo>
                  <a:cubicBezTo>
                    <a:pt x="1742" y="17496"/>
                    <a:pt x="4104" y="19858"/>
                    <a:pt x="7104" y="20950"/>
                  </a:cubicBezTo>
                  <a:cubicBezTo>
                    <a:pt x="8288" y="21381"/>
                    <a:pt x="9540" y="21600"/>
                    <a:pt x="10800" y="21600"/>
                  </a:cubicBezTo>
                  <a:cubicBezTo>
                    <a:pt x="12060" y="21600"/>
                    <a:pt x="13312" y="21381"/>
                    <a:pt x="14496" y="20950"/>
                  </a:cubicBezTo>
                  <a:cubicBezTo>
                    <a:pt x="17496" y="19858"/>
                    <a:pt x="19858" y="17496"/>
                    <a:pt x="20950" y="14496"/>
                  </a:cubicBezTo>
                  <a:cubicBezTo>
                    <a:pt x="21381" y="13312"/>
                    <a:pt x="21600" y="12060"/>
                    <a:pt x="21600" y="10800"/>
                  </a:cubicBezTo>
                  <a:cubicBezTo>
                    <a:pt x="21600" y="9540"/>
                    <a:pt x="21381" y="8288"/>
                    <a:pt x="20950" y="7104"/>
                  </a:cubicBezTo>
                  <a:cubicBezTo>
                    <a:pt x="19858" y="4104"/>
                    <a:pt x="17496" y="1742"/>
                    <a:pt x="14496" y="650"/>
                  </a:cubicBezTo>
                  <a:cubicBezTo>
                    <a:pt x="13312" y="219"/>
                    <a:pt x="12060" y="0"/>
                    <a:pt x="10800" y="0"/>
                  </a:cubicBezTo>
                  <a:close/>
                </a:path>
              </a:pathLst>
            </a:custGeom>
            <a:ln w="25400" cap="flat">
              <a:solidFill>
                <a:srgbClr val="FFFFFF"/>
              </a:solidFill>
              <a:prstDash val="solid"/>
              <a:miter lim="400000"/>
            </a:ln>
            <a:effectLst>
              <a:outerShdw blurRad="63500" dist="50800" dir="5400000" rotWithShape="0">
                <a:srgbClr val="000000">
                  <a:alpha val="20000"/>
                </a:srgbClr>
              </a:outerShdw>
            </a:effectLst>
          </p:spPr>
        </p:pic>
      </p:grpSp>
      <p:grpSp>
        <p:nvGrpSpPr>
          <p:cNvPr id="20" name="Group">
            <a:extLst>
              <a:ext uri="{FF2B5EF4-FFF2-40B4-BE49-F238E27FC236}">
                <a16:creationId xmlns:a16="http://schemas.microsoft.com/office/drawing/2014/main" id="{CF18DFDF-8781-3BD4-FA40-9B74BA54A88C}"/>
              </a:ext>
            </a:extLst>
          </p:cNvPr>
          <p:cNvGrpSpPr/>
          <p:nvPr/>
        </p:nvGrpSpPr>
        <p:grpSpPr>
          <a:xfrm>
            <a:off x="10597887" y="8143605"/>
            <a:ext cx="12497070" cy="1278891"/>
            <a:chOff x="0" y="0"/>
            <a:chExt cx="12497068" cy="1278889"/>
          </a:xfrm>
        </p:grpSpPr>
        <p:sp>
          <p:nvSpPr>
            <p:cNvPr id="21" name="Callapina Capital…">
              <a:extLst>
                <a:ext uri="{FF2B5EF4-FFF2-40B4-BE49-F238E27FC236}">
                  <a16:creationId xmlns:a16="http://schemas.microsoft.com/office/drawing/2014/main" id="{9D269EF8-BDE4-51DF-6225-BE8490F77E00}"/>
                </a:ext>
              </a:extLst>
            </p:cNvPr>
            <p:cNvSpPr txBox="1"/>
            <p:nvPr/>
          </p:nvSpPr>
          <p:spPr>
            <a:xfrm>
              <a:off x="1476927" y="0"/>
              <a:ext cx="11020142" cy="12788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spcBef>
                  <a:spcPts val="600"/>
                </a:spcBef>
                <a:defRPr sz="2800">
                  <a:latin typeface="Maven Pro SemiBold"/>
                  <a:ea typeface="Maven Pro SemiBold"/>
                  <a:cs typeface="Maven Pro SemiBold"/>
                  <a:sym typeface="Maven Pro SemiBold"/>
                </a:defRPr>
              </a:pPr>
              <a:r>
                <a:rPr dirty="0" err="1"/>
                <a:t>Callapina</a:t>
              </a:r>
              <a:r>
                <a:rPr dirty="0"/>
                <a:t> Capital</a:t>
              </a:r>
            </a:p>
            <a:p>
              <a:pPr>
                <a:spcBef>
                  <a:spcPts val="600"/>
                </a:spcBef>
                <a:defRPr sz="2600"/>
              </a:pPr>
              <a:r>
                <a:rPr dirty="0">
                  <a:latin typeface="Maven Pro Medium" pitchFamily="2" charset="77"/>
                </a:rPr>
                <a:t>Early-stage fund with deep networks across India’s startup ecosystem, backing impact-focused founders.</a:t>
              </a:r>
            </a:p>
          </p:txBody>
        </p:sp>
        <p:pic>
          <p:nvPicPr>
            <p:cNvPr id="22" name="callapina.png.avif" descr="callapina.png.avif">
              <a:extLst>
                <a:ext uri="{FF2B5EF4-FFF2-40B4-BE49-F238E27FC236}">
                  <a16:creationId xmlns:a16="http://schemas.microsoft.com/office/drawing/2014/main" id="{9FB271B8-7BF4-B8CC-8F20-09E09E7E5E1E}"/>
                </a:ext>
              </a:extLst>
            </p:cNvPr>
            <p:cNvPicPr>
              <a:picLocks noChangeAspect="1"/>
            </p:cNvPicPr>
            <p:nvPr/>
          </p:nvPicPr>
          <p:blipFill>
            <a:blip r:embed="rId8"/>
            <a:srcRect l="6838" t="37991" r="62610" b="29517"/>
            <a:stretch>
              <a:fillRect/>
            </a:stretch>
          </p:blipFill>
          <p:spPr>
            <a:xfrm>
              <a:off x="0" y="130262"/>
              <a:ext cx="1016000" cy="1016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540" y="0"/>
                    <a:pt x="8288" y="219"/>
                    <a:pt x="7104" y="650"/>
                  </a:cubicBezTo>
                  <a:cubicBezTo>
                    <a:pt x="4104" y="1742"/>
                    <a:pt x="1742" y="4104"/>
                    <a:pt x="650" y="7104"/>
                  </a:cubicBezTo>
                  <a:cubicBezTo>
                    <a:pt x="219" y="8288"/>
                    <a:pt x="0" y="9540"/>
                    <a:pt x="0" y="10800"/>
                  </a:cubicBezTo>
                  <a:cubicBezTo>
                    <a:pt x="0" y="12060"/>
                    <a:pt x="219" y="13312"/>
                    <a:pt x="650" y="14496"/>
                  </a:cubicBezTo>
                  <a:cubicBezTo>
                    <a:pt x="1742" y="17496"/>
                    <a:pt x="4104" y="19858"/>
                    <a:pt x="7104" y="20950"/>
                  </a:cubicBezTo>
                  <a:cubicBezTo>
                    <a:pt x="8288" y="21381"/>
                    <a:pt x="9540" y="21600"/>
                    <a:pt x="10800" y="21600"/>
                  </a:cubicBezTo>
                  <a:cubicBezTo>
                    <a:pt x="12060" y="21600"/>
                    <a:pt x="13312" y="21381"/>
                    <a:pt x="14496" y="20950"/>
                  </a:cubicBezTo>
                  <a:cubicBezTo>
                    <a:pt x="17496" y="19858"/>
                    <a:pt x="19858" y="17496"/>
                    <a:pt x="20950" y="14496"/>
                  </a:cubicBezTo>
                  <a:cubicBezTo>
                    <a:pt x="21381" y="13312"/>
                    <a:pt x="21600" y="12060"/>
                    <a:pt x="21600" y="10800"/>
                  </a:cubicBezTo>
                  <a:cubicBezTo>
                    <a:pt x="21600" y="9540"/>
                    <a:pt x="21381" y="8288"/>
                    <a:pt x="20950" y="7104"/>
                  </a:cubicBezTo>
                  <a:cubicBezTo>
                    <a:pt x="19858" y="4104"/>
                    <a:pt x="17496" y="1742"/>
                    <a:pt x="14496" y="650"/>
                  </a:cubicBezTo>
                  <a:cubicBezTo>
                    <a:pt x="13312" y="219"/>
                    <a:pt x="12060" y="0"/>
                    <a:pt x="10800" y="0"/>
                  </a:cubicBezTo>
                  <a:close/>
                </a:path>
              </a:pathLst>
            </a:custGeom>
            <a:ln w="25400" cap="flat">
              <a:solidFill>
                <a:srgbClr val="FFFFFF"/>
              </a:solidFill>
              <a:prstDash val="solid"/>
              <a:miter lim="400000"/>
            </a:ln>
            <a:effectLst>
              <a:outerShdw blurRad="63500" dist="50800" dir="5400000" rotWithShape="0">
                <a:srgbClr val="000000">
                  <a:alpha val="20000"/>
                </a:srgbClr>
              </a:outerShdw>
            </a:effectLst>
          </p:spPr>
        </p:pic>
      </p:grpSp>
      <p:grpSp>
        <p:nvGrpSpPr>
          <p:cNvPr id="28" name="Group">
            <a:extLst>
              <a:ext uri="{FF2B5EF4-FFF2-40B4-BE49-F238E27FC236}">
                <a16:creationId xmlns:a16="http://schemas.microsoft.com/office/drawing/2014/main" id="{229D3155-7CC3-22FF-452B-B105BC5F2C14}"/>
              </a:ext>
            </a:extLst>
          </p:cNvPr>
          <p:cNvGrpSpPr/>
          <p:nvPr/>
        </p:nvGrpSpPr>
        <p:grpSpPr>
          <a:xfrm>
            <a:off x="10597887" y="9741754"/>
            <a:ext cx="11902449" cy="1016001"/>
            <a:chOff x="0" y="0"/>
            <a:chExt cx="11902447" cy="1016000"/>
          </a:xfrm>
        </p:grpSpPr>
        <p:sp>
          <p:nvSpPr>
            <p:cNvPr id="29" name="Startup Singham…">
              <a:extLst>
                <a:ext uri="{FF2B5EF4-FFF2-40B4-BE49-F238E27FC236}">
                  <a16:creationId xmlns:a16="http://schemas.microsoft.com/office/drawing/2014/main" id="{C9D9016C-A3A6-081D-D9A4-9924759DCC3D}"/>
                </a:ext>
              </a:extLst>
            </p:cNvPr>
            <p:cNvSpPr txBox="1"/>
            <p:nvPr/>
          </p:nvSpPr>
          <p:spPr>
            <a:xfrm>
              <a:off x="1476928" y="0"/>
              <a:ext cx="10425520" cy="9359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spcBef>
                  <a:spcPts val="600"/>
                </a:spcBef>
                <a:defRPr sz="2800"/>
              </a:pPr>
              <a:r>
                <a:rPr dirty="0">
                  <a:latin typeface="Maven Pro SemiBold"/>
                  <a:ea typeface="Maven Pro SemiBold"/>
                  <a:cs typeface="Maven Pro SemiBold"/>
                  <a:sym typeface="Maven Pro SemiBold"/>
                </a:rPr>
                <a:t>Startup Singham</a:t>
              </a:r>
            </a:p>
            <a:p>
              <a:pPr>
                <a:spcBef>
                  <a:spcPts val="600"/>
                </a:spcBef>
                <a:defRPr sz="2600"/>
              </a:pPr>
              <a:r>
                <a:rPr dirty="0">
                  <a:latin typeface="Maven Pro Medium" pitchFamily="2" charset="77"/>
                </a:rPr>
                <a:t>Driving grassroots innovation and investment in entrepreneurship.</a:t>
              </a:r>
            </a:p>
          </p:txBody>
        </p:sp>
        <p:pic>
          <p:nvPicPr>
            <p:cNvPr id="30" name="logo.f8ceb29d.png" descr="logo.f8ceb29d.png">
              <a:extLst>
                <a:ext uri="{FF2B5EF4-FFF2-40B4-BE49-F238E27FC236}">
                  <a16:creationId xmlns:a16="http://schemas.microsoft.com/office/drawing/2014/main" id="{1F7461DD-B1F8-34C6-D10D-113A28D71DE4}"/>
                </a:ext>
              </a:extLst>
            </p:cNvPr>
            <p:cNvPicPr>
              <a:picLocks noChangeAspect="1"/>
            </p:cNvPicPr>
            <p:nvPr/>
          </p:nvPicPr>
          <p:blipFill>
            <a:blip r:embed="rId9"/>
            <a:srcRect l="9573" t="499" r="9573" b="499"/>
            <a:stretch>
              <a:fillRect/>
            </a:stretch>
          </p:blipFill>
          <p:spPr>
            <a:xfrm>
              <a:off x="0" y="-1"/>
              <a:ext cx="1016000" cy="1016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540" y="0"/>
                    <a:pt x="8288" y="219"/>
                    <a:pt x="7104" y="650"/>
                  </a:cubicBezTo>
                  <a:cubicBezTo>
                    <a:pt x="4104" y="1742"/>
                    <a:pt x="1742" y="4104"/>
                    <a:pt x="650" y="7104"/>
                  </a:cubicBezTo>
                  <a:cubicBezTo>
                    <a:pt x="219" y="8288"/>
                    <a:pt x="0" y="9540"/>
                    <a:pt x="0" y="10800"/>
                  </a:cubicBezTo>
                  <a:cubicBezTo>
                    <a:pt x="0" y="12060"/>
                    <a:pt x="219" y="13312"/>
                    <a:pt x="650" y="14496"/>
                  </a:cubicBezTo>
                  <a:cubicBezTo>
                    <a:pt x="1742" y="17496"/>
                    <a:pt x="4104" y="19858"/>
                    <a:pt x="7104" y="20950"/>
                  </a:cubicBezTo>
                  <a:cubicBezTo>
                    <a:pt x="8288" y="21381"/>
                    <a:pt x="9540" y="21600"/>
                    <a:pt x="10800" y="21600"/>
                  </a:cubicBezTo>
                  <a:cubicBezTo>
                    <a:pt x="12060" y="21600"/>
                    <a:pt x="13312" y="21381"/>
                    <a:pt x="14496" y="20950"/>
                  </a:cubicBezTo>
                  <a:cubicBezTo>
                    <a:pt x="17496" y="19858"/>
                    <a:pt x="19858" y="17496"/>
                    <a:pt x="20950" y="14496"/>
                  </a:cubicBezTo>
                  <a:cubicBezTo>
                    <a:pt x="21381" y="13312"/>
                    <a:pt x="21600" y="12060"/>
                    <a:pt x="21600" y="10800"/>
                  </a:cubicBezTo>
                  <a:cubicBezTo>
                    <a:pt x="21600" y="9540"/>
                    <a:pt x="21381" y="8288"/>
                    <a:pt x="20950" y="7104"/>
                  </a:cubicBezTo>
                  <a:cubicBezTo>
                    <a:pt x="19858" y="4104"/>
                    <a:pt x="17496" y="1742"/>
                    <a:pt x="14496" y="650"/>
                  </a:cubicBezTo>
                  <a:cubicBezTo>
                    <a:pt x="13312" y="219"/>
                    <a:pt x="12060" y="0"/>
                    <a:pt x="10800" y="0"/>
                  </a:cubicBezTo>
                  <a:close/>
                </a:path>
              </a:pathLst>
            </a:custGeom>
            <a:ln w="25400" cap="flat">
              <a:solidFill>
                <a:srgbClr val="FFFFFF"/>
              </a:solidFill>
              <a:prstDash val="solid"/>
              <a:miter lim="400000"/>
            </a:ln>
            <a:effectLst>
              <a:outerShdw blurRad="63500" dist="50800" dir="5400000" rotWithShape="0">
                <a:srgbClr val="000000">
                  <a:alpha val="20000"/>
                </a:srgbClr>
              </a:outerShdw>
            </a:effectLst>
          </p:spPr>
        </p:pic>
      </p:gr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0E6D9"/>
        </a:solidFill>
        <a:effectLst/>
      </p:bgPr>
    </p:bg>
    <p:spTree>
      <p:nvGrpSpPr>
        <p:cNvPr id="1" name=""/>
        <p:cNvGrpSpPr/>
        <p:nvPr/>
      </p:nvGrpSpPr>
      <p:grpSpPr>
        <a:xfrm>
          <a:off x="0" y="0"/>
          <a:ext cx="0" cy="0"/>
          <a:chOff x="0" y="0"/>
          <a:chExt cx="0" cy="0"/>
        </a:xfrm>
      </p:grpSpPr>
      <p:sp>
        <p:nvSpPr>
          <p:cNvPr id="530" name="Rounded Rectangle"/>
          <p:cNvSpPr/>
          <p:nvPr/>
        </p:nvSpPr>
        <p:spPr>
          <a:xfrm>
            <a:off x="9911850" y="1693966"/>
            <a:ext cx="13702197" cy="11776613"/>
          </a:xfrm>
          <a:prstGeom prst="roundRect">
            <a:avLst>
              <a:gd name="adj" fmla="val 2220"/>
            </a:avLst>
          </a:prstGeom>
          <a:solidFill>
            <a:srgbClr val="FFFFFF">
              <a:alpha val="45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531" name="Line"/>
          <p:cNvSpPr/>
          <p:nvPr/>
        </p:nvSpPr>
        <p:spPr>
          <a:xfrm>
            <a:off x="765001" y="924073"/>
            <a:ext cx="22853999" cy="1"/>
          </a:xfrm>
          <a:prstGeom prst="line">
            <a:avLst/>
          </a:prstGeom>
          <a:ln w="25400">
            <a:solidFill>
              <a:srgbClr val="5E5E5E"/>
            </a:solidFill>
            <a:miter lim="400000"/>
          </a:ln>
        </p:spPr>
        <p:txBody>
          <a:bodyPr lIns="50800" tIns="50800" rIns="50800" bIns="50800" anchor="ctr"/>
          <a:lstStyle/>
          <a:p>
            <a:endParaRPr/>
          </a:p>
        </p:txBody>
      </p:sp>
      <p:pic>
        <p:nvPicPr>
          <p:cNvPr id="532" name="logo.png" descr="logo.png"/>
          <p:cNvPicPr>
            <a:picLocks noChangeAspect="1"/>
          </p:cNvPicPr>
          <p:nvPr/>
        </p:nvPicPr>
        <p:blipFill>
          <a:blip r:embed="rId2"/>
          <a:stretch>
            <a:fillRect/>
          </a:stretch>
        </p:blipFill>
        <p:spPr>
          <a:xfrm>
            <a:off x="777055" y="240438"/>
            <a:ext cx="1044739" cy="454442"/>
          </a:xfrm>
          <a:prstGeom prst="rect">
            <a:avLst/>
          </a:prstGeom>
          <a:ln w="12700">
            <a:miter lim="400000"/>
          </a:ln>
        </p:spPr>
      </p:pic>
      <p:sp>
        <p:nvSpPr>
          <p:cNvPr id="533" name="/ Team"/>
          <p:cNvSpPr txBox="1"/>
          <p:nvPr/>
        </p:nvSpPr>
        <p:spPr>
          <a:xfrm>
            <a:off x="1922843" y="250163"/>
            <a:ext cx="1524456" cy="4349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400">
                <a:solidFill>
                  <a:srgbClr val="5E5E5E"/>
                </a:solidFill>
              </a:defRPr>
            </a:lvl1pPr>
          </a:lstStyle>
          <a:p>
            <a:r>
              <a:rPr dirty="0"/>
              <a:t>/ </a:t>
            </a:r>
            <a:r>
              <a:rPr lang="en-US" dirty="0"/>
              <a:t>Founder</a:t>
            </a:r>
            <a:endParaRPr dirty="0"/>
          </a:p>
        </p:txBody>
      </p:sp>
      <p:sp>
        <p:nvSpPr>
          <p:cNvPr id="534" name="Slide Number"/>
          <p:cNvSpPr txBox="1">
            <a:spLocks noGrp="1"/>
          </p:cNvSpPr>
          <p:nvPr>
            <p:ph type="sldNum" sz="quarter" idx="4294967295"/>
          </p:nvPr>
        </p:nvSpPr>
        <p:spPr>
          <a:xfrm>
            <a:off x="23112696" y="245409"/>
            <a:ext cx="488290" cy="4572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22</a:t>
            </a:fld>
            <a:endParaRPr/>
          </a:p>
        </p:txBody>
      </p:sp>
      <p:sp>
        <p:nvSpPr>
          <p:cNvPr id="535" name="Durga Das…"/>
          <p:cNvSpPr txBox="1"/>
          <p:nvPr/>
        </p:nvSpPr>
        <p:spPr>
          <a:xfrm>
            <a:off x="10270342" y="1911335"/>
            <a:ext cx="3252979" cy="12687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spcBef>
                <a:spcPts val="300"/>
              </a:spcBef>
              <a:defRPr sz="4400">
                <a:latin typeface="Maven Pro Bold"/>
                <a:ea typeface="Maven Pro Bold"/>
                <a:cs typeface="Maven Pro Bold"/>
                <a:sym typeface="Maven Pro Bold"/>
              </a:defRPr>
            </a:pPr>
            <a:r>
              <a:t>Durga Das</a:t>
            </a:r>
          </a:p>
          <a:p>
            <a:pPr>
              <a:spcBef>
                <a:spcPts val="300"/>
              </a:spcBef>
              <a:defRPr sz="3600"/>
            </a:pPr>
            <a:r>
              <a:t>Founder &amp; CEO</a:t>
            </a:r>
          </a:p>
        </p:txBody>
      </p:sp>
      <p:sp>
        <p:nvSpPr>
          <p:cNvPr id="536" name="Durga Das is a former professional athlete turned deep tech founder with over 30 years of startup experience across strategy, business development, and market expansion. From captaining the U.S. cricket team to building Aeronero, the only AWG company glo"/>
          <p:cNvSpPr txBox="1"/>
          <p:nvPr/>
        </p:nvSpPr>
        <p:spPr>
          <a:xfrm>
            <a:off x="10221944" y="3488554"/>
            <a:ext cx="12884696" cy="9828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100000"/>
              </a:lnSpc>
              <a:spcBef>
                <a:spcPts val="2400"/>
              </a:spcBef>
              <a:defRPr sz="2500"/>
            </a:pPr>
            <a:r>
              <a:rPr lang="en-US" sz="2200" dirty="0">
                <a:latin typeface="Maven Pro Medium" pitchFamily="2" charset="77"/>
              </a:rPr>
              <a:t>Dr. Durga Das is Founder and CEO of </a:t>
            </a:r>
            <a:r>
              <a:rPr lang="en-US" sz="2200" dirty="0" err="1">
                <a:latin typeface="Maven Pro Medium" pitchFamily="2" charset="77"/>
              </a:rPr>
              <a:t>AeroNero</a:t>
            </a:r>
            <a:r>
              <a:rPr lang="en-US" sz="2200" dirty="0">
                <a:latin typeface="Maven Pro Medium" pitchFamily="2" charset="77"/>
              </a:rPr>
              <a:t>, the only AWG company globally using both condensation and desiccant technologies through its proprietary </a:t>
            </a:r>
            <a:r>
              <a:rPr lang="en-US" sz="2200" dirty="0" err="1">
                <a:latin typeface="Maven Pro Medium" pitchFamily="2" charset="77"/>
              </a:rPr>
              <a:t>ConDessa</a:t>
            </a:r>
            <a:r>
              <a:rPr lang="en-US" sz="2200" dirty="0">
                <a:latin typeface="Maven Pro Medium" pitchFamily="2" charset="77"/>
              </a:rPr>
              <a:t> Technology — delivering superior water yield with reduced energy consumption, operating reliably even in low-humidity and remote environments. Honored with a Doctorate in Technology and Innovation in 2025 and featured on the cover of Outlook Business Magazine's January 2026 edition as one of India's Deep Women Leaders, Dr. Das has dedicated her career to realizing her vision of Water for All, Always. With nearly 500 installations across India currently serving 1.5 million people, she has demonstrated both the commercial viability and transformative social impact of atmospheric water generation. </a:t>
            </a:r>
            <a:r>
              <a:rPr lang="en-US" sz="2200" dirty="0" err="1">
                <a:latin typeface="Maven Pro Medium" pitchFamily="2" charset="77"/>
              </a:rPr>
              <a:t>AeroNero</a:t>
            </a:r>
            <a:r>
              <a:rPr lang="en-US" sz="2200" dirty="0">
                <a:latin typeface="Maven Pro Medium" pitchFamily="2" charset="77"/>
              </a:rPr>
              <a:t> now operates across India, the Americas, and the Asia-Pacific region, with </a:t>
            </a:r>
            <a:r>
              <a:rPr lang="en-US" sz="2200" dirty="0" err="1">
                <a:latin typeface="Maven Pro Medium" pitchFamily="2" charset="77"/>
              </a:rPr>
              <a:t>Aeronero</a:t>
            </a:r>
            <a:r>
              <a:rPr lang="en-US" sz="2200" dirty="0">
                <a:latin typeface="Maven Pro Medium" pitchFamily="2" charset="77"/>
              </a:rPr>
              <a:t> Singapore established as the company's Asia-Pacific headquarters.</a:t>
            </a:r>
          </a:p>
          <a:p>
            <a:pPr>
              <a:lnSpc>
                <a:spcPct val="100000"/>
              </a:lnSpc>
              <a:spcBef>
                <a:spcPts val="2400"/>
              </a:spcBef>
              <a:defRPr sz="2500"/>
            </a:pPr>
            <a:r>
              <a:rPr lang="en-US" sz="2200" dirty="0">
                <a:latin typeface="Maven Pro Medium" pitchFamily="2" charset="77"/>
              </a:rPr>
              <a:t>Beyond </a:t>
            </a:r>
            <a:r>
              <a:rPr lang="en-US" sz="2200" dirty="0" err="1">
                <a:latin typeface="Maven Pro Medium" pitchFamily="2" charset="77"/>
              </a:rPr>
              <a:t>AeroNero</a:t>
            </a:r>
            <a:r>
              <a:rPr lang="en-US" sz="2200" dirty="0">
                <a:latin typeface="Maven Pro Medium" pitchFamily="2" charset="77"/>
              </a:rPr>
              <a:t>, she founded WODER, a UK-based charity addressing water scarcity in refugee camps and advancing water independence for women globally. Her leadership has earned recognition including Frost &amp; Sullivan's 2025 Global Transformational Innovation Leadership Award, Woman Entrepreneur of the Year at the HT Bharat Nirmaan Conclave, UN Empowerment SDG Challenge Finalist, selection among 23 global entrepreneurs in Reckitt's Catalyst 2025 WASH cohort, and NBC Washington's Top 31 Global Thought Leaders in Deep Tech and Sustainability, among numerous other honors. She serves as an advisor on the WICCI Water platform, Joint Secretary of the Asian African Chamber of Commerce, and co-founded the Global Air Water Generation Initiative to advance industry standards.</a:t>
            </a:r>
          </a:p>
          <a:p>
            <a:pPr>
              <a:lnSpc>
                <a:spcPct val="100000"/>
              </a:lnSpc>
              <a:spcBef>
                <a:spcPts val="2400"/>
              </a:spcBef>
              <a:defRPr sz="2500"/>
            </a:pPr>
            <a:r>
              <a:rPr lang="en-US" sz="2200" dirty="0">
                <a:latin typeface="Maven Pro Medium" pitchFamily="2" charset="77"/>
              </a:rPr>
              <a:t>A graduate of the Goldman Sachs 10,000 Women Program and Vital Voices Global Women Leadership Program, Dr. Das brings over 30 years of entrepreneurial expertise including 25 years building technology in Silicon Valley spanning startup creation, strategic partnerships, and global scaling. A former professional cricketer who captained the US national team and pursued professional golf, she brings the same resilience and strategic thinking to solving one of the world's most critical challenges.</a:t>
            </a:r>
          </a:p>
          <a:p>
            <a:pPr>
              <a:lnSpc>
                <a:spcPct val="100000"/>
              </a:lnSpc>
              <a:spcBef>
                <a:spcPts val="2400"/>
              </a:spcBef>
              <a:defRPr sz="2500"/>
            </a:pPr>
            <a:r>
              <a:rPr lang="en-US" sz="2200" dirty="0">
                <a:latin typeface="Maven Pro Medium" pitchFamily="2" charset="77"/>
              </a:rPr>
              <a:t>Her mission: Water for All. Always.</a:t>
            </a:r>
          </a:p>
        </p:txBody>
      </p:sp>
      <p:sp>
        <p:nvSpPr>
          <p:cNvPr id="537" name="Visionary Entrepreneur."/>
          <p:cNvSpPr txBox="1">
            <a:spLocks noGrp="1"/>
          </p:cNvSpPr>
          <p:nvPr>
            <p:ph type="title"/>
          </p:nvPr>
        </p:nvSpPr>
        <p:spPr>
          <a:xfrm>
            <a:off x="763244" y="1528244"/>
            <a:ext cx="8582425" cy="3137519"/>
          </a:xfrm>
          <a:prstGeom prst="rect">
            <a:avLst/>
          </a:prstGeom>
        </p:spPr>
        <p:txBody>
          <a:bodyPr/>
          <a:lstStyle/>
          <a:p>
            <a:pPr>
              <a:lnSpc>
                <a:spcPct val="100000"/>
              </a:lnSpc>
            </a:pPr>
            <a:r>
              <a:rPr dirty="0"/>
              <a:t>Visionary Entrepreneur.</a:t>
            </a:r>
          </a:p>
        </p:txBody>
      </p:sp>
      <p:pic>
        <p:nvPicPr>
          <p:cNvPr id="2" name="object 3">
            <a:extLst>
              <a:ext uri="{FF2B5EF4-FFF2-40B4-BE49-F238E27FC236}">
                <a16:creationId xmlns:a16="http://schemas.microsoft.com/office/drawing/2014/main" id="{9413247F-5B6A-AFFC-C93C-2F36A9D17A0D}"/>
              </a:ext>
            </a:extLst>
          </p:cNvPr>
          <p:cNvPicPr/>
          <p:nvPr/>
        </p:nvPicPr>
        <p:blipFill>
          <a:blip r:embed="rId3" cstate="print"/>
          <a:srcRect b="14605"/>
          <a:stretch>
            <a:fillRect/>
          </a:stretch>
        </p:blipFill>
        <p:spPr>
          <a:xfrm>
            <a:off x="813018" y="4409138"/>
            <a:ext cx="6502182" cy="8907748"/>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0E6D9"/>
        </a:solidFill>
        <a:effectLst/>
      </p:bgPr>
    </p:bg>
    <p:spTree>
      <p:nvGrpSpPr>
        <p:cNvPr id="1" name=""/>
        <p:cNvGrpSpPr/>
        <p:nvPr/>
      </p:nvGrpSpPr>
      <p:grpSpPr>
        <a:xfrm>
          <a:off x="0" y="0"/>
          <a:ext cx="0" cy="0"/>
          <a:chOff x="0" y="0"/>
          <a:chExt cx="0" cy="0"/>
        </a:xfrm>
      </p:grpSpPr>
      <p:sp>
        <p:nvSpPr>
          <p:cNvPr id="540" name="Line"/>
          <p:cNvSpPr/>
          <p:nvPr/>
        </p:nvSpPr>
        <p:spPr>
          <a:xfrm>
            <a:off x="765001" y="924073"/>
            <a:ext cx="22853999" cy="1"/>
          </a:xfrm>
          <a:prstGeom prst="line">
            <a:avLst/>
          </a:prstGeom>
          <a:ln w="25400">
            <a:solidFill>
              <a:srgbClr val="5E5E5E"/>
            </a:solidFill>
            <a:miter lim="400000"/>
          </a:ln>
        </p:spPr>
        <p:txBody>
          <a:bodyPr lIns="50800" tIns="50800" rIns="50800" bIns="50800" anchor="ctr"/>
          <a:lstStyle/>
          <a:p>
            <a:endParaRPr/>
          </a:p>
        </p:txBody>
      </p:sp>
      <p:pic>
        <p:nvPicPr>
          <p:cNvPr id="541" name="logo.png" descr="logo.png"/>
          <p:cNvPicPr>
            <a:picLocks noChangeAspect="1"/>
          </p:cNvPicPr>
          <p:nvPr/>
        </p:nvPicPr>
        <p:blipFill>
          <a:blip r:embed="rId3"/>
          <a:stretch>
            <a:fillRect/>
          </a:stretch>
        </p:blipFill>
        <p:spPr>
          <a:xfrm>
            <a:off x="777055" y="240438"/>
            <a:ext cx="1044739" cy="454442"/>
          </a:xfrm>
          <a:prstGeom prst="rect">
            <a:avLst/>
          </a:prstGeom>
          <a:ln w="12700">
            <a:miter lim="400000"/>
          </a:ln>
        </p:spPr>
      </p:pic>
      <p:sp>
        <p:nvSpPr>
          <p:cNvPr id="542" name="/ Recognition"/>
          <p:cNvSpPr txBox="1"/>
          <p:nvPr/>
        </p:nvSpPr>
        <p:spPr>
          <a:xfrm>
            <a:off x="1922843" y="239058"/>
            <a:ext cx="1958950"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400">
                <a:solidFill>
                  <a:srgbClr val="5E5E5E"/>
                </a:solidFill>
              </a:defRPr>
            </a:lvl1pPr>
          </a:lstStyle>
          <a:p>
            <a:r>
              <a:t>/ Recognition</a:t>
            </a:r>
          </a:p>
        </p:txBody>
      </p:sp>
      <p:sp>
        <p:nvSpPr>
          <p:cNvPr id="543" name="Slide Number"/>
          <p:cNvSpPr txBox="1">
            <a:spLocks noGrp="1"/>
          </p:cNvSpPr>
          <p:nvPr>
            <p:ph type="sldNum" sz="quarter" idx="4294967295"/>
          </p:nvPr>
        </p:nvSpPr>
        <p:spPr>
          <a:xfrm>
            <a:off x="23172132" y="245409"/>
            <a:ext cx="428854" cy="4572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23</a:t>
            </a:fld>
            <a:endParaRPr/>
          </a:p>
        </p:txBody>
      </p:sp>
      <p:sp>
        <p:nvSpPr>
          <p:cNvPr id="544" name="Proven recognition and awards"/>
          <p:cNvSpPr txBox="1">
            <a:spLocks noGrp="1"/>
          </p:cNvSpPr>
          <p:nvPr>
            <p:ph type="title"/>
          </p:nvPr>
        </p:nvSpPr>
        <p:spPr>
          <a:xfrm>
            <a:off x="763244" y="1122923"/>
            <a:ext cx="14293184" cy="1843606"/>
          </a:xfrm>
          <a:prstGeom prst="rect">
            <a:avLst/>
          </a:prstGeom>
        </p:spPr>
        <p:txBody>
          <a:bodyPr>
            <a:normAutofit/>
          </a:bodyPr>
          <a:lstStyle/>
          <a:p>
            <a:pPr>
              <a:lnSpc>
                <a:spcPct val="100000"/>
              </a:lnSpc>
            </a:pPr>
            <a:r>
              <a:rPr sz="6800" dirty="0"/>
              <a:t>Proven recognition and awards</a:t>
            </a:r>
          </a:p>
        </p:txBody>
      </p:sp>
      <p:grpSp>
        <p:nvGrpSpPr>
          <p:cNvPr id="552" name="Group"/>
          <p:cNvGrpSpPr/>
          <p:nvPr/>
        </p:nvGrpSpPr>
        <p:grpSpPr>
          <a:xfrm>
            <a:off x="15032553" y="1341717"/>
            <a:ext cx="8608896" cy="11603561"/>
            <a:chOff x="0" y="0"/>
            <a:chExt cx="8608894" cy="11603559"/>
          </a:xfrm>
        </p:grpSpPr>
        <p:pic>
          <p:nvPicPr>
            <p:cNvPr id="546" name="fellowship.jpg" descr="fellowship.jpg"/>
            <p:cNvPicPr>
              <a:picLocks noChangeAspect="1"/>
            </p:cNvPicPr>
            <p:nvPr/>
          </p:nvPicPr>
          <p:blipFill>
            <a:blip r:embed="rId4"/>
            <a:stretch>
              <a:fillRect/>
            </a:stretch>
          </p:blipFill>
          <p:spPr>
            <a:xfrm>
              <a:off x="4055" y="12077"/>
              <a:ext cx="5358763" cy="3006135"/>
            </a:xfrm>
            <a:prstGeom prst="rect">
              <a:avLst/>
            </a:prstGeom>
            <a:ln w="12700" cap="flat">
              <a:noFill/>
              <a:miter lim="400000"/>
            </a:ln>
            <a:effectLst/>
          </p:spPr>
        </p:pic>
        <p:pic>
          <p:nvPicPr>
            <p:cNvPr id="547" name="health exchange.jpg" descr="health exchange.jpg"/>
            <p:cNvPicPr>
              <a:picLocks noChangeAspect="1"/>
            </p:cNvPicPr>
            <p:nvPr/>
          </p:nvPicPr>
          <p:blipFill>
            <a:blip r:embed="rId5"/>
            <a:srcRect/>
            <a:stretch>
              <a:fillRect/>
            </a:stretch>
          </p:blipFill>
          <p:spPr>
            <a:xfrm>
              <a:off x="5565568" y="0"/>
              <a:ext cx="3015589" cy="3015588"/>
            </a:xfrm>
            <a:prstGeom prst="rect">
              <a:avLst/>
            </a:prstGeom>
            <a:ln w="12700" cap="flat">
              <a:noFill/>
              <a:miter lim="400000"/>
            </a:ln>
            <a:effectLst/>
          </p:spPr>
        </p:pic>
        <p:pic>
          <p:nvPicPr>
            <p:cNvPr id="548" name="title page certs and logos.png" descr="title page certs and logos.png"/>
            <p:cNvPicPr>
              <a:picLocks noChangeAspect="1"/>
            </p:cNvPicPr>
            <p:nvPr/>
          </p:nvPicPr>
          <p:blipFill>
            <a:blip r:embed="rId6"/>
            <a:srcRect t="48435"/>
            <a:stretch>
              <a:fillRect/>
            </a:stretch>
          </p:blipFill>
          <p:spPr>
            <a:xfrm>
              <a:off x="0" y="3217234"/>
              <a:ext cx="8608895" cy="4203357"/>
            </a:xfrm>
            <a:prstGeom prst="rect">
              <a:avLst/>
            </a:prstGeom>
            <a:ln w="12700" cap="flat">
              <a:noFill/>
              <a:miter lim="400000"/>
            </a:ln>
            <a:effectLst/>
          </p:spPr>
        </p:pic>
        <p:pic>
          <p:nvPicPr>
            <p:cNvPr id="549" name="goldman.jpg" descr="goldman.jpg"/>
            <p:cNvPicPr>
              <a:picLocks noChangeAspect="1"/>
            </p:cNvPicPr>
            <p:nvPr/>
          </p:nvPicPr>
          <p:blipFill>
            <a:blip r:embed="rId7"/>
            <a:srcRect l="16388" r="16388"/>
            <a:stretch>
              <a:fillRect/>
            </a:stretch>
          </p:blipFill>
          <p:spPr>
            <a:xfrm>
              <a:off x="23875" y="7619441"/>
              <a:ext cx="2678246" cy="3984119"/>
            </a:xfrm>
            <a:prstGeom prst="rect">
              <a:avLst/>
            </a:prstGeom>
            <a:ln w="12700" cap="flat">
              <a:noFill/>
              <a:miter lim="400000"/>
            </a:ln>
            <a:effectLst/>
          </p:spPr>
        </p:pic>
        <p:pic>
          <p:nvPicPr>
            <p:cNvPr id="550" name="durga.png" descr="durga.png"/>
            <p:cNvPicPr>
              <a:picLocks noChangeAspect="1"/>
            </p:cNvPicPr>
            <p:nvPr/>
          </p:nvPicPr>
          <p:blipFill>
            <a:blip r:embed="rId8"/>
            <a:srcRect l="17399" r="10693"/>
            <a:stretch>
              <a:fillRect/>
            </a:stretch>
          </p:blipFill>
          <p:spPr>
            <a:xfrm>
              <a:off x="5712692" y="7620391"/>
              <a:ext cx="2872445" cy="3982132"/>
            </a:xfrm>
            <a:prstGeom prst="rect">
              <a:avLst/>
            </a:prstGeom>
            <a:ln w="12700" cap="flat">
              <a:noFill/>
              <a:miter lim="400000"/>
            </a:ln>
            <a:effectLst/>
          </p:spPr>
        </p:pic>
        <p:pic>
          <p:nvPicPr>
            <p:cNvPr id="551" name="WhatsApp Image 2025-05-28 at 22.19.30.jpeg" descr="WhatsApp Image 2025-05-28 at 22.19.30.jpeg"/>
            <p:cNvPicPr>
              <a:picLocks noChangeAspect="1"/>
            </p:cNvPicPr>
            <p:nvPr/>
          </p:nvPicPr>
          <p:blipFill>
            <a:blip r:embed="rId9"/>
            <a:stretch>
              <a:fillRect/>
            </a:stretch>
          </p:blipFill>
          <p:spPr>
            <a:xfrm>
              <a:off x="2879966" y="7619441"/>
              <a:ext cx="2655009" cy="3984068"/>
            </a:xfrm>
            <a:prstGeom prst="rect">
              <a:avLst/>
            </a:prstGeom>
            <a:ln w="12700" cap="flat">
              <a:noFill/>
              <a:miter lim="400000"/>
            </a:ln>
            <a:effectLst/>
          </p:spPr>
        </p:pic>
      </p:grpSp>
      <p:sp>
        <p:nvSpPr>
          <p:cNvPr id="2" name="NBC Rising Woman Series (2025) – Featured among the Top 31 Global Thought Leaders Redefining Influence and Impact…">
            <a:extLst>
              <a:ext uri="{FF2B5EF4-FFF2-40B4-BE49-F238E27FC236}">
                <a16:creationId xmlns:a16="http://schemas.microsoft.com/office/drawing/2014/main" id="{B3EC3C62-7C51-C53A-1495-3EEE91ADA160}"/>
              </a:ext>
            </a:extLst>
          </p:cNvPr>
          <p:cNvSpPr txBox="1"/>
          <p:nvPr/>
        </p:nvSpPr>
        <p:spPr>
          <a:xfrm>
            <a:off x="762000" y="2463859"/>
            <a:ext cx="13554076" cy="108116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b">
            <a:spAutoFit/>
          </a:bodyPr>
          <a:lstStyle/>
          <a:p>
            <a:pPr marL="304800" indent="-304800">
              <a:spcBef>
                <a:spcPts val="1000"/>
              </a:spcBef>
              <a:buSzPct val="123000"/>
              <a:buChar char="•"/>
              <a:defRPr sz="2200"/>
            </a:pPr>
            <a:r>
              <a:rPr lang="en-US" sz="1900" b="1" dirty="0">
                <a:latin typeface="Maven Pro SemiBold" pitchFamily="2" charset="77"/>
                <a:ea typeface="Maven Pro SemiBold"/>
                <a:cs typeface="Maven Pro SemiBold"/>
                <a:sym typeface="Maven Pro SemiBold"/>
              </a:rPr>
              <a:t>Frost &amp; Sullivan Global Water Systems Report (2026) –</a:t>
            </a:r>
            <a:r>
              <a:rPr lang="en-US" sz="1900" b="1" dirty="0">
                <a:latin typeface="Maven Pro SemiBold" pitchFamily="2" charset="77"/>
              </a:rPr>
              <a:t> </a:t>
            </a:r>
            <a:r>
              <a:rPr lang="en-US" sz="1900" b="1" dirty="0">
                <a:latin typeface="Maven Pro Medium" pitchFamily="2" charset="77"/>
              </a:rPr>
              <a:t>Top 10 Growth Opportunities in Residential, </a:t>
            </a:r>
            <a:r>
              <a:rPr lang="en-US" sz="1900" b="1" dirty="0" err="1">
                <a:latin typeface="Maven Pro Medium" pitchFamily="2" charset="77"/>
              </a:rPr>
              <a:t>HoReCa</a:t>
            </a:r>
            <a:r>
              <a:rPr lang="en-US" sz="1900" b="1" dirty="0">
                <a:latin typeface="Maven Pro Medium" pitchFamily="2" charset="77"/>
              </a:rPr>
              <a:t> and Commercial Water Systems Market</a:t>
            </a:r>
          </a:p>
          <a:p>
            <a:pPr marL="304800" indent="-304800">
              <a:spcBef>
                <a:spcPts val="1000"/>
              </a:spcBef>
              <a:buSzPct val="123000"/>
              <a:buChar char="•"/>
              <a:defRPr sz="2200"/>
            </a:pPr>
            <a:r>
              <a:rPr lang="en-US" sz="1900" b="1" dirty="0">
                <a:latin typeface="Maven Pro SemiBold" pitchFamily="2" charset="77"/>
              </a:rPr>
              <a:t>Reckitt Global Accelerator Program </a:t>
            </a:r>
            <a:r>
              <a:rPr lang="en-US" sz="1900" b="1" dirty="0">
                <a:latin typeface="Maven Pro Medium" pitchFamily="2" charset="77"/>
              </a:rPr>
              <a:t>– Selected for Reckitt's global program advancing health and sustainability innovation</a:t>
            </a:r>
          </a:p>
          <a:p>
            <a:pPr marL="304800" indent="-304800">
              <a:spcBef>
                <a:spcPts val="1000"/>
              </a:spcBef>
              <a:buSzPct val="123000"/>
              <a:buChar char="•"/>
              <a:defRPr sz="2200"/>
            </a:pPr>
            <a:r>
              <a:rPr lang="en-US" sz="1900" b="1" dirty="0">
                <a:latin typeface="Maven Pro SemiBold" pitchFamily="2" charset="77"/>
              </a:rPr>
              <a:t>Green Capital USA </a:t>
            </a:r>
            <a:r>
              <a:rPr lang="en-US" sz="1900" b="1" dirty="0">
                <a:latin typeface="Maven Pro Medium" pitchFamily="2" charset="77"/>
              </a:rPr>
              <a:t>– Backed by a US climate-tech accelerator supporting scalable sustainability ventures</a:t>
            </a:r>
          </a:p>
          <a:p>
            <a:pPr marL="304800" indent="-304800">
              <a:spcBef>
                <a:spcPts val="1000"/>
              </a:spcBef>
              <a:buSzPct val="123000"/>
              <a:buChar char="•"/>
              <a:defRPr sz="2200"/>
            </a:pPr>
            <a:r>
              <a:rPr lang="en-US" sz="1900" b="1" dirty="0" err="1">
                <a:latin typeface="Maven Pro SemiBold" pitchFamily="2" charset="77"/>
              </a:rPr>
              <a:t>AquaSphere</a:t>
            </a:r>
            <a:r>
              <a:rPr lang="en-US" sz="1900" b="1" dirty="0">
                <a:latin typeface="Maven Pro SemiBold" pitchFamily="2" charset="77"/>
              </a:rPr>
              <a:t> Europe </a:t>
            </a:r>
            <a:r>
              <a:rPr lang="en-US" sz="1900" b="1" dirty="0">
                <a:latin typeface="Maven Pro Medium" pitchFamily="2" charset="77"/>
              </a:rPr>
              <a:t>– European water-innovation program advancing next-generation AWG technology</a:t>
            </a:r>
          </a:p>
          <a:p>
            <a:pPr marL="304800" indent="-304800">
              <a:spcBef>
                <a:spcPts val="1000"/>
              </a:spcBef>
              <a:buSzPct val="123000"/>
              <a:buChar char="•"/>
              <a:defRPr sz="2200"/>
            </a:pPr>
            <a:r>
              <a:rPr lang="en-US" sz="1900" b="1" dirty="0">
                <a:latin typeface="Maven Pro SemiBold" pitchFamily="2" charset="77"/>
              </a:rPr>
              <a:t>Goldman Sachs 10,000 Women</a:t>
            </a:r>
            <a:r>
              <a:rPr lang="en-US" sz="1900" b="1" dirty="0">
                <a:latin typeface="Maven Pro Medium" pitchFamily="2" charset="77"/>
              </a:rPr>
              <a:t> – Finance &amp; Advanced Finance – Completed advanced finance programs under the Goldman Sachs 10,000 Women initiative</a:t>
            </a:r>
          </a:p>
          <a:p>
            <a:pPr marL="304800" indent="-304800">
              <a:spcBef>
                <a:spcPts val="1000"/>
              </a:spcBef>
              <a:buSzPct val="123000"/>
              <a:buChar char="•"/>
              <a:defRPr sz="2200"/>
            </a:pPr>
            <a:r>
              <a:rPr lang="en-US" sz="1900" b="1" dirty="0">
                <a:latin typeface="Maven Pro SemiBold" pitchFamily="2" charset="77"/>
              </a:rPr>
              <a:t>ISB Women Entrepreneurs Accelerator </a:t>
            </a:r>
            <a:r>
              <a:rPr lang="en-US" sz="1900" b="1" dirty="0">
                <a:latin typeface="Maven Pro Medium" pitchFamily="2" charset="77"/>
              </a:rPr>
              <a:t>– Selected for the Indian School of Business accelerator for women founders</a:t>
            </a:r>
          </a:p>
          <a:p>
            <a:pPr marL="304800" indent="-304800">
              <a:spcBef>
                <a:spcPts val="1000"/>
              </a:spcBef>
              <a:buSzPct val="123000"/>
              <a:buChar char="•"/>
              <a:defRPr sz="2200"/>
            </a:pPr>
            <a:r>
              <a:rPr lang="en-US" sz="1900" b="1" dirty="0">
                <a:latin typeface="Maven Pro SemiBold" pitchFamily="2" charset="77"/>
              </a:rPr>
              <a:t>Wadhwani Foundation </a:t>
            </a:r>
            <a:r>
              <a:rPr lang="en-US" sz="1900" b="1" dirty="0">
                <a:latin typeface="Maven Pro Medium" pitchFamily="2" charset="77"/>
              </a:rPr>
              <a:t>– Supported by the Wadhwani entrepreneurship and scaling program</a:t>
            </a:r>
          </a:p>
          <a:p>
            <a:pPr marL="304800" indent="-304800">
              <a:spcBef>
                <a:spcPts val="1000"/>
              </a:spcBef>
              <a:buSzPct val="123000"/>
              <a:buChar char="•"/>
              <a:defRPr sz="2200"/>
            </a:pPr>
            <a:r>
              <a:rPr lang="en-US" sz="1900" b="1" dirty="0">
                <a:latin typeface="Maven Pro SemiBold" pitchFamily="2" charset="77"/>
              </a:rPr>
              <a:t>Women Entrepreneur of the Year by HT Media Group (2025)</a:t>
            </a:r>
          </a:p>
          <a:p>
            <a:pPr marL="304800" indent="-304800">
              <a:spcBef>
                <a:spcPts val="1000"/>
              </a:spcBef>
              <a:buSzPct val="123000"/>
              <a:buChar char="•"/>
              <a:defRPr sz="2200"/>
            </a:pPr>
            <a:r>
              <a:rPr lang="en-US" sz="1900" b="1" dirty="0">
                <a:latin typeface="Maven Pro SemiBold" pitchFamily="2" charset="77"/>
              </a:rPr>
              <a:t>Top 23 Global Health &amp; Hygiene Entrepreneurs by Reckitt Catalyst Entrepreneurs (2025)</a:t>
            </a:r>
          </a:p>
          <a:p>
            <a:pPr marL="304800" indent="-304800">
              <a:spcBef>
                <a:spcPts val="1000"/>
              </a:spcBef>
              <a:buSzPct val="123000"/>
              <a:buChar char="•"/>
              <a:defRPr sz="2200"/>
            </a:pPr>
            <a:r>
              <a:rPr lang="en-US" sz="1900" b="1" dirty="0">
                <a:latin typeface="Maven Pro SemiBold" pitchFamily="2" charset="77"/>
              </a:rPr>
              <a:t>The moment of Lift Summit &amp; Awards Panelist (2025)</a:t>
            </a:r>
          </a:p>
          <a:p>
            <a:pPr marL="304800" indent="-304800">
              <a:spcBef>
                <a:spcPts val="1000"/>
              </a:spcBef>
              <a:buSzPct val="123000"/>
              <a:buChar char="•"/>
              <a:defRPr sz="2200"/>
            </a:pPr>
            <a:r>
              <a:rPr lang="en-US" sz="1900" b="1" dirty="0">
                <a:latin typeface="Maven Pro SemiBold" pitchFamily="2" charset="77"/>
              </a:rPr>
              <a:t>Selected for the The </a:t>
            </a:r>
            <a:r>
              <a:rPr lang="en-US" sz="1900" b="1" dirty="0" err="1">
                <a:latin typeface="Maven Pro SemiBold" pitchFamily="2" charset="77"/>
              </a:rPr>
              <a:t>NextLeap</a:t>
            </a:r>
            <a:r>
              <a:rPr lang="en-US" sz="1900" b="1" dirty="0">
                <a:latin typeface="Maven Pro SemiBold" pitchFamily="2" charset="77"/>
              </a:rPr>
              <a:t> Cohort (2025)</a:t>
            </a:r>
          </a:p>
          <a:p>
            <a:pPr marL="304800" indent="-304800">
              <a:spcBef>
                <a:spcPts val="1000"/>
              </a:spcBef>
              <a:buSzPct val="123000"/>
              <a:buChar char="•"/>
              <a:defRPr sz="2200"/>
            </a:pPr>
            <a:r>
              <a:rPr lang="en-US" sz="1900" b="1" dirty="0" err="1">
                <a:latin typeface="Maven Pro SemiBold" pitchFamily="2" charset="77"/>
              </a:rPr>
              <a:t>YourStory</a:t>
            </a:r>
            <a:r>
              <a:rPr lang="en-US" sz="1900" b="1" dirty="0">
                <a:latin typeface="Maven Pro SemiBold" pitchFamily="2" charset="77"/>
              </a:rPr>
              <a:t> Tech30 Top 30 Startups out of 5,000 (2025)</a:t>
            </a:r>
          </a:p>
          <a:p>
            <a:pPr marL="304800" indent="-304800">
              <a:spcBef>
                <a:spcPts val="1000"/>
              </a:spcBef>
              <a:buSzPct val="123000"/>
              <a:buChar char="•"/>
              <a:defRPr sz="2200"/>
            </a:pPr>
            <a:r>
              <a:rPr lang="en-US" sz="1900" b="1" dirty="0">
                <a:latin typeface="Maven Pro SemiBold"/>
                <a:ea typeface="Maven Pro SemiBold"/>
                <a:cs typeface="Maven Pro SemiBold"/>
                <a:sym typeface="Maven Pro SemiBold"/>
              </a:rPr>
              <a:t>NBC Rising Woman Series (2025) –</a:t>
            </a:r>
            <a:r>
              <a:rPr lang="en-US" sz="1900" b="1" dirty="0"/>
              <a:t> </a:t>
            </a:r>
            <a:r>
              <a:rPr lang="en-US" sz="1900" b="1" dirty="0">
                <a:latin typeface="Maven Pro Medium" pitchFamily="2" charset="77"/>
              </a:rPr>
              <a:t>Featured among the Top 31 Global Thought Leaders  </a:t>
            </a:r>
          </a:p>
          <a:p>
            <a:pPr marL="304800" indent="-304800">
              <a:spcBef>
                <a:spcPts val="1000"/>
              </a:spcBef>
              <a:buSzPct val="123000"/>
              <a:buChar char="•"/>
              <a:defRPr sz="2200"/>
            </a:pPr>
            <a:r>
              <a:rPr lang="en-US" sz="1900" b="1" dirty="0">
                <a:latin typeface="Maven Pro SemiBold"/>
                <a:ea typeface="Maven Pro SemiBold"/>
                <a:cs typeface="Maven Pro SemiBold"/>
                <a:sym typeface="Maven Pro SemiBold"/>
              </a:rPr>
              <a:t>UN SDG WE Empower Global Finalist (2025) –</a:t>
            </a:r>
            <a:r>
              <a:rPr lang="en-US" sz="1900" b="1" dirty="0"/>
              <a:t> </a:t>
            </a:r>
            <a:r>
              <a:rPr lang="en-US" sz="1900" b="1" dirty="0">
                <a:latin typeface="Maven Pro Medium" pitchFamily="2" charset="77"/>
              </a:rPr>
              <a:t>Selected as one of the world’s top 25 women entrepreneurs</a:t>
            </a:r>
          </a:p>
          <a:p>
            <a:pPr marL="304800" indent="-304800">
              <a:spcBef>
                <a:spcPts val="1000"/>
              </a:spcBef>
              <a:buSzPct val="123000"/>
              <a:buChar char="•"/>
              <a:defRPr sz="2200"/>
            </a:pPr>
            <a:r>
              <a:rPr lang="en-US" sz="1900" b="1" dirty="0">
                <a:latin typeface="Maven Pro SemiBold"/>
                <a:ea typeface="Maven Pro SemiBold"/>
                <a:cs typeface="Maven Pro SemiBold"/>
                <a:sym typeface="Maven Pro SemiBold"/>
              </a:rPr>
              <a:t>GBW Powerhouse Women in Leadership (2025) –</a:t>
            </a:r>
            <a:r>
              <a:rPr lang="en-US" sz="1900" b="1" dirty="0"/>
              <a:t> </a:t>
            </a:r>
            <a:r>
              <a:rPr lang="en-US" sz="1900" b="1" dirty="0">
                <a:latin typeface="Maven Pro Medium" pitchFamily="2" charset="77"/>
              </a:rPr>
              <a:t>Recognized alongside global leaders such as the President of Iceland and Morocco’s Minister of Digital Transition</a:t>
            </a:r>
          </a:p>
          <a:p>
            <a:pPr marL="304800" indent="-304800">
              <a:spcBef>
                <a:spcPts val="1000"/>
              </a:spcBef>
              <a:buSzPct val="123000"/>
              <a:buChar char="•"/>
              <a:defRPr sz="2200"/>
            </a:pPr>
            <a:r>
              <a:rPr lang="en-US" sz="1900" b="1" dirty="0" err="1">
                <a:latin typeface="Maven Pro SemiBold"/>
                <a:ea typeface="Maven Pro SemiBold"/>
                <a:cs typeface="Maven Pro SemiBold"/>
                <a:sym typeface="Maven Pro SemiBold"/>
              </a:rPr>
              <a:t>Atmanirbhar</a:t>
            </a:r>
            <a:r>
              <a:rPr lang="en-US" sz="1900" b="1" dirty="0">
                <a:latin typeface="Maven Pro SemiBold"/>
                <a:ea typeface="Maven Pro SemiBold"/>
                <a:cs typeface="Maven Pro SemiBold"/>
                <a:sym typeface="Maven Pro SemiBold"/>
              </a:rPr>
              <a:t> Award (2025) –</a:t>
            </a:r>
            <a:r>
              <a:rPr lang="en-US" sz="1900" b="1" dirty="0"/>
              <a:t> </a:t>
            </a:r>
            <a:r>
              <a:rPr lang="en-US" sz="1900" b="1" dirty="0">
                <a:latin typeface="Maven Pro Medium" pitchFamily="2" charset="77"/>
              </a:rPr>
              <a:t>Honored for advancing sustainable innovation and self-reliance in India</a:t>
            </a:r>
          </a:p>
          <a:p>
            <a:pPr marL="304800" indent="-304800">
              <a:spcBef>
                <a:spcPts val="1000"/>
              </a:spcBef>
              <a:buSzPct val="123000"/>
              <a:buChar char="•"/>
              <a:defRPr sz="2200"/>
            </a:pPr>
            <a:r>
              <a:rPr lang="en-US" sz="1900" b="1" dirty="0">
                <a:latin typeface="Maven Pro SemiBold"/>
                <a:ea typeface="Maven Pro SemiBold"/>
                <a:cs typeface="Maven Pro SemiBold"/>
                <a:sym typeface="Maven Pro SemiBold"/>
              </a:rPr>
              <a:t>SDG Giving Economy Award (2024) –</a:t>
            </a:r>
            <a:r>
              <a:rPr lang="en-US" sz="1900" b="1" dirty="0"/>
              <a:t> </a:t>
            </a:r>
            <a:r>
              <a:rPr lang="en-US" sz="1900" b="1" dirty="0">
                <a:latin typeface="Maven Pro Medium" pitchFamily="2" charset="77"/>
              </a:rPr>
              <a:t>Malaysia, Dec 2024</a:t>
            </a:r>
          </a:p>
          <a:p>
            <a:pPr marL="304800" indent="-304800">
              <a:spcBef>
                <a:spcPts val="1000"/>
              </a:spcBef>
              <a:buSzPct val="123000"/>
              <a:buChar char="•"/>
              <a:defRPr sz="2200"/>
            </a:pPr>
            <a:r>
              <a:rPr lang="en-US" sz="1900" b="1" dirty="0">
                <a:latin typeface="Maven Pro SemiBold"/>
                <a:ea typeface="Maven Pro SemiBold"/>
                <a:cs typeface="Maven Pro SemiBold"/>
                <a:sym typeface="Maven Pro SemiBold"/>
              </a:rPr>
              <a:t>Top 3 Trailblazing Entrepreneur (2024) –</a:t>
            </a:r>
            <a:r>
              <a:rPr lang="en-US" sz="1900" b="1" dirty="0"/>
              <a:t> </a:t>
            </a:r>
            <a:r>
              <a:rPr lang="en-US" sz="1900" b="1" dirty="0">
                <a:latin typeface="Maven Pro Medium" pitchFamily="2" charset="77"/>
              </a:rPr>
              <a:t>Recognized by FEDEX during Global Entrepreneurship Week</a:t>
            </a:r>
          </a:p>
          <a:p>
            <a:pPr marL="304800" indent="-304800">
              <a:spcBef>
                <a:spcPts val="1000"/>
              </a:spcBef>
              <a:buSzPct val="123000"/>
              <a:buChar char="•"/>
              <a:defRPr sz="2200"/>
            </a:pPr>
            <a:r>
              <a:rPr lang="en-US" sz="1900" b="1" dirty="0">
                <a:latin typeface="Maven Pro SemiBold"/>
                <a:ea typeface="Maven Pro SemiBold"/>
                <a:cs typeface="Maven Pro SemiBold"/>
                <a:sym typeface="Maven Pro SemiBold"/>
              </a:rPr>
              <a:t>Most Meaningful Business (2024) –</a:t>
            </a:r>
            <a:r>
              <a:rPr lang="en-US" sz="1900" b="1" dirty="0"/>
              <a:t> </a:t>
            </a:r>
            <a:r>
              <a:rPr lang="en-US" sz="1900" b="1" dirty="0">
                <a:latin typeface="Maven Pro Medium" pitchFamily="2" charset="77"/>
              </a:rPr>
              <a:t>Selected from 883 nominations across 80 countries</a:t>
            </a:r>
          </a:p>
          <a:p>
            <a:pPr marL="304800" indent="-304800">
              <a:spcBef>
                <a:spcPts val="1000"/>
              </a:spcBef>
              <a:buSzPct val="123000"/>
              <a:buChar char="•"/>
              <a:defRPr sz="2200"/>
            </a:pPr>
            <a:r>
              <a:rPr lang="en-US" sz="1900" b="1" dirty="0">
                <a:latin typeface="Maven Pro SemiBold"/>
                <a:ea typeface="Maven Pro SemiBold"/>
                <a:cs typeface="Maven Pro SemiBold"/>
                <a:sym typeface="Maven Pro SemiBold"/>
              </a:rPr>
              <a:t>Best Innovator &amp; Women Achiever Awards (2024) –</a:t>
            </a:r>
            <a:r>
              <a:rPr lang="en-US" sz="1900" b="1" dirty="0"/>
              <a:t> </a:t>
            </a:r>
            <a:r>
              <a:rPr lang="en-US" sz="1900" b="1" dirty="0">
                <a:latin typeface="Maven Pro Medium" pitchFamily="2" charset="77"/>
              </a:rPr>
              <a:t>World Health Assembly, Geneva</a:t>
            </a:r>
          </a:p>
          <a:p>
            <a:pPr marL="304800" indent="-304800">
              <a:spcBef>
                <a:spcPts val="1000"/>
              </a:spcBef>
              <a:buSzPct val="123000"/>
              <a:buChar char="•"/>
              <a:defRPr sz="2200"/>
            </a:pPr>
            <a:r>
              <a:rPr lang="en-US" sz="1900" b="1" dirty="0">
                <a:latin typeface="Maven Pro SemiBold"/>
                <a:ea typeface="Maven Pro SemiBold"/>
                <a:cs typeface="Maven Pro SemiBold"/>
                <a:sym typeface="Maven Pro SemiBold"/>
              </a:rPr>
              <a:t>Startup Singham Winner (2024) –</a:t>
            </a:r>
            <a:r>
              <a:rPr lang="en-US" sz="1900" b="1" dirty="0"/>
              <a:t> </a:t>
            </a:r>
            <a:r>
              <a:rPr lang="en-US" sz="1900" b="1" dirty="0">
                <a:latin typeface="Maven Pro Medium" pitchFamily="2" charset="77"/>
              </a:rPr>
              <a:t>Raised $200K in funding</a:t>
            </a:r>
          </a:p>
          <a:p>
            <a:pPr marL="304800" indent="-304800">
              <a:spcBef>
                <a:spcPts val="1000"/>
              </a:spcBef>
              <a:buSzPct val="123000"/>
              <a:buChar char="•"/>
              <a:defRPr sz="2200"/>
            </a:pPr>
            <a:r>
              <a:rPr lang="en-US" sz="1900" b="1" dirty="0">
                <a:latin typeface="Maven Pro SemiBold"/>
                <a:ea typeface="Maven Pro SemiBold"/>
                <a:cs typeface="Maven Pro SemiBold"/>
                <a:sym typeface="Maven Pro SemiBold"/>
              </a:rPr>
              <a:t>Best Business Plan (2024) –</a:t>
            </a:r>
            <a:r>
              <a:rPr lang="en-US" sz="1900" b="1" dirty="0"/>
              <a:t> </a:t>
            </a:r>
            <a:r>
              <a:rPr lang="en-US" sz="1900" b="1" dirty="0">
                <a:latin typeface="Maven Pro Medium" pitchFamily="2" charset="77"/>
              </a:rPr>
              <a:t>Goldman Sachs 10,000 Women @ NSRCEL, IIM Bangalore</a:t>
            </a:r>
          </a:p>
          <a:p>
            <a:pPr marL="304800" indent="-304800">
              <a:spcBef>
                <a:spcPts val="1000"/>
              </a:spcBef>
              <a:buSzPct val="123000"/>
              <a:buChar char="•"/>
              <a:defRPr sz="2200"/>
            </a:pPr>
            <a:r>
              <a:rPr lang="en-US" sz="1900" b="1" dirty="0">
                <a:latin typeface="Maven Pro SemiBold"/>
                <a:ea typeface="Maven Pro SemiBold"/>
                <a:cs typeface="Maven Pro SemiBold"/>
                <a:sym typeface="Maven Pro SemiBold"/>
              </a:rPr>
              <a:t>Graduate –</a:t>
            </a:r>
            <a:r>
              <a:rPr lang="en-US" sz="1900" b="1" dirty="0"/>
              <a:t> </a:t>
            </a:r>
            <a:r>
              <a:rPr lang="en-US" sz="1900" b="1" dirty="0">
                <a:latin typeface="Maven Pro Medium" pitchFamily="2" charset="77"/>
              </a:rPr>
              <a:t>Goldman Sachs 10,000 Women &amp; Vital Voices Fellowship</a:t>
            </a:r>
          </a:p>
          <a:p>
            <a:pPr marL="304800" indent="-304800">
              <a:spcBef>
                <a:spcPts val="1000"/>
              </a:spcBef>
              <a:buSzPct val="123000"/>
              <a:buChar char="•"/>
              <a:defRPr sz="2200"/>
            </a:pPr>
            <a:r>
              <a:rPr lang="en-US" sz="1900" b="1" dirty="0">
                <a:latin typeface="Maven Pro SemiBold"/>
                <a:ea typeface="Maven Pro SemiBold"/>
                <a:cs typeface="Maven Pro SemiBold"/>
                <a:sym typeface="Maven Pro SemiBold"/>
              </a:rPr>
              <a:t>Growth-Stage Partner –</a:t>
            </a:r>
            <a:r>
              <a:rPr lang="en-US" sz="1900" b="1" dirty="0"/>
              <a:t> </a:t>
            </a:r>
            <a:r>
              <a:rPr lang="en-US" sz="1900" b="1" dirty="0">
                <a:latin typeface="Maven Pro Medium" pitchFamily="2" charset="77"/>
              </a:rPr>
              <a:t>ICCW / IIT Madras</a:t>
            </a:r>
          </a:p>
          <a:p>
            <a:pPr marL="304800" indent="-304800">
              <a:spcBef>
                <a:spcPts val="1000"/>
              </a:spcBef>
              <a:buSzPct val="123000"/>
              <a:buChar char="•"/>
              <a:defRPr sz="2200"/>
            </a:pPr>
            <a:r>
              <a:rPr lang="en-US" sz="1900" b="1" dirty="0">
                <a:latin typeface="Maven Pro SemiBold"/>
                <a:ea typeface="Maven Pro SemiBold"/>
                <a:cs typeface="Maven Pro SemiBold"/>
                <a:sym typeface="Maven Pro SemiBold"/>
              </a:rPr>
              <a:t>Featured Speaker (2024) –</a:t>
            </a:r>
            <a:r>
              <a:rPr lang="en-US" sz="1900" b="1" dirty="0"/>
              <a:t> </a:t>
            </a:r>
            <a:r>
              <a:rPr lang="en-US" sz="1900" b="1" dirty="0">
                <a:latin typeface="Maven Pro Medium" pitchFamily="2" charset="77"/>
              </a:rPr>
              <a:t>World Water Week, Stockholm, alongside </a:t>
            </a:r>
            <a:r>
              <a:rPr lang="en-US" sz="1900" b="1" dirty="0" err="1">
                <a:latin typeface="Maven Pro Medium" pitchFamily="2" charset="77"/>
              </a:rPr>
              <a:t>Woder</a:t>
            </a:r>
            <a:r>
              <a:rPr lang="en-US" sz="1900" b="1" dirty="0">
                <a:latin typeface="Maven Pro Medium" pitchFamily="2" charset="77"/>
              </a:rPr>
              <a:t> CEO </a:t>
            </a:r>
            <a:r>
              <a:rPr lang="en-US" sz="1900" b="1" dirty="0" err="1">
                <a:latin typeface="Maven Pro Medium" pitchFamily="2" charset="77"/>
              </a:rPr>
              <a:t>Mansee</a:t>
            </a:r>
            <a:endParaRPr lang="en-US" sz="1900" b="1" dirty="0">
              <a:latin typeface="Maven Pro Medium" pitchFamily="2" charset="77"/>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0E6D9"/>
        </a:solidFill>
        <a:effectLst/>
      </p:bgPr>
    </p:bg>
    <p:spTree>
      <p:nvGrpSpPr>
        <p:cNvPr id="1" name="">
          <a:extLst>
            <a:ext uri="{FF2B5EF4-FFF2-40B4-BE49-F238E27FC236}">
              <a16:creationId xmlns:a16="http://schemas.microsoft.com/office/drawing/2014/main" id="{A3E571A5-C4BE-F5BF-DAF2-3DDF831EE966}"/>
            </a:ext>
          </a:extLst>
        </p:cNvPr>
        <p:cNvGrpSpPr/>
        <p:nvPr/>
      </p:nvGrpSpPr>
      <p:grpSpPr>
        <a:xfrm>
          <a:off x="0" y="0"/>
          <a:ext cx="0" cy="0"/>
          <a:chOff x="0" y="0"/>
          <a:chExt cx="0" cy="0"/>
        </a:xfrm>
      </p:grpSpPr>
      <p:sp>
        <p:nvSpPr>
          <p:cNvPr id="601" name="Line">
            <a:extLst>
              <a:ext uri="{FF2B5EF4-FFF2-40B4-BE49-F238E27FC236}">
                <a16:creationId xmlns:a16="http://schemas.microsoft.com/office/drawing/2014/main" id="{301D45CF-A678-E6D4-A641-3F0336796E40}"/>
              </a:ext>
            </a:extLst>
          </p:cNvPr>
          <p:cNvSpPr/>
          <p:nvPr/>
        </p:nvSpPr>
        <p:spPr>
          <a:xfrm>
            <a:off x="765001" y="924073"/>
            <a:ext cx="22853999" cy="1"/>
          </a:xfrm>
          <a:prstGeom prst="line">
            <a:avLst/>
          </a:prstGeom>
          <a:ln w="25400">
            <a:solidFill>
              <a:srgbClr val="5E5E5E"/>
            </a:solidFill>
            <a:miter lim="400000"/>
          </a:ln>
        </p:spPr>
        <p:txBody>
          <a:bodyPr lIns="50800" tIns="50800" rIns="50800" bIns="50800" anchor="ctr"/>
          <a:lstStyle/>
          <a:p>
            <a:endParaRPr/>
          </a:p>
        </p:txBody>
      </p:sp>
      <p:pic>
        <p:nvPicPr>
          <p:cNvPr id="602" name="logo.png" descr="logo.png">
            <a:extLst>
              <a:ext uri="{FF2B5EF4-FFF2-40B4-BE49-F238E27FC236}">
                <a16:creationId xmlns:a16="http://schemas.microsoft.com/office/drawing/2014/main" id="{57D19106-2350-C26F-5897-E4236801F07F}"/>
              </a:ext>
            </a:extLst>
          </p:cNvPr>
          <p:cNvPicPr>
            <a:picLocks noChangeAspect="1"/>
          </p:cNvPicPr>
          <p:nvPr/>
        </p:nvPicPr>
        <p:blipFill>
          <a:blip r:embed="rId2"/>
          <a:stretch>
            <a:fillRect/>
          </a:stretch>
        </p:blipFill>
        <p:spPr>
          <a:xfrm>
            <a:off x="777055" y="240438"/>
            <a:ext cx="1044739" cy="454442"/>
          </a:xfrm>
          <a:prstGeom prst="rect">
            <a:avLst/>
          </a:prstGeom>
          <a:ln w="12700">
            <a:miter lim="400000"/>
          </a:ln>
        </p:spPr>
      </p:pic>
      <p:sp>
        <p:nvSpPr>
          <p:cNvPr id="603" name="Section Label">
            <a:extLst>
              <a:ext uri="{FF2B5EF4-FFF2-40B4-BE49-F238E27FC236}">
                <a16:creationId xmlns:a16="http://schemas.microsoft.com/office/drawing/2014/main" id="{BDE96065-7478-4FB8-8995-F6C142DA232E}"/>
              </a:ext>
            </a:extLst>
          </p:cNvPr>
          <p:cNvSpPr txBox="1"/>
          <p:nvPr/>
        </p:nvSpPr>
        <p:spPr>
          <a:xfrm>
            <a:off x="1922843" y="239058"/>
            <a:ext cx="2500000" cy="457201"/>
          </a:xfrm>
          <a:prstGeom prst="rect">
            <a:avLst/>
          </a:prstGeom>
          <a:ln w="12700">
            <a:miter lim="400000"/>
          </a:ln>
        </p:spPr>
        <p:txBody>
          <a:bodyPr wrap="none" lIns="50800" tIns="50800" rIns="50800" bIns="50800" anchor="ctr">
            <a:spAutoFit/>
          </a:bodyPr>
          <a:lstStyle>
            <a:lvl1pPr>
              <a:defRPr sz="2400">
                <a:solidFill>
                  <a:srgbClr val="5E5E5E"/>
                </a:solidFill>
              </a:defRPr>
            </a:lvl1pPr>
          </a:lstStyle>
          <a:p>
            <a:r>
              <a:t>/ Recognition</a:t>
            </a:r>
          </a:p>
        </p:txBody>
      </p:sp>
      <p:sp>
        <p:nvSpPr>
          <p:cNvPr id="604" name="Slide Number">
            <a:extLst>
              <a:ext uri="{FF2B5EF4-FFF2-40B4-BE49-F238E27FC236}">
                <a16:creationId xmlns:a16="http://schemas.microsoft.com/office/drawing/2014/main" id="{0BE5C529-5E52-DF58-EF70-775E7160EAC3}"/>
              </a:ext>
            </a:extLst>
          </p:cNvPr>
          <p:cNvSpPr txBox="1">
            <a:spLocks noGrp="1"/>
          </p:cNvSpPr>
          <p:nvPr>
            <p:ph type="sldNum" sz="quarter" idx="4294967295"/>
          </p:nvPr>
        </p:nvSpPr>
        <p:spPr>
          <a:xfrm>
            <a:off x="23172132" y="245409"/>
            <a:ext cx="428854" cy="457201"/>
          </a:xfrm>
          <a:prstGeom prst="rect">
            <a:avLst/>
          </a:prstGeom>
        </p:spPr>
        <p:txBody>
          <a:bodyPr/>
          <a:lstStyle/>
          <a:p>
            <a:fld id="{A1B2C3D4-E5F6-7890-ABCD-EF1234567890}" type="slidenum">
              <a:rPr/>
              <a:t>24</a:t>
            </a:fld>
            <a:endParaRPr/>
          </a:p>
        </p:txBody>
      </p:sp>
      <p:sp>
        <p:nvSpPr>
          <p:cNvPr id="4" name="Title">
            <a:extLst>
              <a:ext uri="{FF2B5EF4-FFF2-40B4-BE49-F238E27FC236}">
                <a16:creationId xmlns:a16="http://schemas.microsoft.com/office/drawing/2014/main" id="{93B51E04-9F83-60BB-A488-E127988163F2}"/>
              </a:ext>
            </a:extLst>
          </p:cNvPr>
          <p:cNvSpPr txBox="1">
            <a:spLocks noGrp="1"/>
          </p:cNvSpPr>
          <p:nvPr>
            <p:ph type="title"/>
          </p:nvPr>
        </p:nvSpPr>
        <p:spPr>
          <a:xfrm>
            <a:off x="763244" y="1514280"/>
            <a:ext cx="14602382" cy="2936998"/>
          </a:xfrm>
          <a:prstGeom prst="rect">
            <a:avLst/>
          </a:prstGeom>
        </p:spPr>
        <p:txBody>
          <a:bodyPr lIns="50800" tIns="50800" rIns="50800" bIns="50800" anchor="t">
            <a:noAutofit/>
          </a:bodyPr>
          <a:lstStyle/>
          <a:p>
            <a:pPr>
              <a:lnSpc>
                <a:spcPct val="100000"/>
              </a:lnSpc>
            </a:pPr>
            <a:r>
              <a:rPr lang="en-US" sz="7200" b="1" dirty="0">
                <a:latin typeface="Poppins SemiBold" pitchFamily="2" charset="77"/>
                <a:cs typeface="Poppins SemiBold" pitchFamily="2" charset="77"/>
              </a:rPr>
              <a:t>Frost &amp; Sullivan: 2025 Global Transformational Innovation Leadership</a:t>
            </a:r>
          </a:p>
        </p:txBody>
      </p:sp>
      <p:sp>
        <p:nvSpPr>
          <p:cNvPr id="5" name="Left Panel">
            <a:extLst>
              <a:ext uri="{FF2B5EF4-FFF2-40B4-BE49-F238E27FC236}">
                <a16:creationId xmlns:a16="http://schemas.microsoft.com/office/drawing/2014/main" id="{50C8C98D-C509-F4DC-546E-9DC2A5F364DE}"/>
              </a:ext>
            </a:extLst>
          </p:cNvPr>
          <p:cNvSpPr/>
          <p:nvPr/>
        </p:nvSpPr>
        <p:spPr>
          <a:xfrm>
            <a:off x="15563243" y="4767898"/>
            <a:ext cx="7900000" cy="8644417"/>
          </a:xfrm>
          <a:prstGeom prst="roundRect">
            <a:avLst>
              <a:gd name="adj" fmla="val 4558"/>
            </a:avLst>
          </a:prstGeom>
          <a:solidFill>
            <a:srgbClr val="0D2B45"/>
          </a:solidFill>
          <a:ln w="0">
            <a:noFill/>
          </a:ln>
        </p:spPr>
        <p:txBody>
          <a:bodyPr/>
          <a:lstStyle/>
          <a:p>
            <a:endParaRPr dirty="0"/>
          </a:p>
        </p:txBody>
      </p:sp>
      <p:sp>
        <p:nvSpPr>
          <p:cNvPr id="6" name="Award Block">
            <a:extLst>
              <a:ext uri="{FF2B5EF4-FFF2-40B4-BE49-F238E27FC236}">
                <a16:creationId xmlns:a16="http://schemas.microsoft.com/office/drawing/2014/main" id="{C66FE1B8-F9AF-9CC3-D962-769D6C04D3FB}"/>
              </a:ext>
            </a:extLst>
          </p:cNvPr>
          <p:cNvSpPr txBox="1"/>
          <p:nvPr/>
        </p:nvSpPr>
        <p:spPr>
          <a:xfrm>
            <a:off x="15701699" y="4824700"/>
            <a:ext cx="7594600" cy="2222500"/>
          </a:xfrm>
          <a:prstGeom prst="rect">
            <a:avLst/>
          </a:prstGeom>
          <a:ln w="0">
            <a:noFill/>
          </a:ln>
        </p:spPr>
        <p:txBody>
          <a:bodyPr wrap="square" lIns="91440" tIns="91440" rIns="91440" bIns="91440" anchor="ctr"/>
          <a:lstStyle/>
          <a:p>
            <a:pPr algn="ctr">
              <a:lnSpc>
                <a:spcPct val="100000"/>
              </a:lnSpc>
              <a:spcBef>
                <a:spcPts val="0"/>
              </a:spcBef>
              <a:spcAft>
                <a:spcPts val="200"/>
              </a:spcAft>
              <a:buNone/>
            </a:pPr>
            <a:r>
              <a:rPr lang="en-US" sz="1800" dirty="0">
                <a:solidFill>
                  <a:srgbClr val="A8C5DA"/>
                </a:solidFill>
                <a:latin typeface="Maven Pro Medium" pitchFamily="2" charset="77"/>
              </a:rPr>
              <a:t>FROST &amp; SULLIVAN  |  GLOBAL AWG INDUSTRY</a:t>
            </a:r>
          </a:p>
          <a:p>
            <a:pPr algn="ctr">
              <a:lnSpc>
                <a:spcPct val="100000"/>
              </a:lnSpc>
              <a:spcBef>
                <a:spcPts val="0"/>
              </a:spcBef>
              <a:spcAft>
                <a:spcPts val="0"/>
              </a:spcAft>
              <a:buNone/>
            </a:pPr>
            <a:r>
              <a:rPr lang="en-US" sz="6000" b="1" dirty="0">
                <a:solidFill>
                  <a:srgbClr val="F6C119"/>
                </a:solidFill>
                <a:latin typeface="Maven Pro SemiBold" pitchFamily="2" charset="77"/>
              </a:rPr>
              <a:t>2025</a:t>
            </a:r>
          </a:p>
          <a:p>
            <a:pPr algn="ctr">
              <a:lnSpc>
                <a:spcPct val="100000"/>
              </a:lnSpc>
              <a:spcBef>
                <a:spcPts val="0"/>
              </a:spcBef>
              <a:buNone/>
            </a:pPr>
            <a:r>
              <a:rPr lang="en-US" sz="2200" b="1" dirty="0">
                <a:solidFill>
                  <a:srgbClr val="2599CC"/>
                </a:solidFill>
                <a:latin typeface="Maven Pro SemiBold" pitchFamily="2" charset="77"/>
              </a:rPr>
              <a:t>TRANSFORMATIONAL INNOVATION LEADER</a:t>
            </a:r>
          </a:p>
        </p:txBody>
      </p:sp>
      <p:sp>
        <p:nvSpPr>
          <p:cNvPr id="7" name="Stat 1">
            <a:extLst>
              <a:ext uri="{FF2B5EF4-FFF2-40B4-BE49-F238E27FC236}">
                <a16:creationId xmlns:a16="http://schemas.microsoft.com/office/drawing/2014/main" id="{BC0A9E28-A49D-E6CC-D8BC-17E07EF7896E}"/>
              </a:ext>
            </a:extLst>
          </p:cNvPr>
          <p:cNvSpPr txBox="1"/>
          <p:nvPr/>
        </p:nvSpPr>
        <p:spPr>
          <a:xfrm>
            <a:off x="15701699" y="7555200"/>
            <a:ext cx="7594600" cy="1651000"/>
          </a:xfrm>
          <a:prstGeom prst="rect">
            <a:avLst/>
          </a:prstGeom>
          <a:ln w="0">
            <a:noFill/>
          </a:ln>
        </p:spPr>
        <p:txBody>
          <a:bodyPr wrap="square" lIns="91440" tIns="91440" rIns="91440" bIns="91440" anchor="ctr"/>
          <a:lstStyle/>
          <a:p>
            <a:pPr algn="ctr">
              <a:spcBef>
                <a:spcPts val="0"/>
              </a:spcBef>
              <a:spcAft>
                <a:spcPts val="0"/>
              </a:spcAft>
              <a:buNone/>
            </a:pPr>
            <a:r>
              <a:rPr lang="en-US" sz="6000" b="1" dirty="0">
                <a:solidFill>
                  <a:srgbClr val="EDC347"/>
                </a:solidFill>
                <a:latin typeface="Maven Pro SemiBold" pitchFamily="2" charset="77"/>
              </a:rPr>
              <a:t>400%</a:t>
            </a:r>
          </a:p>
          <a:p>
            <a:pPr algn="ctr">
              <a:spcBef>
                <a:spcPts val="0"/>
              </a:spcBef>
              <a:buNone/>
            </a:pPr>
            <a:r>
              <a:rPr lang="en-US" sz="2200" dirty="0">
                <a:solidFill>
                  <a:srgbClr val="A8C5DA"/>
                </a:solidFill>
                <a:latin typeface="Maven Pro Medium" pitchFamily="2" charset="77"/>
              </a:rPr>
              <a:t>Year-on-Year Revenue Growth</a:t>
            </a:r>
          </a:p>
        </p:txBody>
      </p:sp>
      <p:sp>
        <p:nvSpPr>
          <p:cNvPr id="8" name="Stat 2">
            <a:extLst>
              <a:ext uri="{FF2B5EF4-FFF2-40B4-BE49-F238E27FC236}">
                <a16:creationId xmlns:a16="http://schemas.microsoft.com/office/drawing/2014/main" id="{84E3AFB7-6701-CF4F-9DC4-05C9E631FE8B}"/>
              </a:ext>
            </a:extLst>
          </p:cNvPr>
          <p:cNvSpPr txBox="1"/>
          <p:nvPr/>
        </p:nvSpPr>
        <p:spPr>
          <a:xfrm>
            <a:off x="15701699" y="9587200"/>
            <a:ext cx="7594600" cy="1651000"/>
          </a:xfrm>
          <a:prstGeom prst="rect">
            <a:avLst/>
          </a:prstGeom>
          <a:ln w="0">
            <a:noFill/>
          </a:ln>
        </p:spPr>
        <p:txBody>
          <a:bodyPr wrap="square" lIns="91440" tIns="91440" rIns="91440" bIns="91440" anchor="ctr"/>
          <a:lstStyle/>
          <a:p>
            <a:pPr algn="ctr">
              <a:spcBef>
                <a:spcPts val="0"/>
              </a:spcBef>
              <a:spcAft>
                <a:spcPts val="0"/>
              </a:spcAft>
              <a:buNone/>
            </a:pPr>
            <a:r>
              <a:rPr lang="en-US" sz="6000" b="1" dirty="0">
                <a:solidFill>
                  <a:srgbClr val="F6C119"/>
                </a:solidFill>
                <a:latin typeface="Maven Pro SemiBold" pitchFamily="2" charset="77"/>
              </a:rPr>
              <a:t>13</a:t>
            </a:r>
          </a:p>
          <a:p>
            <a:pPr algn="ctr">
              <a:spcBef>
                <a:spcPts val="0"/>
              </a:spcBef>
              <a:buNone/>
            </a:pPr>
            <a:r>
              <a:rPr lang="en-US" sz="2200" dirty="0">
                <a:solidFill>
                  <a:srgbClr val="A8C5DA"/>
                </a:solidFill>
                <a:latin typeface="Maven Pro Medium" pitchFamily="2" charset="77"/>
              </a:rPr>
              <a:t>Global Patents (incl. Joint IP with IIT Madras)</a:t>
            </a:r>
          </a:p>
        </p:txBody>
      </p:sp>
      <p:sp>
        <p:nvSpPr>
          <p:cNvPr id="9" name="Stat 3">
            <a:extLst>
              <a:ext uri="{FF2B5EF4-FFF2-40B4-BE49-F238E27FC236}">
                <a16:creationId xmlns:a16="http://schemas.microsoft.com/office/drawing/2014/main" id="{2ACDE3E7-E798-AC04-9279-BC682BC3EB10}"/>
              </a:ext>
            </a:extLst>
          </p:cNvPr>
          <p:cNvSpPr txBox="1"/>
          <p:nvPr/>
        </p:nvSpPr>
        <p:spPr>
          <a:xfrm>
            <a:off x="15701699" y="11619200"/>
            <a:ext cx="7594600" cy="1651000"/>
          </a:xfrm>
          <a:prstGeom prst="rect">
            <a:avLst/>
          </a:prstGeom>
          <a:ln w="0">
            <a:noFill/>
          </a:ln>
        </p:spPr>
        <p:txBody>
          <a:bodyPr wrap="square" lIns="91440" tIns="91440" rIns="91440" bIns="91440" anchor="ctr"/>
          <a:lstStyle/>
          <a:p>
            <a:pPr algn="ctr">
              <a:spcBef>
                <a:spcPts val="0"/>
              </a:spcBef>
              <a:spcAft>
                <a:spcPts val="0"/>
              </a:spcAft>
              <a:buNone/>
            </a:pPr>
            <a:r>
              <a:rPr lang="en-US" sz="6000" b="1" dirty="0">
                <a:solidFill>
                  <a:srgbClr val="F6C119"/>
                </a:solidFill>
                <a:latin typeface="Maven Pro SemiBold" pitchFamily="2" charset="77"/>
              </a:rPr>
              <a:t>22M+</a:t>
            </a:r>
          </a:p>
          <a:p>
            <a:pPr algn="ctr">
              <a:spcBef>
                <a:spcPts val="0"/>
              </a:spcBef>
              <a:buNone/>
            </a:pPr>
            <a:r>
              <a:rPr lang="en-US" sz="2200" dirty="0">
                <a:solidFill>
                  <a:srgbClr val="A8C5DA"/>
                </a:solidFill>
                <a:latin typeface="Maven Pro Medium" pitchFamily="2" charset="77"/>
              </a:rPr>
              <a:t>Liters of Safe Drinking Water Delivered</a:t>
            </a:r>
          </a:p>
        </p:txBody>
      </p:sp>
      <p:sp>
        <p:nvSpPr>
          <p:cNvPr id="10" name="Key Findings">
            <a:extLst>
              <a:ext uri="{FF2B5EF4-FFF2-40B4-BE49-F238E27FC236}">
                <a16:creationId xmlns:a16="http://schemas.microsoft.com/office/drawing/2014/main" id="{F26E6ED5-D3B9-23A5-37C5-D203806B67C9}"/>
              </a:ext>
            </a:extLst>
          </p:cNvPr>
          <p:cNvSpPr txBox="1"/>
          <p:nvPr/>
        </p:nvSpPr>
        <p:spPr>
          <a:xfrm>
            <a:off x="777055" y="4767898"/>
            <a:ext cx="13194977" cy="8707664"/>
          </a:xfrm>
          <a:prstGeom prst="rect">
            <a:avLst/>
          </a:prstGeom>
          <a:ln w="0">
            <a:noFill/>
          </a:ln>
        </p:spPr>
        <p:txBody>
          <a:bodyPr wrap="square" lIns="182880" rIns="182880" bIns="182880" anchor="b"/>
          <a:lstStyle/>
          <a:p>
            <a:pPr>
              <a:spcBef>
                <a:spcPts val="0"/>
              </a:spcBef>
              <a:spcAft>
                <a:spcPts val="1200"/>
              </a:spcAft>
              <a:buNone/>
            </a:pPr>
            <a:r>
              <a:rPr lang="en-US" sz="3600" b="1" dirty="0">
                <a:solidFill>
                  <a:schemeClr val="tx1"/>
                </a:solidFill>
                <a:latin typeface="Maven Pro SemiBold" pitchFamily="2" charset="77"/>
              </a:rPr>
              <a:t>What Frost &amp; Sullivan Found</a:t>
            </a:r>
            <a:br>
              <a:rPr lang="en-US" sz="3600" b="1" dirty="0">
                <a:solidFill>
                  <a:schemeClr val="tx1"/>
                </a:solidFill>
                <a:latin typeface="Maven Pro SemiBold" pitchFamily="2" charset="77"/>
              </a:rPr>
            </a:br>
            <a:endParaRPr lang="en-US" sz="3600" b="1" dirty="0">
              <a:solidFill>
                <a:schemeClr val="tx1"/>
              </a:solidFill>
              <a:latin typeface="Maven Pro SemiBold" pitchFamily="2" charset="77"/>
            </a:endParaRPr>
          </a:p>
          <a:p>
            <a:pPr marL="228600" indent="-228600">
              <a:lnSpc>
                <a:spcPts val="2800"/>
              </a:lnSpc>
              <a:spcBef>
                <a:spcPts val="400"/>
              </a:spcBef>
              <a:spcAft>
                <a:spcPts val="400"/>
              </a:spcAft>
              <a:buFont typeface="Arial"/>
              <a:buChar char="•"/>
            </a:pPr>
            <a:r>
              <a:rPr lang="en-US" sz="2600" b="1" dirty="0">
                <a:solidFill>
                  <a:schemeClr val="tx1"/>
                </a:solidFill>
                <a:latin typeface="Maven Pro SemiBold" pitchFamily="2" charset="77"/>
              </a:rPr>
              <a:t>Dual-technology AWG — </a:t>
            </a:r>
            <a:r>
              <a:rPr lang="en-US" sz="2600" dirty="0">
                <a:solidFill>
                  <a:schemeClr val="tx1"/>
                </a:solidFill>
                <a:latin typeface="Maven Pro Medium" pitchFamily="2" charset="77"/>
              </a:rPr>
              <a:t>Only company using both condensation &amp; desiccant methods, operating where conventional systems fail</a:t>
            </a:r>
          </a:p>
          <a:p>
            <a:pPr marL="228600" indent="-228600">
              <a:lnSpc>
                <a:spcPts val="2800"/>
              </a:lnSpc>
              <a:spcBef>
                <a:spcPts val="400"/>
              </a:spcBef>
              <a:spcAft>
                <a:spcPts val="400"/>
              </a:spcAft>
              <a:buFont typeface="Arial"/>
              <a:buChar char="•"/>
            </a:pPr>
            <a:r>
              <a:rPr lang="en-US" sz="2600" b="1" dirty="0">
                <a:solidFill>
                  <a:schemeClr val="tx1"/>
                </a:solidFill>
                <a:latin typeface="Maven Pro SemiBold" pitchFamily="2" charset="77"/>
              </a:rPr>
              <a:t>Best-in-class efficiency — </a:t>
            </a:r>
            <a:r>
              <a:rPr lang="en-US" sz="2600" dirty="0">
                <a:solidFill>
                  <a:schemeClr val="tx1"/>
                </a:solidFill>
                <a:latin typeface="Maven Pro Medium" pitchFamily="2" charset="77"/>
              </a:rPr>
              <a:t>Highest water yield per kWh with solar integration for grid-free operation</a:t>
            </a:r>
          </a:p>
          <a:p>
            <a:pPr marL="228600" indent="-228600">
              <a:lnSpc>
                <a:spcPts val="2800"/>
              </a:lnSpc>
              <a:spcBef>
                <a:spcPts val="400"/>
              </a:spcBef>
              <a:spcAft>
                <a:spcPts val="400"/>
              </a:spcAft>
              <a:buFont typeface="Arial"/>
              <a:buChar char="•"/>
            </a:pPr>
            <a:r>
              <a:rPr lang="en-US" sz="2600" b="1" dirty="0">
                <a:solidFill>
                  <a:schemeClr val="tx1"/>
                </a:solidFill>
                <a:latin typeface="Maven Pro SemiBold" pitchFamily="2" charset="77"/>
              </a:rPr>
              <a:t>Modular IoT architecture — </a:t>
            </a:r>
            <a:r>
              <a:rPr lang="en-US" sz="2600" dirty="0">
                <a:solidFill>
                  <a:schemeClr val="tx1"/>
                </a:solidFill>
                <a:latin typeface="Maven Pro Medium" pitchFamily="2" charset="77"/>
              </a:rPr>
              <a:t>Real-time monitoring and predictive maintenance, home to industrial scale</a:t>
            </a:r>
          </a:p>
          <a:p>
            <a:pPr marL="228600" indent="-228600">
              <a:lnSpc>
                <a:spcPts val="2800"/>
              </a:lnSpc>
              <a:spcBef>
                <a:spcPts val="400"/>
              </a:spcBef>
              <a:spcAft>
                <a:spcPts val="400"/>
              </a:spcAft>
              <a:buFont typeface="Arial"/>
              <a:buChar char="•"/>
            </a:pPr>
            <a:r>
              <a:rPr lang="en-US" sz="2600" b="1" dirty="0">
                <a:solidFill>
                  <a:schemeClr val="tx1"/>
                </a:solidFill>
                <a:latin typeface="Maven Pro SemiBold" pitchFamily="2" charset="77"/>
              </a:rPr>
              <a:t>30% lower cost — </a:t>
            </a:r>
            <a:r>
              <a:rPr lang="en-US" sz="2600" dirty="0">
                <a:solidFill>
                  <a:schemeClr val="tx1"/>
                </a:solidFill>
                <a:latin typeface="Maven Pro Medium" pitchFamily="2" charset="77"/>
              </a:rPr>
              <a:t>Water-as-a-service model removes infrastructure burden entirely</a:t>
            </a:r>
          </a:p>
          <a:p>
            <a:pPr marL="228600" indent="-228600">
              <a:lnSpc>
                <a:spcPts val="2800"/>
              </a:lnSpc>
              <a:spcBef>
                <a:spcPts val="400"/>
              </a:spcBef>
              <a:spcAft>
                <a:spcPts val="400"/>
              </a:spcAft>
              <a:buFont typeface="Arial"/>
              <a:buChar char="•"/>
            </a:pPr>
            <a:r>
              <a:rPr lang="en-US" sz="2600" b="1" dirty="0">
                <a:solidFill>
                  <a:schemeClr val="tx1"/>
                </a:solidFill>
                <a:latin typeface="Maven Pro SemiBold" pitchFamily="2" charset="77"/>
              </a:rPr>
              <a:t>Zero plastic waste — </a:t>
            </a:r>
            <a:r>
              <a:rPr lang="en-US" sz="2600" dirty="0">
                <a:solidFill>
                  <a:schemeClr val="tx1"/>
                </a:solidFill>
                <a:latin typeface="Maven Pro Medium" pitchFamily="2" charset="77"/>
              </a:rPr>
              <a:t>No aquifer depletion; lower carbon footprint than bottled water</a:t>
            </a:r>
          </a:p>
          <a:p>
            <a:pPr marL="228600" indent="-228600">
              <a:lnSpc>
                <a:spcPts val="2800"/>
              </a:lnSpc>
              <a:spcBef>
                <a:spcPts val="400"/>
              </a:spcBef>
              <a:spcAft>
                <a:spcPts val="400"/>
              </a:spcAft>
              <a:buFont typeface="Arial"/>
              <a:buChar char="•"/>
            </a:pPr>
            <a:r>
              <a:rPr lang="en-US" sz="2600" b="1" dirty="0">
                <a:solidFill>
                  <a:schemeClr val="tx1"/>
                </a:solidFill>
                <a:latin typeface="Maven Pro SemiBold" pitchFamily="2" charset="77"/>
              </a:rPr>
              <a:t>253 deployments — </a:t>
            </a:r>
            <a:r>
              <a:rPr lang="en-US" sz="2600" dirty="0">
                <a:solidFill>
                  <a:schemeClr val="tx1"/>
                </a:solidFill>
                <a:latin typeface="Maven Pro Medium" pitchFamily="2" charset="77"/>
              </a:rPr>
              <a:t>Across India, Americas, &amp; Asia-Pacific — 11M+ lives impacted</a:t>
            </a:r>
          </a:p>
          <a:p>
            <a:pPr>
              <a:spcBef>
                <a:spcPts val="2000"/>
              </a:spcBef>
              <a:spcAft>
                <a:spcPts val="200"/>
              </a:spcAft>
              <a:buNone/>
            </a:pPr>
            <a:br>
              <a:rPr lang="en-US" sz="2600" i="1" dirty="0">
                <a:solidFill>
                  <a:schemeClr val="tx1"/>
                </a:solidFill>
                <a:latin typeface="Maven Pro Medium" pitchFamily="2" charset="77"/>
              </a:rPr>
            </a:br>
            <a:r>
              <a:rPr lang="en-US" sz="2600" i="1" dirty="0">
                <a:solidFill>
                  <a:schemeClr val="tx1"/>
                </a:solidFill>
                <a:latin typeface="Maven Pro Medium" pitchFamily="2" charset="77"/>
              </a:rPr>
              <a:t>"Aeronero transcends the role of a technology provider to become a catalyst for systemic change."</a:t>
            </a:r>
          </a:p>
          <a:p>
            <a:pPr>
              <a:spcBef>
                <a:spcPts val="200"/>
              </a:spcBef>
              <a:buNone/>
            </a:pPr>
            <a:r>
              <a:rPr lang="en-US" sz="2600" dirty="0">
                <a:solidFill>
                  <a:schemeClr val="tx1"/>
                </a:solidFill>
                <a:latin typeface="Maven Pro Medium" pitchFamily="2" charset="77"/>
              </a:rPr>
              <a:t>— Fredrick Harry Royan, Frost &amp; Sullivan</a:t>
            </a:r>
          </a:p>
        </p:txBody>
      </p:sp>
      <p:sp>
        <p:nvSpPr>
          <p:cNvPr id="11" name="Divider 1">
            <a:extLst>
              <a:ext uri="{FF2B5EF4-FFF2-40B4-BE49-F238E27FC236}">
                <a16:creationId xmlns:a16="http://schemas.microsoft.com/office/drawing/2014/main" id="{1B3A2A81-F909-A414-5319-6B4CE1BCC4A1}"/>
              </a:ext>
            </a:extLst>
          </p:cNvPr>
          <p:cNvSpPr/>
          <p:nvPr/>
        </p:nvSpPr>
        <p:spPr>
          <a:xfrm>
            <a:off x="16831999" y="7301200"/>
            <a:ext cx="5359400" cy="0"/>
          </a:xfrm>
          <a:prstGeom prst="line">
            <a:avLst/>
          </a:prstGeom>
          <a:ln w="9525">
            <a:solidFill>
              <a:srgbClr val="16E7CF">
                <a:alpha val="40000"/>
              </a:srgbClr>
            </a:solidFill>
          </a:ln>
        </p:spPr>
        <p:txBody>
          <a:bodyPr/>
          <a:lstStyle/>
          <a:p>
            <a:endParaRPr lang="en-US"/>
          </a:p>
        </p:txBody>
      </p:sp>
      <p:sp>
        <p:nvSpPr>
          <p:cNvPr id="12" name="Divider 2">
            <a:extLst>
              <a:ext uri="{FF2B5EF4-FFF2-40B4-BE49-F238E27FC236}">
                <a16:creationId xmlns:a16="http://schemas.microsoft.com/office/drawing/2014/main" id="{EC5DED2A-B1D5-C05D-9C1B-7FB6A6B40534}"/>
              </a:ext>
            </a:extLst>
          </p:cNvPr>
          <p:cNvSpPr/>
          <p:nvPr/>
        </p:nvSpPr>
        <p:spPr>
          <a:xfrm>
            <a:off x="16831999" y="9396700"/>
            <a:ext cx="5359400" cy="0"/>
          </a:xfrm>
          <a:prstGeom prst="line">
            <a:avLst/>
          </a:prstGeom>
          <a:ln w="9525">
            <a:solidFill>
              <a:srgbClr val="16E7CF">
                <a:alpha val="40000"/>
              </a:srgbClr>
            </a:solidFill>
          </a:ln>
        </p:spPr>
        <p:txBody>
          <a:bodyPr/>
          <a:lstStyle/>
          <a:p>
            <a:endParaRPr lang="en-US"/>
          </a:p>
        </p:txBody>
      </p:sp>
      <p:sp>
        <p:nvSpPr>
          <p:cNvPr id="13" name="Divider 3">
            <a:extLst>
              <a:ext uri="{FF2B5EF4-FFF2-40B4-BE49-F238E27FC236}">
                <a16:creationId xmlns:a16="http://schemas.microsoft.com/office/drawing/2014/main" id="{6E63585B-D290-2A47-24B9-DD05C4697F00}"/>
              </a:ext>
            </a:extLst>
          </p:cNvPr>
          <p:cNvSpPr/>
          <p:nvPr/>
        </p:nvSpPr>
        <p:spPr>
          <a:xfrm>
            <a:off x="16831999" y="11428700"/>
            <a:ext cx="5359400" cy="0"/>
          </a:xfrm>
          <a:prstGeom prst="line">
            <a:avLst/>
          </a:prstGeom>
          <a:ln w="9525">
            <a:solidFill>
              <a:srgbClr val="16E7CF">
                <a:alpha val="40000"/>
              </a:srgbClr>
            </a:solidFill>
          </a:ln>
        </p:spPr>
        <p:txBody>
          <a:bodyPr/>
          <a:lstStyle/>
          <a:p>
            <a:endParaRPr lang="en-US"/>
          </a:p>
        </p:txBody>
      </p:sp>
      <p:pic>
        <p:nvPicPr>
          <p:cNvPr id="14" name="object 3">
            <a:extLst>
              <a:ext uri="{FF2B5EF4-FFF2-40B4-BE49-F238E27FC236}">
                <a16:creationId xmlns:a16="http://schemas.microsoft.com/office/drawing/2014/main" id="{D40F811C-DC05-12A9-37D6-EE539EAD7D6D}"/>
              </a:ext>
            </a:extLst>
          </p:cNvPr>
          <p:cNvPicPr/>
          <p:nvPr/>
        </p:nvPicPr>
        <p:blipFill>
          <a:blip r:embed="rId3" cstate="print"/>
          <a:stretch>
            <a:fillRect/>
          </a:stretch>
        </p:blipFill>
        <p:spPr>
          <a:xfrm>
            <a:off x="15781604" y="1104445"/>
            <a:ext cx="7381146" cy="3529755"/>
          </a:xfrm>
          <a:prstGeom prst="rect">
            <a:avLst/>
          </a:prstGeom>
        </p:spPr>
      </p:pic>
    </p:spTree>
    <p:extLst>
      <p:ext uri="{BB962C8B-B14F-4D97-AF65-F5344CB8AC3E}">
        <p14:creationId xmlns:p14="http://schemas.microsoft.com/office/powerpoint/2010/main" val="224764562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0E6D9"/>
        </a:solidFill>
        <a:effectLst/>
      </p:bgPr>
    </p:bg>
    <p:spTree>
      <p:nvGrpSpPr>
        <p:cNvPr id="1" name=""/>
        <p:cNvGrpSpPr/>
        <p:nvPr/>
      </p:nvGrpSpPr>
      <p:grpSpPr>
        <a:xfrm>
          <a:off x="0" y="0"/>
          <a:ext cx="0" cy="0"/>
          <a:chOff x="0" y="0"/>
          <a:chExt cx="0" cy="0"/>
        </a:xfrm>
      </p:grpSpPr>
      <p:sp>
        <p:nvSpPr>
          <p:cNvPr id="580" name="Rounded Rectangle"/>
          <p:cNvSpPr/>
          <p:nvPr/>
        </p:nvSpPr>
        <p:spPr>
          <a:xfrm>
            <a:off x="8995144" y="1428133"/>
            <a:ext cx="14711744" cy="11760742"/>
          </a:xfrm>
          <a:prstGeom prst="roundRect">
            <a:avLst>
              <a:gd name="adj" fmla="val 4019"/>
            </a:avLst>
          </a:prstGeom>
          <a:solidFill>
            <a:srgbClr val="FFFFFF">
              <a:alpha val="45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581" name="Line"/>
          <p:cNvSpPr/>
          <p:nvPr/>
        </p:nvSpPr>
        <p:spPr>
          <a:xfrm>
            <a:off x="765001" y="924073"/>
            <a:ext cx="22853999" cy="1"/>
          </a:xfrm>
          <a:prstGeom prst="line">
            <a:avLst/>
          </a:prstGeom>
          <a:ln w="25400">
            <a:solidFill>
              <a:srgbClr val="5E5E5E"/>
            </a:solidFill>
            <a:miter lim="400000"/>
          </a:ln>
        </p:spPr>
        <p:txBody>
          <a:bodyPr lIns="50800" tIns="50800" rIns="50800" bIns="50800" anchor="ctr"/>
          <a:lstStyle/>
          <a:p>
            <a:endParaRPr/>
          </a:p>
        </p:txBody>
      </p:sp>
      <p:pic>
        <p:nvPicPr>
          <p:cNvPr id="582" name="logo.png" descr="logo.png"/>
          <p:cNvPicPr>
            <a:picLocks noChangeAspect="1"/>
          </p:cNvPicPr>
          <p:nvPr/>
        </p:nvPicPr>
        <p:blipFill>
          <a:blip r:embed="rId3"/>
          <a:stretch>
            <a:fillRect/>
          </a:stretch>
        </p:blipFill>
        <p:spPr>
          <a:xfrm>
            <a:off x="777055" y="240438"/>
            <a:ext cx="1044739" cy="454442"/>
          </a:xfrm>
          <a:prstGeom prst="rect">
            <a:avLst/>
          </a:prstGeom>
          <a:ln w="12700">
            <a:miter lim="400000"/>
          </a:ln>
        </p:spPr>
      </p:pic>
      <p:sp>
        <p:nvSpPr>
          <p:cNvPr id="583" name="/ Team"/>
          <p:cNvSpPr txBox="1"/>
          <p:nvPr/>
        </p:nvSpPr>
        <p:spPr>
          <a:xfrm>
            <a:off x="1922843" y="239058"/>
            <a:ext cx="1077774"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400">
                <a:solidFill>
                  <a:srgbClr val="5E5E5E"/>
                </a:solidFill>
              </a:defRPr>
            </a:lvl1pPr>
          </a:lstStyle>
          <a:p>
            <a:r>
              <a:t>/ Team</a:t>
            </a:r>
          </a:p>
        </p:txBody>
      </p:sp>
      <p:sp>
        <p:nvSpPr>
          <p:cNvPr id="584" name="Slide Number"/>
          <p:cNvSpPr txBox="1">
            <a:spLocks noGrp="1"/>
          </p:cNvSpPr>
          <p:nvPr>
            <p:ph type="sldNum" sz="quarter" idx="4294967295"/>
          </p:nvPr>
        </p:nvSpPr>
        <p:spPr>
          <a:xfrm>
            <a:off x="23131898" y="245409"/>
            <a:ext cx="469088" cy="4572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25</a:t>
            </a:fld>
            <a:endParaRPr/>
          </a:p>
        </p:txBody>
      </p:sp>
      <p:sp>
        <p:nvSpPr>
          <p:cNvPr id="586" name="Dr. Melvin Mathew: VP of Technology…"/>
          <p:cNvSpPr txBox="1"/>
          <p:nvPr/>
        </p:nvSpPr>
        <p:spPr>
          <a:xfrm>
            <a:off x="10820400" y="1685726"/>
            <a:ext cx="12383041" cy="115031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spcBef>
                <a:spcPts val="400"/>
              </a:spcBef>
              <a:defRPr sz="2600"/>
            </a:pPr>
            <a:r>
              <a:rPr lang="en-US" sz="2500" dirty="0">
                <a:latin typeface="Maven Pro Medium" pitchFamily="2" charset="77"/>
                <a:ea typeface="Maven Pro SemiBold"/>
                <a:cs typeface="Maven Pro SemiBold"/>
                <a:sym typeface="Maven Pro SemiBold"/>
              </a:rPr>
              <a:t>Ravi Karkara: Chief Global Strategist</a:t>
            </a:r>
          </a:p>
          <a:p>
            <a:pPr>
              <a:spcBef>
                <a:spcPts val="400"/>
              </a:spcBef>
              <a:defRPr sz="2600"/>
            </a:pPr>
            <a:r>
              <a:rPr lang="en-US" sz="2500" dirty="0">
                <a:latin typeface="Maven Pro Medium" pitchFamily="2" charset="77"/>
                <a:ea typeface="Maven Pro SemiBold"/>
                <a:cs typeface="Maven Pro SemiBold"/>
                <a:sym typeface="Maven Pro SemiBold"/>
              </a:rPr>
              <a:t>A global sustainability leader and co-founder of the Global Air Water Generation Initiative and Author of the AI for Food Movement Book, with 25+ years of experience at the intersection of innovation, investment, and social impact. A former UN Senior Advisor and "Global Sustainability Champion" awardee by US Congressmen, he advises boards and global leaders on embedding scalable, tech-driven sustainability strategies.</a:t>
            </a:r>
          </a:p>
          <a:p>
            <a:pPr>
              <a:spcBef>
                <a:spcPts val="400"/>
              </a:spcBef>
              <a:defRPr sz="2600"/>
            </a:pPr>
            <a:endParaRPr lang="en-US" sz="2500" dirty="0">
              <a:latin typeface="Maven Pro Medium" pitchFamily="2" charset="77"/>
              <a:ea typeface="Maven Pro SemiBold"/>
              <a:cs typeface="Maven Pro SemiBold"/>
              <a:sym typeface="Maven Pro SemiBold"/>
            </a:endParaRPr>
          </a:p>
          <a:p>
            <a:pPr>
              <a:spcBef>
                <a:spcPts val="400"/>
              </a:spcBef>
              <a:defRPr sz="2600"/>
            </a:pPr>
            <a:r>
              <a:rPr lang="en-US" sz="2500" dirty="0">
                <a:latin typeface="Maven Pro Medium" pitchFamily="2" charset="77"/>
                <a:ea typeface="Maven Pro SemiBold"/>
                <a:cs typeface="Maven Pro SemiBold"/>
                <a:sym typeface="Maven Pro SemiBold"/>
              </a:rPr>
              <a:t>Sumit Jain: CFO</a:t>
            </a:r>
          </a:p>
          <a:p>
            <a:pPr>
              <a:spcBef>
                <a:spcPts val="400"/>
              </a:spcBef>
              <a:defRPr sz="2600"/>
            </a:pPr>
            <a:r>
              <a:rPr lang="en-US" sz="2500" dirty="0">
                <a:latin typeface="Maven Pro Medium" pitchFamily="2" charset="77"/>
                <a:ea typeface="Maven Pro SemiBold"/>
                <a:cs typeface="Maven Pro SemiBold"/>
                <a:sym typeface="Maven Pro SemiBold"/>
              </a:rPr>
              <a:t>Strategic finance leader with 13+ years of experience partnering with growth-stage companies across technology, EdTech, and consumer retail. He has supported founders through fundraising readiness, investor-grade financial modeling, and scalable finance infrastructure, with prior experience at EY. Sumit is a Chartered Accountant and serves as Founder of Germin8 and Managing Partner at Jain SAK &amp; Co., both based in Bangalore.</a:t>
            </a:r>
          </a:p>
          <a:p>
            <a:pPr>
              <a:spcBef>
                <a:spcPts val="400"/>
              </a:spcBef>
              <a:defRPr sz="2600"/>
            </a:pPr>
            <a:endParaRPr lang="en-US" sz="2500" dirty="0">
              <a:latin typeface="Maven Pro Medium" pitchFamily="2" charset="77"/>
              <a:ea typeface="Maven Pro SemiBold"/>
              <a:cs typeface="Maven Pro SemiBold"/>
              <a:sym typeface="Maven Pro SemiBold"/>
            </a:endParaRPr>
          </a:p>
          <a:p>
            <a:pPr>
              <a:spcBef>
                <a:spcPts val="400"/>
              </a:spcBef>
              <a:defRPr sz="2600"/>
            </a:pPr>
            <a:r>
              <a:rPr lang="en-US" sz="2500" dirty="0">
                <a:latin typeface="Maven Pro Medium" pitchFamily="2" charset="77"/>
                <a:ea typeface="Maven Pro SemiBold"/>
                <a:cs typeface="Maven Pro SemiBold"/>
                <a:sym typeface="Maven Pro SemiBold"/>
              </a:rPr>
              <a:t>Sapna Harpalani: </a:t>
            </a:r>
            <a:r>
              <a:rPr lang="en-US" sz="2500" dirty="0">
                <a:latin typeface="Maven Pro Medium" pitchFamily="2" charset="77"/>
              </a:rPr>
              <a:t>CHRO</a:t>
            </a:r>
          </a:p>
          <a:p>
            <a:pPr>
              <a:spcBef>
                <a:spcPts val="400"/>
              </a:spcBef>
              <a:defRPr sz="2600"/>
            </a:pPr>
            <a:r>
              <a:rPr lang="en-US" sz="2500" dirty="0">
                <a:latin typeface="Maven Pro Medium" pitchFamily="2" charset="77"/>
              </a:rPr>
              <a:t>Senior HR leader with 20+ years driving talent strategy, organizational design, and leadership development at global industrial firms including Markem-</a:t>
            </a:r>
            <a:r>
              <a:rPr lang="en-US" sz="2500" dirty="0" err="1">
                <a:latin typeface="Maven Pro Medium" pitchFamily="2" charset="77"/>
              </a:rPr>
              <a:t>Imaje</a:t>
            </a:r>
            <a:r>
              <a:rPr lang="en-US" sz="2500" dirty="0">
                <a:latin typeface="Maven Pro Medium" pitchFamily="2" charset="77"/>
              </a:rPr>
              <a:t>, Dentsply, and Johnson Matthey Catalysts across India, the Middle East, and Turkey. She holds an MBA specialized in Human Resources.</a:t>
            </a:r>
          </a:p>
          <a:p>
            <a:pPr>
              <a:spcBef>
                <a:spcPts val="400"/>
              </a:spcBef>
              <a:defRPr sz="2600"/>
            </a:pPr>
            <a:endParaRPr lang="en-US" sz="2500" dirty="0">
              <a:latin typeface="Maven Pro Medium" pitchFamily="2" charset="77"/>
            </a:endParaRPr>
          </a:p>
          <a:p>
            <a:pPr>
              <a:spcBef>
                <a:spcPts val="400"/>
              </a:spcBef>
              <a:defRPr sz="2600"/>
            </a:pPr>
            <a:r>
              <a:rPr lang="en-US" sz="2500" dirty="0">
                <a:latin typeface="Maven Pro Medium" pitchFamily="2" charset="77"/>
              </a:rPr>
              <a:t>Enrique de la Campa: LATAM COO</a:t>
            </a:r>
          </a:p>
          <a:p>
            <a:pPr>
              <a:spcBef>
                <a:spcPts val="400"/>
              </a:spcBef>
              <a:defRPr sz="2600"/>
            </a:pPr>
            <a:r>
              <a:rPr lang="en-US" sz="2500" dirty="0">
                <a:latin typeface="Maven Pro Medium" pitchFamily="2" charset="77"/>
              </a:rPr>
              <a:t>Seasoned entrepreneur, led Mexico's largest renewable energy company, driving </a:t>
            </a:r>
            <a:r>
              <a:rPr lang="en-US" sz="2500" dirty="0" err="1">
                <a:latin typeface="Maven Pro Medium" pitchFamily="2" charset="77"/>
              </a:rPr>
              <a:t>Aeronero's</a:t>
            </a:r>
            <a:r>
              <a:rPr lang="en-US" sz="2500" dirty="0">
                <a:latin typeface="Maven Pro Medium" pitchFamily="2" charset="77"/>
              </a:rPr>
              <a:t> positive impact and stakeholder success with versatile business expertise.</a:t>
            </a:r>
          </a:p>
          <a:p>
            <a:pPr>
              <a:spcBef>
                <a:spcPts val="400"/>
              </a:spcBef>
              <a:defRPr sz="2600"/>
            </a:pPr>
            <a:endParaRPr lang="en-US" sz="2500" dirty="0">
              <a:latin typeface="Maven Pro Medium" pitchFamily="2" charset="77"/>
            </a:endParaRPr>
          </a:p>
          <a:p>
            <a:pPr>
              <a:spcBef>
                <a:spcPts val="400"/>
              </a:spcBef>
              <a:defRPr sz="2400"/>
            </a:pPr>
            <a:r>
              <a:rPr lang="en-US" sz="2500" dirty="0">
                <a:latin typeface="Maven Pro Medium" pitchFamily="2" charset="77"/>
                <a:ea typeface="Maven Pro SemiBold"/>
                <a:cs typeface="Maven Pro SemiBold"/>
                <a:sym typeface="Maven Pro SemiBold"/>
              </a:rPr>
              <a:t>Fernando de Haro:</a:t>
            </a:r>
            <a:r>
              <a:rPr lang="en-US" sz="2500" dirty="0">
                <a:latin typeface="Maven Pro Medium" pitchFamily="2" charset="77"/>
              </a:rPr>
              <a:t> LATAM CMO</a:t>
            </a:r>
          </a:p>
          <a:p>
            <a:pPr>
              <a:spcBef>
                <a:spcPts val="400"/>
              </a:spcBef>
              <a:defRPr sz="2400"/>
            </a:pPr>
            <a:r>
              <a:rPr lang="en-US" sz="2500" dirty="0">
                <a:latin typeface="Maven Pro Medium" pitchFamily="2" charset="77"/>
              </a:rPr>
              <a:t>Seasoned entrepreneur with 25+ years leading ventures, including Mexico's top renewable energy company. Committed to </a:t>
            </a:r>
            <a:r>
              <a:rPr lang="en-US" sz="2500" dirty="0" err="1">
                <a:latin typeface="Maven Pro Medium" pitchFamily="2" charset="77"/>
              </a:rPr>
              <a:t>Aeronero's</a:t>
            </a:r>
            <a:r>
              <a:rPr lang="en-US" sz="2500" dirty="0">
                <a:latin typeface="Maven Pro Medium" pitchFamily="2" charset="77"/>
              </a:rPr>
              <a:t> success, blending business savvy with economic expertise.</a:t>
            </a:r>
          </a:p>
        </p:txBody>
      </p:sp>
      <p:pic>
        <p:nvPicPr>
          <p:cNvPr id="2" name="WhatsApp Image 2025-05-16 at 14.52.57.jpeg" descr="WhatsApp Image 2025-05-16 at 14.52.57.jpeg">
            <a:extLst>
              <a:ext uri="{FF2B5EF4-FFF2-40B4-BE49-F238E27FC236}">
                <a16:creationId xmlns:a16="http://schemas.microsoft.com/office/drawing/2014/main" id="{0565CF04-3D5E-9CA6-EA98-BA04C2900FAF}"/>
              </a:ext>
            </a:extLst>
          </p:cNvPr>
          <p:cNvPicPr>
            <a:picLocks/>
          </p:cNvPicPr>
          <p:nvPr/>
        </p:nvPicPr>
        <p:blipFill>
          <a:blip r:embed="rId4"/>
          <a:srcRect l="9423" r="5667" b="16"/>
          <a:stretch>
            <a:fillRect/>
          </a:stretch>
        </p:blipFill>
        <p:spPr>
          <a:xfrm>
            <a:off x="9378941" y="1759260"/>
            <a:ext cx="1019284" cy="1019176"/>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3"/>
                  <a:pt x="2882" y="3163"/>
                </a:cubicBezTo>
                <a:cubicBezTo>
                  <a:pt x="-961" y="7381"/>
                  <a:pt x="-961" y="14219"/>
                  <a:pt x="2882" y="18437"/>
                </a:cubicBezTo>
                <a:cubicBezTo>
                  <a:pt x="4803" y="20547"/>
                  <a:pt x="7321" y="21600"/>
                  <a:pt x="9839" y="21600"/>
                </a:cubicBezTo>
                <a:cubicBezTo>
                  <a:pt x="12357" y="21600"/>
                  <a:pt x="14875" y="20547"/>
                  <a:pt x="16796" y="18437"/>
                </a:cubicBezTo>
                <a:cubicBezTo>
                  <a:pt x="20639" y="14219"/>
                  <a:pt x="20639" y="7381"/>
                  <a:pt x="16796" y="3163"/>
                </a:cubicBezTo>
                <a:cubicBezTo>
                  <a:pt x="14875" y="1053"/>
                  <a:pt x="12357" y="0"/>
                  <a:pt x="9839" y="0"/>
                </a:cubicBezTo>
                <a:close/>
              </a:path>
            </a:pathLst>
          </a:custGeom>
          <a:ln w="25400" cap="flat">
            <a:solidFill>
              <a:srgbClr val="FFFFFF"/>
            </a:solidFill>
            <a:prstDash val="solid"/>
            <a:miter lim="400000"/>
          </a:ln>
          <a:effectLst>
            <a:outerShdw blurRad="63500" dist="50800" dir="5400000" rotWithShape="0">
              <a:srgbClr val="000000">
                <a:alpha val="20000"/>
              </a:srgbClr>
            </a:outerShdw>
          </a:effectLst>
        </p:spPr>
      </p:pic>
      <p:pic>
        <p:nvPicPr>
          <p:cNvPr id="6" name="_DSC1210 .JPG">
            <a:extLst>
              <a:ext uri="{FF2B5EF4-FFF2-40B4-BE49-F238E27FC236}">
                <a16:creationId xmlns:a16="http://schemas.microsoft.com/office/drawing/2014/main" id="{DC584435-1AA6-0AEC-736C-266E0EE1C85C}"/>
              </a:ext>
            </a:extLst>
          </p:cNvPr>
          <p:cNvPicPr>
            <a:picLocks/>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5" b="5"/>
          <a:stretch/>
        </p:blipFill>
        <p:spPr>
          <a:xfrm>
            <a:off x="9378941" y="4728925"/>
            <a:ext cx="1019283" cy="1019176"/>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3"/>
                  <a:pt x="2882" y="3163"/>
                </a:cubicBezTo>
                <a:cubicBezTo>
                  <a:pt x="-961" y="7381"/>
                  <a:pt x="-961" y="14219"/>
                  <a:pt x="2882" y="18437"/>
                </a:cubicBezTo>
                <a:cubicBezTo>
                  <a:pt x="4803" y="20547"/>
                  <a:pt x="7321" y="21600"/>
                  <a:pt x="9839" y="21600"/>
                </a:cubicBezTo>
                <a:cubicBezTo>
                  <a:pt x="12357" y="21600"/>
                  <a:pt x="14875" y="20547"/>
                  <a:pt x="16796" y="18437"/>
                </a:cubicBezTo>
                <a:cubicBezTo>
                  <a:pt x="20639" y="14219"/>
                  <a:pt x="20639" y="7381"/>
                  <a:pt x="16796" y="3163"/>
                </a:cubicBezTo>
                <a:cubicBezTo>
                  <a:pt x="14875" y="1053"/>
                  <a:pt x="12357" y="0"/>
                  <a:pt x="9839" y="0"/>
                </a:cubicBezTo>
                <a:close/>
              </a:path>
            </a:pathLst>
          </a:custGeom>
          <a:ln w="25400">
            <a:solidFill>
              <a:srgbClr val="FFFFFF"/>
            </a:solidFill>
            <a:miter lim="400000"/>
          </a:ln>
          <a:effectLst>
            <a:outerShdw blurRad="63500" dist="50800" dir="5400000" rotWithShape="0">
              <a:srgbClr val="000000">
                <a:alpha val="20000"/>
              </a:srgbClr>
            </a:outerShdw>
          </a:effectLst>
        </p:spPr>
      </p:pic>
      <p:sp>
        <p:nvSpPr>
          <p:cNvPr id="15" name="Oval 14">
            <a:extLst>
              <a:ext uri="{FF2B5EF4-FFF2-40B4-BE49-F238E27FC236}">
                <a16:creationId xmlns:a16="http://schemas.microsoft.com/office/drawing/2014/main" id="{EF7F36AB-1C0D-B9D7-BD19-C09059A24E82}"/>
              </a:ext>
            </a:extLst>
          </p:cNvPr>
          <p:cNvSpPr/>
          <p:nvPr/>
        </p:nvSpPr>
        <p:spPr>
          <a:xfrm>
            <a:off x="9392929" y="7520336"/>
            <a:ext cx="1028800" cy="1028800"/>
          </a:xfrm>
          <a:prstGeom prst="ellipse">
            <a:avLst/>
          </a:prstGeom>
          <a: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a:blipFill>
          <a:ln>
            <a:solidFill>
              <a:schemeClr val="bg1"/>
            </a:solidFill>
          </a:ln>
          <a:effectLst>
            <a:outerShdw blurRad="50800" dist="38100" dir="5400000" algn="t" rotWithShape="0">
              <a:prstClr val="black">
                <a:alpha val="18000"/>
              </a:prstClr>
            </a:outerShdw>
          </a:effectLst>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16" name="dixon.jpg">
            <a:extLst>
              <a:ext uri="{FF2B5EF4-FFF2-40B4-BE49-F238E27FC236}">
                <a16:creationId xmlns:a16="http://schemas.microsoft.com/office/drawing/2014/main" id="{F417D50A-1328-D084-AC9A-35AB2897DDC9}"/>
              </a:ext>
            </a:extLst>
          </p:cNvPr>
          <p:cNvPicPr>
            <a:picLocks/>
          </p:cNvPicPr>
          <p:nvPr/>
        </p:nvPicPr>
        <p:blipFill>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t="806" b="806"/>
          <a:stretch/>
        </p:blipFill>
        <p:spPr>
          <a:xfrm>
            <a:off x="9378941" y="9811756"/>
            <a:ext cx="1019176" cy="1019230"/>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2" y="1004"/>
                  <a:pt x="3163" y="3015"/>
                </a:cubicBezTo>
                <a:cubicBezTo>
                  <a:pt x="1053" y="5026"/>
                  <a:pt x="0" y="7661"/>
                  <a:pt x="0" y="10297"/>
                </a:cubicBezTo>
                <a:cubicBezTo>
                  <a:pt x="0" y="12932"/>
                  <a:pt x="1053" y="15567"/>
                  <a:pt x="3163" y="17578"/>
                </a:cubicBezTo>
                <a:cubicBezTo>
                  <a:pt x="7381" y="21600"/>
                  <a:pt x="14219" y="21600"/>
                  <a:pt x="18437" y="17578"/>
                </a:cubicBezTo>
                <a:cubicBezTo>
                  <a:pt x="20547" y="15567"/>
                  <a:pt x="21600" y="12932"/>
                  <a:pt x="21600" y="10297"/>
                </a:cubicBezTo>
                <a:cubicBezTo>
                  <a:pt x="21600" y="7661"/>
                  <a:pt x="20547" y="5026"/>
                  <a:pt x="18437" y="3015"/>
                </a:cubicBezTo>
                <a:cubicBezTo>
                  <a:pt x="16328" y="1004"/>
                  <a:pt x="13564" y="0"/>
                  <a:pt x="10800" y="0"/>
                </a:cubicBezTo>
                <a:close/>
              </a:path>
            </a:pathLst>
          </a:custGeom>
          <a:ln w="25400">
            <a:solidFill>
              <a:srgbClr val="FFFFFF"/>
            </a:solidFill>
            <a:miter lim="400000"/>
          </a:ln>
          <a:effectLst>
            <a:outerShdw blurRad="63500" dist="50800" dir="5400000" rotWithShape="0">
              <a:srgbClr val="000000">
                <a:alpha val="20000"/>
              </a:srgbClr>
            </a:outerShdw>
          </a:effectLst>
        </p:spPr>
      </p:pic>
      <p:pic>
        <p:nvPicPr>
          <p:cNvPr id="17" name="dixon.jpg">
            <a:extLst>
              <a:ext uri="{FF2B5EF4-FFF2-40B4-BE49-F238E27FC236}">
                <a16:creationId xmlns:a16="http://schemas.microsoft.com/office/drawing/2014/main" id="{CB6B2659-2261-76DA-C0CE-A74BD57393DB}"/>
              </a:ext>
            </a:extLst>
          </p:cNvPr>
          <p:cNvPicPr>
            <a:picLocks/>
          </p:cNvPicPr>
          <p:nvPr/>
        </p:nvPicPr>
        <p:blipFill>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l="3" r="3"/>
          <a:stretch/>
        </p:blipFill>
        <p:spPr>
          <a:xfrm>
            <a:off x="9378941" y="11724263"/>
            <a:ext cx="1019176" cy="1019230"/>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2" y="1004"/>
                  <a:pt x="3163" y="3015"/>
                </a:cubicBezTo>
                <a:cubicBezTo>
                  <a:pt x="1053" y="5026"/>
                  <a:pt x="0" y="7661"/>
                  <a:pt x="0" y="10297"/>
                </a:cubicBezTo>
                <a:cubicBezTo>
                  <a:pt x="0" y="12932"/>
                  <a:pt x="1053" y="15567"/>
                  <a:pt x="3163" y="17578"/>
                </a:cubicBezTo>
                <a:cubicBezTo>
                  <a:pt x="7381" y="21600"/>
                  <a:pt x="14219" y="21600"/>
                  <a:pt x="18437" y="17578"/>
                </a:cubicBezTo>
                <a:cubicBezTo>
                  <a:pt x="20547" y="15567"/>
                  <a:pt x="21600" y="12932"/>
                  <a:pt x="21600" y="10297"/>
                </a:cubicBezTo>
                <a:cubicBezTo>
                  <a:pt x="21600" y="7661"/>
                  <a:pt x="20547" y="5026"/>
                  <a:pt x="18437" y="3015"/>
                </a:cubicBezTo>
                <a:cubicBezTo>
                  <a:pt x="16328" y="1004"/>
                  <a:pt x="13564" y="0"/>
                  <a:pt x="10800" y="0"/>
                </a:cubicBezTo>
                <a:close/>
              </a:path>
            </a:pathLst>
          </a:custGeom>
          <a:ln w="25400">
            <a:solidFill>
              <a:srgbClr val="FFFFFF"/>
            </a:solidFill>
            <a:miter lim="400000"/>
          </a:ln>
          <a:effectLst>
            <a:outerShdw blurRad="63500" dist="50800" dir="5400000" rotWithShape="0">
              <a:srgbClr val="000000">
                <a:alpha val="20000"/>
              </a:srgbClr>
            </a:outerShdw>
          </a:effectLst>
        </p:spPr>
      </p:pic>
      <p:sp>
        <p:nvSpPr>
          <p:cNvPr id="18" name="Proven Builders Backed by Experience That Matters">
            <a:extLst>
              <a:ext uri="{FF2B5EF4-FFF2-40B4-BE49-F238E27FC236}">
                <a16:creationId xmlns:a16="http://schemas.microsoft.com/office/drawing/2014/main" id="{7164F072-59AF-3C4F-FF11-817E347478CF}"/>
              </a:ext>
            </a:extLst>
          </p:cNvPr>
          <p:cNvSpPr txBox="1">
            <a:spLocks noGrp="1"/>
          </p:cNvSpPr>
          <p:nvPr>
            <p:ph type="title"/>
          </p:nvPr>
        </p:nvSpPr>
        <p:spPr>
          <a:xfrm>
            <a:off x="763245" y="1528244"/>
            <a:ext cx="7728452" cy="6247124"/>
          </a:xfrm>
          <a:prstGeom prst="rect">
            <a:avLst/>
          </a:prstGeom>
        </p:spPr>
        <p:txBody>
          <a:bodyPr>
            <a:normAutofit/>
          </a:bodyPr>
          <a:lstStyle/>
          <a:p>
            <a:pPr>
              <a:lnSpc>
                <a:spcPct val="100000"/>
              </a:lnSpc>
            </a:pPr>
            <a:r>
              <a:rPr sz="6200" dirty="0"/>
              <a:t>Proven Builders Backed by Experience That Matters</a:t>
            </a:r>
          </a:p>
        </p:txBody>
      </p:sp>
      <p:sp>
        <p:nvSpPr>
          <p:cNvPr id="19" name="Serial Entrepreneurs with Global Market Experience…">
            <a:extLst>
              <a:ext uri="{FF2B5EF4-FFF2-40B4-BE49-F238E27FC236}">
                <a16:creationId xmlns:a16="http://schemas.microsoft.com/office/drawing/2014/main" id="{919212F9-FBE2-35EC-FB06-D7259B432F10}"/>
              </a:ext>
            </a:extLst>
          </p:cNvPr>
          <p:cNvSpPr txBox="1"/>
          <p:nvPr/>
        </p:nvSpPr>
        <p:spPr>
          <a:xfrm>
            <a:off x="762000" y="8910865"/>
            <a:ext cx="7454536" cy="42411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b">
            <a:spAutoFit/>
          </a:bodyPr>
          <a:lstStyle/>
          <a:p>
            <a:pPr marL="304800" indent="-304800">
              <a:spcBef>
                <a:spcPts val="1400"/>
              </a:spcBef>
              <a:buSzPct val="123000"/>
              <a:buChar char="•"/>
              <a:defRPr sz="2600"/>
            </a:pPr>
            <a:r>
              <a:rPr sz="2600" dirty="0">
                <a:latin typeface="Maven Pro Medium" pitchFamily="2" charset="77"/>
              </a:rPr>
              <a:t>Serial Entrepreneurs with Global Market Experience</a:t>
            </a:r>
          </a:p>
          <a:p>
            <a:pPr marL="304800" indent="-304800">
              <a:spcBef>
                <a:spcPts val="1400"/>
              </a:spcBef>
              <a:buSzPct val="123000"/>
              <a:buChar char="•"/>
              <a:defRPr sz="2600"/>
            </a:pPr>
            <a:r>
              <a:rPr sz="2600" dirty="0">
                <a:latin typeface="Maven Pro Medium" pitchFamily="2" charset="77"/>
              </a:rPr>
              <a:t>Active Angel Investors Backing High-Growth Startups</a:t>
            </a:r>
          </a:p>
          <a:p>
            <a:pPr marL="304800" indent="-304800">
              <a:spcBef>
                <a:spcPts val="1400"/>
              </a:spcBef>
              <a:buSzPct val="123000"/>
              <a:buChar char="•"/>
              <a:defRPr sz="2600"/>
            </a:pPr>
            <a:r>
              <a:rPr sz="2600" dirty="0">
                <a:latin typeface="Maven Pro Medium" pitchFamily="2" charset="77"/>
              </a:rPr>
              <a:t>Multiple Successful Exits Across Sectors</a:t>
            </a:r>
          </a:p>
          <a:p>
            <a:pPr marL="304800" indent="-304800">
              <a:spcBef>
                <a:spcPts val="1400"/>
              </a:spcBef>
              <a:buSzPct val="123000"/>
              <a:buChar char="•"/>
              <a:defRPr sz="2600"/>
            </a:pPr>
            <a:r>
              <a:rPr sz="2600" dirty="0">
                <a:latin typeface="Maven Pro Medium" pitchFamily="2" charset="77"/>
              </a:rPr>
              <a:t>Led Strategic M&amp;A Transactions</a:t>
            </a:r>
          </a:p>
          <a:p>
            <a:pPr marL="304800" indent="-304800">
              <a:spcBef>
                <a:spcPts val="1400"/>
              </a:spcBef>
              <a:buSzPct val="123000"/>
              <a:buChar char="•"/>
              <a:defRPr sz="2600"/>
            </a:pPr>
            <a:r>
              <a:rPr sz="2600" dirty="0">
                <a:latin typeface="Maven Pro Medium" pitchFamily="2" charset="77"/>
              </a:rPr>
              <a:t>Deep Tech &amp; Innovation Leadership</a:t>
            </a:r>
          </a:p>
          <a:p>
            <a:pPr marL="304800" indent="-304800">
              <a:spcBef>
                <a:spcPts val="1400"/>
              </a:spcBef>
              <a:buSzPct val="123000"/>
              <a:buChar char="•"/>
              <a:defRPr sz="2600"/>
            </a:pPr>
            <a:r>
              <a:rPr sz="2600" dirty="0">
                <a:latin typeface="Maven Pro Medium" pitchFamily="2" charset="77"/>
              </a:rPr>
              <a:t>Holds Multiple Patents in Deep Tech &amp; Innovation</a:t>
            </a:r>
          </a:p>
        </p:txBody>
      </p:sp>
      <p:sp>
        <p:nvSpPr>
          <p:cNvPr id="20" name="Key Highlights">
            <a:extLst>
              <a:ext uri="{FF2B5EF4-FFF2-40B4-BE49-F238E27FC236}">
                <a16:creationId xmlns:a16="http://schemas.microsoft.com/office/drawing/2014/main" id="{DD62C456-2118-F213-3FEF-35672380323B}"/>
              </a:ext>
            </a:extLst>
          </p:cNvPr>
          <p:cNvSpPr txBox="1"/>
          <p:nvPr/>
        </p:nvSpPr>
        <p:spPr>
          <a:xfrm>
            <a:off x="762000" y="8065892"/>
            <a:ext cx="7454536" cy="6422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825500">
              <a:lnSpc>
                <a:spcPct val="100000"/>
              </a:lnSpc>
              <a:spcBef>
                <a:spcPts val="0"/>
              </a:spcBef>
              <a:defRPr sz="2800">
                <a:latin typeface="+mn-lt"/>
                <a:ea typeface="+mn-ea"/>
                <a:cs typeface="+mn-cs"/>
                <a:sym typeface="Poppins SemiBold"/>
              </a:defRPr>
            </a:lvl1pPr>
          </a:lstStyle>
          <a:p>
            <a:r>
              <a:rPr sz="2600" dirty="0"/>
              <a:t>Key Highlights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0E6D9"/>
        </a:solidFill>
        <a:effectLst/>
      </p:bgPr>
    </p:bg>
    <p:spTree>
      <p:nvGrpSpPr>
        <p:cNvPr id="1" name="">
          <a:extLst>
            <a:ext uri="{FF2B5EF4-FFF2-40B4-BE49-F238E27FC236}">
              <a16:creationId xmlns:a16="http://schemas.microsoft.com/office/drawing/2014/main" id="{D1DD776F-4AE4-DFDA-CF0F-86A7485D7490}"/>
            </a:ext>
          </a:extLst>
        </p:cNvPr>
        <p:cNvGrpSpPr/>
        <p:nvPr/>
      </p:nvGrpSpPr>
      <p:grpSpPr>
        <a:xfrm>
          <a:off x="0" y="0"/>
          <a:ext cx="0" cy="0"/>
          <a:chOff x="0" y="0"/>
          <a:chExt cx="0" cy="0"/>
        </a:xfrm>
      </p:grpSpPr>
      <p:sp>
        <p:nvSpPr>
          <p:cNvPr id="580" name="Rounded Rectangle">
            <a:extLst>
              <a:ext uri="{FF2B5EF4-FFF2-40B4-BE49-F238E27FC236}">
                <a16:creationId xmlns:a16="http://schemas.microsoft.com/office/drawing/2014/main" id="{ABE9EB19-6362-07A4-6E74-8D2A10BEF9AE}"/>
              </a:ext>
            </a:extLst>
          </p:cNvPr>
          <p:cNvSpPr/>
          <p:nvPr/>
        </p:nvSpPr>
        <p:spPr>
          <a:xfrm>
            <a:off x="4041413" y="1428133"/>
            <a:ext cx="19665475" cy="11026958"/>
          </a:xfrm>
          <a:prstGeom prst="roundRect">
            <a:avLst>
              <a:gd name="adj" fmla="val 4019"/>
            </a:avLst>
          </a:prstGeom>
          <a:solidFill>
            <a:srgbClr val="FFFFFF">
              <a:alpha val="45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581" name="Line">
            <a:extLst>
              <a:ext uri="{FF2B5EF4-FFF2-40B4-BE49-F238E27FC236}">
                <a16:creationId xmlns:a16="http://schemas.microsoft.com/office/drawing/2014/main" id="{B9A6F74F-A98B-3002-A636-DEF258F14BB3}"/>
              </a:ext>
            </a:extLst>
          </p:cNvPr>
          <p:cNvSpPr/>
          <p:nvPr/>
        </p:nvSpPr>
        <p:spPr>
          <a:xfrm>
            <a:off x="765001" y="924073"/>
            <a:ext cx="22853999" cy="1"/>
          </a:xfrm>
          <a:prstGeom prst="line">
            <a:avLst/>
          </a:prstGeom>
          <a:ln w="25400">
            <a:solidFill>
              <a:srgbClr val="5E5E5E"/>
            </a:solidFill>
            <a:miter lim="400000"/>
          </a:ln>
        </p:spPr>
        <p:txBody>
          <a:bodyPr lIns="50800" tIns="50800" rIns="50800" bIns="50800" anchor="ctr"/>
          <a:lstStyle/>
          <a:p>
            <a:endParaRPr/>
          </a:p>
        </p:txBody>
      </p:sp>
      <p:pic>
        <p:nvPicPr>
          <p:cNvPr id="582" name="logo.png" descr="logo.png">
            <a:extLst>
              <a:ext uri="{FF2B5EF4-FFF2-40B4-BE49-F238E27FC236}">
                <a16:creationId xmlns:a16="http://schemas.microsoft.com/office/drawing/2014/main" id="{899B6062-A4D9-643F-298C-2E8F60E62750}"/>
              </a:ext>
            </a:extLst>
          </p:cNvPr>
          <p:cNvPicPr>
            <a:picLocks noChangeAspect="1"/>
          </p:cNvPicPr>
          <p:nvPr/>
        </p:nvPicPr>
        <p:blipFill>
          <a:blip r:embed="rId3"/>
          <a:stretch>
            <a:fillRect/>
          </a:stretch>
        </p:blipFill>
        <p:spPr>
          <a:xfrm>
            <a:off x="777055" y="240438"/>
            <a:ext cx="1044739" cy="454442"/>
          </a:xfrm>
          <a:prstGeom prst="rect">
            <a:avLst/>
          </a:prstGeom>
          <a:ln w="12700">
            <a:miter lim="400000"/>
          </a:ln>
        </p:spPr>
      </p:pic>
      <p:sp>
        <p:nvSpPr>
          <p:cNvPr id="583" name="/ Team">
            <a:extLst>
              <a:ext uri="{FF2B5EF4-FFF2-40B4-BE49-F238E27FC236}">
                <a16:creationId xmlns:a16="http://schemas.microsoft.com/office/drawing/2014/main" id="{21E6DE68-C617-CFDE-D3CE-C25C3A44BE77}"/>
              </a:ext>
            </a:extLst>
          </p:cNvPr>
          <p:cNvSpPr txBox="1"/>
          <p:nvPr/>
        </p:nvSpPr>
        <p:spPr>
          <a:xfrm>
            <a:off x="1922843" y="239058"/>
            <a:ext cx="1077774"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solidFill>
                  <a:srgbClr val="5E5E5E"/>
                </a:solidFill>
              </a:defRPr>
            </a:lvl1pPr>
          </a:lstStyle>
          <a:p>
            <a:r>
              <a:t>/ Team</a:t>
            </a:r>
          </a:p>
        </p:txBody>
      </p:sp>
      <p:sp>
        <p:nvSpPr>
          <p:cNvPr id="584" name="Slide Number">
            <a:extLst>
              <a:ext uri="{FF2B5EF4-FFF2-40B4-BE49-F238E27FC236}">
                <a16:creationId xmlns:a16="http://schemas.microsoft.com/office/drawing/2014/main" id="{AF3195D9-06F2-F6AC-87DF-0EF488594E8C}"/>
              </a:ext>
            </a:extLst>
          </p:cNvPr>
          <p:cNvSpPr txBox="1">
            <a:spLocks noGrp="1"/>
          </p:cNvSpPr>
          <p:nvPr>
            <p:ph type="sldNum" sz="quarter" idx="4294967295"/>
          </p:nvPr>
        </p:nvSpPr>
        <p:spPr>
          <a:xfrm>
            <a:off x="23131898" y="245409"/>
            <a:ext cx="469088" cy="4572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26</a:t>
            </a:fld>
            <a:endParaRPr/>
          </a:p>
        </p:txBody>
      </p:sp>
      <p:sp>
        <p:nvSpPr>
          <p:cNvPr id="585" name="Deep Technical Innovation">
            <a:extLst>
              <a:ext uri="{FF2B5EF4-FFF2-40B4-BE49-F238E27FC236}">
                <a16:creationId xmlns:a16="http://schemas.microsoft.com/office/drawing/2014/main" id="{EC30CC44-C7FD-6DCC-6F7B-C39BD2CF2250}"/>
              </a:ext>
            </a:extLst>
          </p:cNvPr>
          <p:cNvSpPr txBox="1"/>
          <p:nvPr/>
        </p:nvSpPr>
        <p:spPr>
          <a:xfrm>
            <a:off x="790783" y="1471019"/>
            <a:ext cx="3187916" cy="14366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825500">
              <a:lnSpc>
                <a:spcPct val="80000"/>
              </a:lnSpc>
              <a:spcBef>
                <a:spcPts val="0"/>
              </a:spcBef>
              <a:defRPr sz="2800">
                <a:latin typeface="+mn-lt"/>
                <a:ea typeface="+mn-ea"/>
                <a:cs typeface="+mn-cs"/>
                <a:sym typeface="Poppins SemiBold"/>
              </a:defRPr>
            </a:lvl1pPr>
          </a:lstStyle>
          <a:p>
            <a:pPr>
              <a:lnSpc>
                <a:spcPct val="100000"/>
              </a:lnSpc>
            </a:pPr>
            <a:r>
              <a:rPr dirty="0"/>
              <a:t>Deep Technical Innovation </a:t>
            </a:r>
          </a:p>
        </p:txBody>
      </p:sp>
      <p:sp>
        <p:nvSpPr>
          <p:cNvPr id="586" name="Dr. Melvin Mathew: VP of Technology…">
            <a:extLst>
              <a:ext uri="{FF2B5EF4-FFF2-40B4-BE49-F238E27FC236}">
                <a16:creationId xmlns:a16="http://schemas.microsoft.com/office/drawing/2014/main" id="{0AA78474-7A67-BA20-6C58-034ACFCCDD48}"/>
              </a:ext>
            </a:extLst>
          </p:cNvPr>
          <p:cNvSpPr txBox="1"/>
          <p:nvPr/>
        </p:nvSpPr>
        <p:spPr>
          <a:xfrm>
            <a:off x="5558873" y="1685726"/>
            <a:ext cx="17644570" cy="108429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spcBef>
                <a:spcPts val="200"/>
              </a:spcBef>
              <a:defRPr sz="2600"/>
            </a:pPr>
            <a:r>
              <a:rPr lang="en-US" sz="2400" dirty="0">
                <a:latin typeface="Maven Pro Medium" pitchFamily="2" charset="77"/>
                <a:ea typeface="Maven Pro SemiBold"/>
                <a:cs typeface="Maven Pro SemiBold"/>
                <a:sym typeface="Maven Pro SemiBold"/>
              </a:rPr>
              <a:t>Dr. Suriyaprabha: Head of R&amp;D</a:t>
            </a:r>
          </a:p>
          <a:p>
            <a:pPr>
              <a:spcBef>
                <a:spcPts val="200"/>
              </a:spcBef>
              <a:defRPr sz="2600"/>
            </a:pPr>
            <a:r>
              <a:rPr lang="en-US" sz="2400" dirty="0">
                <a:latin typeface="Maven Pro Medium" pitchFamily="2" charset="77"/>
                <a:ea typeface="Maven Pro SemiBold"/>
                <a:cs typeface="Maven Pro SemiBold"/>
                <a:sym typeface="Maven Pro SemiBold"/>
              </a:rPr>
              <a:t>A </a:t>
            </a:r>
            <a:r>
              <a:rPr lang="en-US" sz="2400" dirty="0" err="1">
                <a:latin typeface="Maven Pro Medium" pitchFamily="2" charset="77"/>
                <a:ea typeface="Maven Pro SemiBold"/>
                <a:cs typeface="Maven Pro SemiBold"/>
                <a:sym typeface="Maven Pro SemiBold"/>
              </a:rPr>
              <a:t>Nanosciences</a:t>
            </a:r>
            <a:r>
              <a:rPr lang="en-US" sz="2400" dirty="0">
                <a:latin typeface="Maven Pro Medium" pitchFamily="2" charset="77"/>
                <a:ea typeface="Maven Pro SemiBold"/>
                <a:cs typeface="Maven Pro SemiBold"/>
                <a:sym typeface="Maven Pro SemiBold"/>
              </a:rPr>
              <a:t> PhD with extensive experience developing nanomaterials for wastewater treatment and environmental applications. With a strong publication record and hands-on research in sustainable water purification, she brings scientific rigor to real-world problem solving.</a:t>
            </a:r>
          </a:p>
          <a:p>
            <a:pPr>
              <a:spcBef>
                <a:spcPts val="200"/>
              </a:spcBef>
              <a:defRPr sz="2600"/>
            </a:pPr>
            <a:endParaRPr lang="en-US" sz="2400" dirty="0">
              <a:latin typeface="Maven Pro Medium" pitchFamily="2" charset="77"/>
              <a:ea typeface="Maven Pro SemiBold"/>
              <a:cs typeface="Maven Pro SemiBold"/>
              <a:sym typeface="Maven Pro SemiBold"/>
            </a:endParaRPr>
          </a:p>
          <a:p>
            <a:pPr>
              <a:spcBef>
                <a:spcPts val="200"/>
              </a:spcBef>
              <a:defRPr sz="2600"/>
            </a:pPr>
            <a:r>
              <a:rPr lang="en-US" sz="2400" dirty="0">
                <a:latin typeface="Maven Pro Medium" pitchFamily="2" charset="77"/>
                <a:ea typeface="Maven Pro SemiBold"/>
                <a:cs typeface="Maven Pro SemiBold"/>
                <a:sym typeface="Maven Pro SemiBold"/>
              </a:rPr>
              <a:t>Dr. Alamelu K Ramasami:</a:t>
            </a:r>
            <a:r>
              <a:rPr lang="en-US" sz="2400" dirty="0">
                <a:latin typeface="Maven Pro Medium" pitchFamily="2" charset="77"/>
              </a:rPr>
              <a:t> Energy Materials Specialist</a:t>
            </a:r>
          </a:p>
          <a:p>
            <a:pPr>
              <a:spcBef>
                <a:spcPts val="200"/>
              </a:spcBef>
              <a:defRPr sz="2600"/>
            </a:pPr>
            <a:r>
              <a:rPr lang="en-US" sz="2400" dirty="0">
                <a:latin typeface="Maven Pro Medium" pitchFamily="2" charset="77"/>
              </a:rPr>
              <a:t>Distinguished academician and researcher in energy materials and chemistry. Her research focuses on high-performance desiccant systems, electrolytic atmospheric separation technologies, hydrogen generation and storage, and advanced water treatment methodologies — directly powering Aeronero’s next-generation hybrid AWG R&amp;D.</a:t>
            </a:r>
          </a:p>
          <a:p>
            <a:pPr>
              <a:spcBef>
                <a:spcPts val="200"/>
              </a:spcBef>
              <a:defRPr sz="2600"/>
            </a:pPr>
            <a:endParaRPr lang="en-US" sz="2400" dirty="0">
              <a:latin typeface="Maven Pro Medium" pitchFamily="2" charset="77"/>
            </a:endParaRPr>
          </a:p>
          <a:p>
            <a:pPr>
              <a:spcBef>
                <a:spcPts val="200"/>
              </a:spcBef>
              <a:defRPr sz="2600"/>
            </a:pPr>
            <a:r>
              <a:rPr lang="en-US" sz="2400" dirty="0">
                <a:latin typeface="Maven Pro Medium" pitchFamily="2" charset="77"/>
              </a:rPr>
              <a:t>Dr. R. Velraj: Scientific Advisor</a:t>
            </a:r>
          </a:p>
          <a:p>
            <a:pPr>
              <a:spcBef>
                <a:spcPts val="200"/>
              </a:spcBef>
              <a:defRPr sz="2600"/>
            </a:pPr>
            <a:r>
              <a:rPr lang="en-US" sz="2400" dirty="0">
                <a:latin typeface="Maven Pro Medium" pitchFamily="2" charset="77"/>
              </a:rPr>
              <a:t>Academic leader with deep expertise in heat transfer, CFD, and energy storage. He has held senior roles at Anna University, including Director of the Institute for Energy Studies and Vice Chancellor from 2021 to 2024. Under his leadership, the university rose to a QS ranking of 383 and became the top state university in India per NIRF. He has published extensively, led major research projects, supervised 35 PhDs, and holds 9 patents. He is also recognized by Stanford University as a Top 2 percent scientist in Energy.</a:t>
            </a:r>
          </a:p>
          <a:p>
            <a:pPr>
              <a:spcBef>
                <a:spcPts val="200"/>
              </a:spcBef>
              <a:defRPr sz="2400"/>
            </a:pPr>
            <a:endParaRPr lang="en-US" sz="2400" dirty="0">
              <a:latin typeface="Maven Pro Medium" pitchFamily="2" charset="77"/>
            </a:endParaRPr>
          </a:p>
          <a:p>
            <a:pPr>
              <a:spcBef>
                <a:spcPts val="200"/>
              </a:spcBef>
              <a:defRPr sz="2400"/>
            </a:pPr>
            <a:r>
              <a:rPr lang="en-US" sz="2400" dirty="0">
                <a:latin typeface="Maven Pro Medium" pitchFamily="2" charset="77"/>
                <a:ea typeface="Maven Pro SemiBold"/>
                <a:cs typeface="Maven Pro SemiBold"/>
                <a:sym typeface="Maven Pro SemiBold"/>
              </a:rPr>
              <a:t>Dixon Joseph P.A:</a:t>
            </a:r>
            <a:r>
              <a:rPr lang="en-US" sz="2400" dirty="0">
                <a:latin typeface="Maven Pro Medium" pitchFamily="2" charset="77"/>
              </a:rPr>
              <a:t> Head of Engineering/Innovation</a:t>
            </a:r>
          </a:p>
          <a:p>
            <a:pPr>
              <a:spcBef>
                <a:spcPts val="200"/>
              </a:spcBef>
              <a:defRPr sz="2400"/>
            </a:pPr>
            <a:r>
              <a:rPr lang="en-US" sz="2400" dirty="0">
                <a:latin typeface="Maven Pro Medium" pitchFamily="2" charset="77"/>
              </a:rPr>
              <a:t>HVAC and refrigeration expert with 30+ years of experience across India and the Middle East. Led plant operations and AWG system manufacturing, with deep technical expertise in cold storage systems, motor winding, and large-scale installation and maintenance. He holds a Diploma in Refrigeration.</a:t>
            </a:r>
          </a:p>
          <a:p>
            <a:pPr>
              <a:spcBef>
                <a:spcPts val="200"/>
              </a:spcBef>
              <a:defRPr sz="2400"/>
            </a:pPr>
            <a:endParaRPr sz="2400" dirty="0">
              <a:latin typeface="Maven Pro Medium" pitchFamily="2" charset="77"/>
            </a:endParaRPr>
          </a:p>
          <a:p>
            <a:pPr>
              <a:spcBef>
                <a:spcPts val="200"/>
              </a:spcBef>
              <a:defRPr sz="2400"/>
            </a:pPr>
            <a:r>
              <a:rPr sz="2400" dirty="0">
                <a:latin typeface="Maven Pro Medium" pitchFamily="2" charset="77"/>
                <a:ea typeface="Maven Pro SemiBold"/>
                <a:cs typeface="Maven Pro SemiBold"/>
                <a:sym typeface="Maven Pro SemiBold"/>
              </a:rPr>
              <a:t>Avinash </a:t>
            </a:r>
            <a:r>
              <a:rPr sz="2400" dirty="0" err="1">
                <a:latin typeface="Maven Pro Medium" pitchFamily="2" charset="77"/>
                <a:ea typeface="Maven Pro SemiBold"/>
                <a:cs typeface="Maven Pro SemiBold"/>
                <a:sym typeface="Maven Pro SemiBold"/>
              </a:rPr>
              <a:t>Chougule</a:t>
            </a:r>
            <a:r>
              <a:rPr sz="2400" dirty="0">
                <a:latin typeface="Maven Pro Medium" pitchFamily="2" charset="77"/>
                <a:ea typeface="Maven Pro SemiBold"/>
                <a:cs typeface="Maven Pro SemiBold"/>
                <a:sym typeface="Maven Pro SemiBold"/>
              </a:rPr>
              <a:t>:</a:t>
            </a:r>
            <a:r>
              <a:rPr sz="2400" dirty="0">
                <a:latin typeface="Maven Pro Medium" pitchFamily="2" charset="77"/>
              </a:rPr>
              <a:t> Sr. Product Designer</a:t>
            </a:r>
          </a:p>
          <a:p>
            <a:pPr>
              <a:spcBef>
                <a:spcPts val="200"/>
              </a:spcBef>
              <a:defRPr sz="2400"/>
            </a:pPr>
            <a:r>
              <a:rPr sz="2400" dirty="0">
                <a:latin typeface="Maven Pro Medium" pitchFamily="2" charset="77"/>
              </a:rPr>
              <a:t>Engineering service provider specializing in product design, development, and precision engineering solutions with extensive experience in roles such as Assistant Lead Design and Design Engineer. He holds a B.E. in Mechanical Engineering from Rajendra Mane College of Engineering &amp; Technology.</a:t>
            </a:r>
            <a:endParaRPr lang="en-US" sz="2400" dirty="0">
              <a:latin typeface="Maven Pro Medium" pitchFamily="2" charset="77"/>
            </a:endParaRPr>
          </a:p>
          <a:p>
            <a:pPr>
              <a:spcBef>
                <a:spcPts val="200"/>
              </a:spcBef>
              <a:defRPr sz="2400"/>
            </a:pPr>
            <a:endParaRPr lang="en-US" sz="2400" dirty="0">
              <a:latin typeface="Maven Pro Medium" pitchFamily="2" charset="77"/>
            </a:endParaRPr>
          </a:p>
          <a:p>
            <a:pPr>
              <a:spcBef>
                <a:spcPts val="200"/>
              </a:spcBef>
              <a:defRPr sz="2400"/>
            </a:pPr>
            <a:r>
              <a:rPr lang="en-US" sz="2400" dirty="0">
                <a:latin typeface="Maven Pro Medium" pitchFamily="2" charset="77"/>
              </a:rPr>
              <a:t>Solomon Saul: Technical Advisor</a:t>
            </a:r>
          </a:p>
          <a:p>
            <a:pPr>
              <a:spcBef>
                <a:spcPts val="200"/>
              </a:spcBef>
              <a:defRPr sz="2400"/>
            </a:pPr>
            <a:r>
              <a:rPr lang="en-US" sz="2400" dirty="0">
                <a:latin typeface="Maven Pro Medium" pitchFamily="2" charset="77"/>
              </a:rPr>
              <a:t>Visionary leader with 20+ years driving transformation in finance, strategy, and global P&amp;L management. Currently CFO at MGA Entertainment, formerly CXO at Disney. Holds a degree from the Yale School of Management.</a:t>
            </a:r>
          </a:p>
        </p:txBody>
      </p:sp>
      <p:pic>
        <p:nvPicPr>
          <p:cNvPr id="588" name="dixon.jpg" descr="dixon.jpg">
            <a:extLst>
              <a:ext uri="{FF2B5EF4-FFF2-40B4-BE49-F238E27FC236}">
                <a16:creationId xmlns:a16="http://schemas.microsoft.com/office/drawing/2014/main" id="{E5E50BEA-D076-B1C0-D4DF-EFD2EB82AF39}"/>
              </a:ext>
            </a:extLst>
          </p:cNvPr>
          <p:cNvPicPr>
            <a:picLocks/>
          </p:cNvPicPr>
          <p:nvPr/>
        </p:nvPicPr>
        <p:blipFill>
          <a:blip r:embed="rId4"/>
          <a:srcRect t="27500" r="16" b="27504"/>
          <a:stretch>
            <a:fillRect/>
          </a:stretch>
        </p:blipFill>
        <p:spPr>
          <a:xfrm>
            <a:off x="4278749" y="6966796"/>
            <a:ext cx="1019176" cy="1019230"/>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2" y="1004"/>
                  <a:pt x="3163" y="3015"/>
                </a:cubicBezTo>
                <a:cubicBezTo>
                  <a:pt x="1053" y="5026"/>
                  <a:pt x="0" y="7661"/>
                  <a:pt x="0" y="10297"/>
                </a:cubicBezTo>
                <a:cubicBezTo>
                  <a:pt x="0" y="12932"/>
                  <a:pt x="1053" y="15567"/>
                  <a:pt x="3163" y="17578"/>
                </a:cubicBezTo>
                <a:cubicBezTo>
                  <a:pt x="7381" y="21600"/>
                  <a:pt x="14219" y="21600"/>
                  <a:pt x="18437" y="17578"/>
                </a:cubicBezTo>
                <a:cubicBezTo>
                  <a:pt x="20547" y="15567"/>
                  <a:pt x="21600" y="12932"/>
                  <a:pt x="21600" y="10297"/>
                </a:cubicBezTo>
                <a:cubicBezTo>
                  <a:pt x="21600" y="7661"/>
                  <a:pt x="20547" y="5026"/>
                  <a:pt x="18437" y="3015"/>
                </a:cubicBezTo>
                <a:cubicBezTo>
                  <a:pt x="16328" y="1004"/>
                  <a:pt x="13564" y="0"/>
                  <a:pt x="10800" y="0"/>
                </a:cubicBezTo>
                <a:close/>
              </a:path>
            </a:pathLst>
          </a:custGeom>
          <a:ln w="25400">
            <a:solidFill>
              <a:srgbClr val="FFFFFF"/>
            </a:solidFill>
            <a:miter lim="400000"/>
          </a:ln>
          <a:effectLst>
            <a:outerShdw blurRad="63500" dist="50800" dir="5400000" rotWithShape="0">
              <a:srgbClr val="000000">
                <a:alpha val="20000"/>
              </a:srgbClr>
            </a:outerShdw>
          </a:effectLst>
        </p:spPr>
      </p:pic>
      <p:pic>
        <p:nvPicPr>
          <p:cNvPr id="589" name="avinash.jpeg" descr="avinash.jpeg">
            <a:extLst>
              <a:ext uri="{FF2B5EF4-FFF2-40B4-BE49-F238E27FC236}">
                <a16:creationId xmlns:a16="http://schemas.microsoft.com/office/drawing/2014/main" id="{6035BB6B-A9C0-3359-605C-43E5A207869A}"/>
              </a:ext>
            </a:extLst>
          </p:cNvPr>
          <p:cNvPicPr>
            <a:picLocks/>
          </p:cNvPicPr>
          <p:nvPr/>
        </p:nvPicPr>
        <p:blipFill>
          <a:blip r:embed="rId5"/>
          <a:srcRect l="23900" t="2531" r="30644" b="52015"/>
          <a:stretch>
            <a:fillRect/>
          </a:stretch>
        </p:blipFill>
        <p:spPr>
          <a:xfrm>
            <a:off x="4242632" y="8708290"/>
            <a:ext cx="1019283" cy="1019230"/>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4"/>
                  <a:pt x="2882" y="3015"/>
                </a:cubicBezTo>
                <a:cubicBezTo>
                  <a:pt x="-961" y="7037"/>
                  <a:pt x="-961" y="13556"/>
                  <a:pt x="2882" y="17578"/>
                </a:cubicBezTo>
                <a:cubicBezTo>
                  <a:pt x="6724" y="21600"/>
                  <a:pt x="12954" y="21600"/>
                  <a:pt x="16796" y="17578"/>
                </a:cubicBezTo>
                <a:cubicBezTo>
                  <a:pt x="20639" y="13556"/>
                  <a:pt x="20639" y="7037"/>
                  <a:pt x="16796" y="3015"/>
                </a:cubicBezTo>
                <a:cubicBezTo>
                  <a:pt x="14875" y="1004"/>
                  <a:pt x="12357" y="0"/>
                  <a:pt x="9839" y="0"/>
                </a:cubicBezTo>
                <a:close/>
              </a:path>
            </a:pathLst>
          </a:custGeom>
          <a:ln w="25400">
            <a:solidFill>
              <a:srgbClr val="FFFFFF"/>
            </a:solidFill>
            <a:miter lim="400000"/>
          </a:ln>
          <a:effectLst>
            <a:outerShdw blurRad="63500" dist="50800" dir="5400000" rotWithShape="0">
              <a:srgbClr val="000000">
                <a:alpha val="20000"/>
              </a:srgbClr>
            </a:outerShdw>
          </a:effectLst>
        </p:spPr>
      </p:pic>
      <p:sp>
        <p:nvSpPr>
          <p:cNvPr id="5" name="Oval 4">
            <a:extLst>
              <a:ext uri="{FF2B5EF4-FFF2-40B4-BE49-F238E27FC236}">
                <a16:creationId xmlns:a16="http://schemas.microsoft.com/office/drawing/2014/main" id="{44CFCA39-9FB5-69E5-ED01-3B630C4B3191}"/>
              </a:ext>
            </a:extLst>
          </p:cNvPr>
          <p:cNvSpPr/>
          <p:nvPr/>
        </p:nvSpPr>
        <p:spPr>
          <a:xfrm>
            <a:off x="4288266" y="5222107"/>
            <a:ext cx="1033271" cy="1028800"/>
          </a:xfrm>
          <a:prstGeom prst="ellipse">
            <a:avLst/>
          </a:prstGeom>
          <a: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t="-5870" b="-27450"/>
            </a:stretch>
          </a:blipFill>
          <a:ln>
            <a:solidFill>
              <a:schemeClr val="bg1"/>
            </a:solidFill>
          </a:ln>
          <a:effectLst>
            <a:outerShdw blurRad="50800" dist="38100" dir="5400000" algn="t" rotWithShape="0">
              <a:prstClr val="black">
                <a:alpha val="18000"/>
              </a:prstClr>
            </a:outerShdw>
          </a:effectLst>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3" name="Oval 2">
            <a:extLst>
              <a:ext uri="{FF2B5EF4-FFF2-40B4-BE49-F238E27FC236}">
                <a16:creationId xmlns:a16="http://schemas.microsoft.com/office/drawing/2014/main" id="{DF3893B2-4FD6-A638-2DD8-8CBD12C1B96E}"/>
              </a:ext>
            </a:extLst>
          </p:cNvPr>
          <p:cNvSpPr/>
          <p:nvPr/>
        </p:nvSpPr>
        <p:spPr>
          <a:xfrm>
            <a:off x="4288266" y="3569393"/>
            <a:ext cx="1033271" cy="1028800"/>
          </a:xfrm>
          <a:prstGeom prst="ellipse">
            <a:avLst/>
          </a:prstGeom>
          <a: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l="-44593" t="-10441" r="-35883" b="-5139"/>
            </a:stretch>
          </a:blipFill>
          <a:ln>
            <a:solidFill>
              <a:schemeClr val="bg1"/>
            </a:solidFill>
          </a:ln>
          <a:effectLst>
            <a:outerShdw blurRad="50800" dist="38100" dir="5400000" algn="t" rotWithShape="0">
              <a:prstClr val="black">
                <a:alpha val="18000"/>
              </a:prstClr>
            </a:outerShdw>
          </a:effectLst>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3" name="Oval 12">
            <a:extLst>
              <a:ext uri="{FF2B5EF4-FFF2-40B4-BE49-F238E27FC236}">
                <a16:creationId xmlns:a16="http://schemas.microsoft.com/office/drawing/2014/main" id="{1BFA6905-E0D7-5E5F-12DA-71D2D32AC838}"/>
              </a:ext>
            </a:extLst>
          </p:cNvPr>
          <p:cNvSpPr/>
          <p:nvPr/>
        </p:nvSpPr>
        <p:spPr>
          <a:xfrm>
            <a:off x="4278749" y="1764017"/>
            <a:ext cx="1028800" cy="1028800"/>
          </a:xfrm>
          <a:prstGeom prst="ellipse">
            <a:avLst/>
          </a:prstGeom>
          <a:blipFill>
            <a:blip r:embed="rId10" cstate="print">
              <a:extLst>
                <a:ext uri="{28A0092B-C50C-407E-A947-70E740481C1C}">
                  <a14:useLocalDpi xmlns:a14="http://schemas.microsoft.com/office/drawing/2010/main" val="0"/>
                </a:ext>
              </a:extLst>
            </a:blip>
            <a:srcRect/>
            <a:stretch>
              <a:fillRect t="-5034" b="-15656"/>
            </a:stretch>
          </a:blipFill>
          <a:ln>
            <a:solidFill>
              <a:schemeClr val="bg1"/>
            </a:solidFill>
          </a:ln>
          <a:effectLst>
            <a:outerShdw blurRad="50800" dist="38100" dir="5400000" algn="t" rotWithShape="0">
              <a:prstClr val="black">
                <a:alpha val="18000"/>
              </a:prstClr>
            </a:outerShdw>
          </a:effectLst>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2" name="Picture 1">
            <a:extLst>
              <a:ext uri="{FF2B5EF4-FFF2-40B4-BE49-F238E27FC236}">
                <a16:creationId xmlns:a16="http://schemas.microsoft.com/office/drawing/2014/main" id="{0E267E49-D8F0-7FE8-BA8C-862DED0BA081}"/>
              </a:ext>
            </a:extLst>
          </p:cNvPr>
          <p:cNvPicPr>
            <a:picLocks noChangeAspect="1"/>
          </p:cNvPicPr>
          <p:nvPr/>
        </p:nvPicPr>
        <p:blipFill>
          <a:blip r:embed="rId11"/>
          <a:stretch>
            <a:fillRect/>
          </a:stretch>
        </p:blipFill>
        <p:spPr>
          <a:xfrm>
            <a:off x="4162239" y="10431290"/>
            <a:ext cx="1180071" cy="1189079"/>
          </a:xfrm>
          <a:prstGeom prst="rect">
            <a:avLst/>
          </a:prstGeom>
        </p:spPr>
      </p:pic>
    </p:spTree>
    <p:extLst>
      <p:ext uri="{BB962C8B-B14F-4D97-AF65-F5344CB8AC3E}">
        <p14:creationId xmlns:p14="http://schemas.microsoft.com/office/powerpoint/2010/main" val="283674813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0E6D9"/>
        </a:solidFill>
        <a:effectLst/>
      </p:bgPr>
    </p:bg>
    <p:spTree>
      <p:nvGrpSpPr>
        <p:cNvPr id="1" name="">
          <a:extLst>
            <a:ext uri="{FF2B5EF4-FFF2-40B4-BE49-F238E27FC236}">
              <a16:creationId xmlns:a16="http://schemas.microsoft.com/office/drawing/2014/main" id="{85C216A3-5086-74FA-131F-74258195B8FC}"/>
            </a:ext>
          </a:extLst>
        </p:cNvPr>
        <p:cNvGrpSpPr/>
        <p:nvPr/>
      </p:nvGrpSpPr>
      <p:grpSpPr>
        <a:xfrm>
          <a:off x="0" y="0"/>
          <a:ext cx="0" cy="0"/>
          <a:chOff x="0" y="0"/>
          <a:chExt cx="0" cy="0"/>
        </a:xfrm>
      </p:grpSpPr>
      <p:sp>
        <p:nvSpPr>
          <p:cNvPr id="581" name="Line">
            <a:extLst>
              <a:ext uri="{FF2B5EF4-FFF2-40B4-BE49-F238E27FC236}">
                <a16:creationId xmlns:a16="http://schemas.microsoft.com/office/drawing/2014/main" id="{783A7D73-6E96-021C-E248-DBA3B62CDBF3}"/>
              </a:ext>
            </a:extLst>
          </p:cNvPr>
          <p:cNvSpPr/>
          <p:nvPr/>
        </p:nvSpPr>
        <p:spPr>
          <a:xfrm>
            <a:off x="765001" y="924073"/>
            <a:ext cx="22853999" cy="1"/>
          </a:xfrm>
          <a:prstGeom prst="line">
            <a:avLst/>
          </a:prstGeom>
          <a:ln w="25400">
            <a:solidFill>
              <a:srgbClr val="5E5E5E"/>
            </a:solidFill>
            <a:miter lim="400000"/>
          </a:ln>
        </p:spPr>
        <p:txBody>
          <a:bodyPr lIns="50800" tIns="50800" rIns="50800" bIns="50800" anchor="ctr"/>
          <a:lstStyle/>
          <a:p>
            <a:endParaRPr/>
          </a:p>
        </p:txBody>
      </p:sp>
      <p:pic>
        <p:nvPicPr>
          <p:cNvPr id="582" name="logo.png" descr="logo.png">
            <a:extLst>
              <a:ext uri="{FF2B5EF4-FFF2-40B4-BE49-F238E27FC236}">
                <a16:creationId xmlns:a16="http://schemas.microsoft.com/office/drawing/2014/main" id="{9CD3F979-FF31-CBE7-C7FA-501A4ED5046B}"/>
              </a:ext>
            </a:extLst>
          </p:cNvPr>
          <p:cNvPicPr>
            <a:picLocks noChangeAspect="1"/>
          </p:cNvPicPr>
          <p:nvPr/>
        </p:nvPicPr>
        <p:blipFill>
          <a:blip r:embed="rId2"/>
          <a:stretch>
            <a:fillRect/>
          </a:stretch>
        </p:blipFill>
        <p:spPr>
          <a:xfrm>
            <a:off x="777055" y="240438"/>
            <a:ext cx="1044739" cy="454442"/>
          </a:xfrm>
          <a:prstGeom prst="rect">
            <a:avLst/>
          </a:prstGeom>
          <a:ln w="12700">
            <a:miter lim="400000"/>
          </a:ln>
        </p:spPr>
      </p:pic>
      <p:sp>
        <p:nvSpPr>
          <p:cNvPr id="583" name="/ Team">
            <a:extLst>
              <a:ext uri="{FF2B5EF4-FFF2-40B4-BE49-F238E27FC236}">
                <a16:creationId xmlns:a16="http://schemas.microsoft.com/office/drawing/2014/main" id="{9E5DAF9A-AB06-0F71-1B7D-F39ADEC2D147}"/>
              </a:ext>
            </a:extLst>
          </p:cNvPr>
          <p:cNvSpPr txBox="1"/>
          <p:nvPr/>
        </p:nvSpPr>
        <p:spPr>
          <a:xfrm>
            <a:off x="1922843" y="239058"/>
            <a:ext cx="1077774"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solidFill>
                  <a:srgbClr val="5E5E5E"/>
                </a:solidFill>
              </a:defRPr>
            </a:lvl1pPr>
          </a:lstStyle>
          <a:p>
            <a:r>
              <a:t>/ Team</a:t>
            </a:r>
          </a:p>
        </p:txBody>
      </p:sp>
      <p:sp>
        <p:nvSpPr>
          <p:cNvPr id="584" name="Slide Number">
            <a:extLst>
              <a:ext uri="{FF2B5EF4-FFF2-40B4-BE49-F238E27FC236}">
                <a16:creationId xmlns:a16="http://schemas.microsoft.com/office/drawing/2014/main" id="{EE81102B-2BA8-F5E0-FD76-52546D1E6501}"/>
              </a:ext>
            </a:extLst>
          </p:cNvPr>
          <p:cNvSpPr txBox="1">
            <a:spLocks noGrp="1"/>
          </p:cNvSpPr>
          <p:nvPr>
            <p:ph type="sldNum" sz="quarter" idx="4294967295"/>
          </p:nvPr>
        </p:nvSpPr>
        <p:spPr>
          <a:xfrm>
            <a:off x="23131898" y="245409"/>
            <a:ext cx="469088" cy="4572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27</a:t>
            </a:fld>
            <a:endParaRPr/>
          </a:p>
        </p:txBody>
      </p:sp>
      <p:sp>
        <p:nvSpPr>
          <p:cNvPr id="4" name="Rounded Rectangle">
            <a:extLst>
              <a:ext uri="{FF2B5EF4-FFF2-40B4-BE49-F238E27FC236}">
                <a16:creationId xmlns:a16="http://schemas.microsoft.com/office/drawing/2014/main" id="{10EC7E70-F6AA-E6DB-F1CA-6BCA095CE941}"/>
              </a:ext>
            </a:extLst>
          </p:cNvPr>
          <p:cNvSpPr/>
          <p:nvPr/>
        </p:nvSpPr>
        <p:spPr>
          <a:xfrm>
            <a:off x="4062560" y="1428133"/>
            <a:ext cx="19665475" cy="6312330"/>
          </a:xfrm>
          <a:prstGeom prst="roundRect">
            <a:avLst>
              <a:gd name="adj" fmla="val 3152"/>
            </a:avLst>
          </a:prstGeom>
          <a:solidFill>
            <a:srgbClr val="FFFFFF">
              <a:alpha val="45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6" name="Ajith Kumar H S: Head of Operations…">
            <a:extLst>
              <a:ext uri="{FF2B5EF4-FFF2-40B4-BE49-F238E27FC236}">
                <a16:creationId xmlns:a16="http://schemas.microsoft.com/office/drawing/2014/main" id="{AAFE3415-2D43-2AD7-ECC6-F9FD8F7C1751}"/>
              </a:ext>
            </a:extLst>
          </p:cNvPr>
          <p:cNvSpPr txBox="1"/>
          <p:nvPr/>
        </p:nvSpPr>
        <p:spPr>
          <a:xfrm>
            <a:off x="5558873" y="1718889"/>
            <a:ext cx="17644570" cy="59329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spcBef>
                <a:spcPts val="200"/>
              </a:spcBef>
              <a:defRPr sz="2400"/>
            </a:pPr>
            <a:r>
              <a:rPr sz="2400" dirty="0">
                <a:latin typeface="Maven Pro Medium" pitchFamily="2" charset="77"/>
                <a:ea typeface="Maven Pro SemiBold"/>
                <a:cs typeface="Maven Pro SemiBold"/>
                <a:sym typeface="Maven Pro SemiBold"/>
              </a:rPr>
              <a:t>Hilda Philip:</a:t>
            </a:r>
            <a:r>
              <a:rPr sz="2400" dirty="0">
                <a:latin typeface="Maven Pro Medium" pitchFamily="2" charset="77"/>
              </a:rPr>
              <a:t> Head of </a:t>
            </a:r>
            <a:r>
              <a:rPr lang="en-US" sz="2400" dirty="0">
                <a:latin typeface="Maven Pro Medium" pitchFamily="2" charset="77"/>
              </a:rPr>
              <a:t>Operations</a:t>
            </a:r>
            <a:endParaRPr sz="2400" dirty="0">
              <a:latin typeface="Maven Pro Medium" pitchFamily="2" charset="77"/>
            </a:endParaRPr>
          </a:p>
          <a:p>
            <a:pPr>
              <a:spcBef>
                <a:spcPts val="200"/>
              </a:spcBef>
              <a:defRPr sz="2400"/>
            </a:pPr>
            <a:r>
              <a:rPr sz="2400" dirty="0">
                <a:latin typeface="Maven Pro Medium" pitchFamily="2" charset="77"/>
              </a:rPr>
              <a:t>Business development and marketing leader with a strong track record in the maritime and technology sectors, known for driving revenue and strategic partnerships. She holds a BBA from Kalinga University and has completed professional certifications from Google, UC San Diego, HKUST, and the University of Pennsylvania.</a:t>
            </a:r>
            <a:endParaRPr lang="en-US" sz="2400" dirty="0">
              <a:latin typeface="Maven Pro Medium" pitchFamily="2" charset="77"/>
            </a:endParaRPr>
          </a:p>
          <a:p>
            <a:pPr>
              <a:spcBef>
                <a:spcPts val="200"/>
              </a:spcBef>
              <a:defRPr sz="2400"/>
            </a:pPr>
            <a:endParaRPr lang="en-US" sz="2400" dirty="0">
              <a:latin typeface="Maven Pro Medium" pitchFamily="2" charset="77"/>
              <a:ea typeface="Maven Pro SemiBold"/>
              <a:cs typeface="Maven Pro SemiBold"/>
              <a:sym typeface="Maven Pro SemiBold"/>
            </a:endParaRPr>
          </a:p>
          <a:p>
            <a:pPr>
              <a:spcBef>
                <a:spcPts val="200"/>
              </a:spcBef>
              <a:defRPr sz="2400"/>
            </a:pPr>
            <a:r>
              <a:rPr lang="en-US" sz="2400" dirty="0">
                <a:latin typeface="Maven Pro Medium" pitchFamily="2" charset="77"/>
                <a:ea typeface="Maven Pro SemiBold"/>
                <a:cs typeface="Maven Pro SemiBold"/>
                <a:sym typeface="Maven Pro SemiBold"/>
              </a:rPr>
              <a:t>Pratap N S:</a:t>
            </a:r>
            <a:r>
              <a:rPr lang="en-US" sz="2400" dirty="0">
                <a:latin typeface="Maven Pro Medium" pitchFamily="2" charset="77"/>
              </a:rPr>
              <a:t> Quality Control</a:t>
            </a:r>
          </a:p>
          <a:p>
            <a:pPr>
              <a:spcBef>
                <a:spcPts val="200"/>
              </a:spcBef>
              <a:defRPr sz="2400"/>
            </a:pPr>
            <a:r>
              <a:rPr lang="en-US" sz="2400" dirty="0">
                <a:latin typeface="Maven Pro Medium" pitchFamily="2" charset="77"/>
              </a:rPr>
              <a:t>Operations leader with 25+ years of experience in manufacturing, production engineering, and design management. He has led cross-functional teams at Toyota Kirloskar, AUMA, and </a:t>
            </a:r>
            <a:r>
              <a:rPr lang="en-US" sz="2400" dirty="0" err="1">
                <a:latin typeface="Maven Pro Medium" pitchFamily="2" charset="77"/>
              </a:rPr>
              <a:t>Satchitanand</a:t>
            </a:r>
            <a:r>
              <a:rPr lang="en-US" sz="2400" dirty="0">
                <a:latin typeface="Maven Pro Medium" pitchFamily="2" charset="77"/>
              </a:rPr>
              <a:t> Precision Tooling, driving lean manufacturing, ISO compliance, and large-scale productivity gains across multiple plants. Pratap holds a Bachelor’s in Mechanical Engineering from Mahatma Gandhi Vidyapeeth Institute of Management &amp; Technology, Delhi, and a Diploma in Mechanical Engineering from D.R.R. Government Polytechnic, </a:t>
            </a:r>
            <a:r>
              <a:rPr lang="en-US" sz="2400" dirty="0" err="1">
                <a:latin typeface="Maven Pro Medium" pitchFamily="2" charset="77"/>
              </a:rPr>
              <a:t>Davanagere</a:t>
            </a:r>
            <a:r>
              <a:rPr lang="en-US" sz="2400" dirty="0">
                <a:latin typeface="Maven Pro Medium" pitchFamily="2" charset="77"/>
              </a:rPr>
              <a:t>.</a:t>
            </a:r>
          </a:p>
          <a:p>
            <a:pPr>
              <a:spcBef>
                <a:spcPts val="200"/>
              </a:spcBef>
              <a:defRPr sz="2400"/>
            </a:pPr>
            <a:endParaRPr lang="en-US" sz="2400" dirty="0">
              <a:latin typeface="Maven Pro Medium" pitchFamily="2" charset="77"/>
            </a:endParaRPr>
          </a:p>
          <a:p>
            <a:pPr>
              <a:spcBef>
                <a:spcPts val="200"/>
              </a:spcBef>
              <a:defRPr sz="2400"/>
            </a:pPr>
            <a:r>
              <a:rPr lang="en-US" sz="2400" dirty="0">
                <a:latin typeface="Maven Pro Medium" pitchFamily="2" charset="77"/>
                <a:ea typeface="Maven Pro SemiBold"/>
                <a:cs typeface="Maven Pro SemiBold"/>
                <a:sym typeface="Maven Pro SemiBold"/>
              </a:rPr>
              <a:t>Zahir Hussain:</a:t>
            </a:r>
            <a:r>
              <a:rPr lang="en-US" sz="2400" dirty="0">
                <a:latin typeface="Maven Pro Medium" pitchFamily="2" charset="77"/>
              </a:rPr>
              <a:t> Production Manager</a:t>
            </a:r>
          </a:p>
          <a:p>
            <a:pPr>
              <a:spcBef>
                <a:spcPts val="200"/>
              </a:spcBef>
              <a:defRPr sz="2400"/>
            </a:pPr>
            <a:r>
              <a:rPr lang="en-US" sz="2400" dirty="0">
                <a:latin typeface="Maven Pro Medium" pitchFamily="2" charset="77"/>
              </a:rPr>
              <a:t>Dedicated Production Manager with 12 years of experience in the refrigeration and electrical electronics industry, passionate about optimizing processes and fostering safe, productive environments for his team. He holds a diploma in Telecommunication Hardware and Software from the RDO Institute and certifications in Data Science and Machine Learning from Entri Elevate.</a:t>
            </a:r>
          </a:p>
        </p:txBody>
      </p:sp>
      <p:pic>
        <p:nvPicPr>
          <p:cNvPr id="7" name="Hilda image.png" descr="Hilda image.png">
            <a:extLst>
              <a:ext uri="{FF2B5EF4-FFF2-40B4-BE49-F238E27FC236}">
                <a16:creationId xmlns:a16="http://schemas.microsoft.com/office/drawing/2014/main" id="{5EAF4314-AA94-1748-1796-BD9A2AFD677E}"/>
              </a:ext>
            </a:extLst>
          </p:cNvPr>
          <p:cNvPicPr>
            <a:picLocks/>
          </p:cNvPicPr>
          <p:nvPr/>
        </p:nvPicPr>
        <p:blipFill>
          <a:blip r:embed="rId3"/>
          <a:srcRect r="16" b="16"/>
          <a:stretch>
            <a:fillRect/>
          </a:stretch>
        </p:blipFill>
        <p:spPr>
          <a:xfrm>
            <a:off x="4258760" y="1716982"/>
            <a:ext cx="1019176" cy="10191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2" y="1053"/>
                  <a:pt x="3163" y="3163"/>
                </a:cubicBezTo>
                <a:cubicBezTo>
                  <a:pt x="1053" y="5272"/>
                  <a:pt x="0" y="8036"/>
                  <a:pt x="0" y="10800"/>
                </a:cubicBezTo>
                <a:cubicBezTo>
                  <a:pt x="0" y="13564"/>
                  <a:pt x="1053" y="16328"/>
                  <a:pt x="3163" y="18437"/>
                </a:cubicBezTo>
                <a:cubicBezTo>
                  <a:pt x="5272" y="20547"/>
                  <a:pt x="8036" y="21600"/>
                  <a:pt x="10800" y="21600"/>
                </a:cubicBezTo>
                <a:cubicBezTo>
                  <a:pt x="13564" y="21600"/>
                  <a:pt x="16328" y="20547"/>
                  <a:pt x="18437" y="18437"/>
                </a:cubicBezTo>
                <a:cubicBezTo>
                  <a:pt x="20547" y="16328"/>
                  <a:pt x="21600" y="13564"/>
                  <a:pt x="21600" y="10800"/>
                </a:cubicBezTo>
                <a:cubicBezTo>
                  <a:pt x="21600" y="8036"/>
                  <a:pt x="20547" y="5272"/>
                  <a:pt x="18437" y="3163"/>
                </a:cubicBezTo>
                <a:cubicBezTo>
                  <a:pt x="16328" y="1053"/>
                  <a:pt x="13564" y="0"/>
                  <a:pt x="10800" y="0"/>
                </a:cubicBezTo>
                <a:close/>
              </a:path>
            </a:pathLst>
          </a:custGeom>
          <a:ln w="25400">
            <a:solidFill>
              <a:srgbClr val="FFFFFF"/>
            </a:solidFill>
            <a:miter lim="400000"/>
          </a:ln>
          <a:effectLst>
            <a:outerShdw blurRad="63500" dist="50800" dir="5400000" rotWithShape="0">
              <a:srgbClr val="000000">
                <a:alpha val="20000"/>
              </a:srgbClr>
            </a:outerShdw>
          </a:effectLst>
        </p:spPr>
      </p:pic>
      <p:pic>
        <p:nvPicPr>
          <p:cNvPr id="8" name="WhatsApp Image 2025-08-30 at 21.43.24.jpeg" descr="WhatsApp Image 2025-08-30 at 21.43.24.jpeg">
            <a:extLst>
              <a:ext uri="{FF2B5EF4-FFF2-40B4-BE49-F238E27FC236}">
                <a16:creationId xmlns:a16="http://schemas.microsoft.com/office/drawing/2014/main" id="{98E85D6A-44AF-D080-5192-4B93836A6793}"/>
              </a:ext>
            </a:extLst>
          </p:cNvPr>
          <p:cNvPicPr>
            <a:picLocks/>
          </p:cNvPicPr>
          <p:nvPr/>
        </p:nvPicPr>
        <p:blipFill>
          <a:blip r:embed="rId4"/>
          <a:srcRect r="16" b="20742"/>
          <a:stretch>
            <a:fillRect/>
          </a:stretch>
        </p:blipFill>
        <p:spPr>
          <a:xfrm>
            <a:off x="4259198" y="5871933"/>
            <a:ext cx="1019176" cy="1019230"/>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2" y="1004"/>
                  <a:pt x="3163" y="3015"/>
                </a:cubicBezTo>
                <a:cubicBezTo>
                  <a:pt x="1053" y="5026"/>
                  <a:pt x="0" y="7661"/>
                  <a:pt x="0" y="10297"/>
                </a:cubicBezTo>
                <a:cubicBezTo>
                  <a:pt x="0" y="12932"/>
                  <a:pt x="1053" y="15567"/>
                  <a:pt x="3163" y="17578"/>
                </a:cubicBezTo>
                <a:cubicBezTo>
                  <a:pt x="7381" y="21600"/>
                  <a:pt x="14219" y="21600"/>
                  <a:pt x="18437" y="17578"/>
                </a:cubicBezTo>
                <a:cubicBezTo>
                  <a:pt x="20547" y="15567"/>
                  <a:pt x="21600" y="12932"/>
                  <a:pt x="21600" y="10297"/>
                </a:cubicBezTo>
                <a:cubicBezTo>
                  <a:pt x="21600" y="7661"/>
                  <a:pt x="20547" y="5026"/>
                  <a:pt x="18437" y="3015"/>
                </a:cubicBezTo>
                <a:cubicBezTo>
                  <a:pt x="16328" y="1004"/>
                  <a:pt x="13564" y="0"/>
                  <a:pt x="10800" y="0"/>
                </a:cubicBezTo>
                <a:close/>
              </a:path>
            </a:pathLst>
          </a:custGeom>
          <a:ln w="25400">
            <a:solidFill>
              <a:srgbClr val="FFFFFF"/>
            </a:solidFill>
            <a:miter lim="400000"/>
          </a:ln>
          <a:effectLst>
            <a:outerShdw blurRad="63500" dist="50800" dir="5400000" rotWithShape="0">
              <a:srgbClr val="000000">
                <a:alpha val="20000"/>
              </a:srgbClr>
            </a:outerShdw>
          </a:effectLst>
        </p:spPr>
      </p:pic>
      <p:pic>
        <p:nvPicPr>
          <p:cNvPr id="9" name="Prathap Photo.jpg" descr="Prathap Photo.jpg">
            <a:extLst>
              <a:ext uri="{FF2B5EF4-FFF2-40B4-BE49-F238E27FC236}">
                <a16:creationId xmlns:a16="http://schemas.microsoft.com/office/drawing/2014/main" id="{BD9B6A10-FE30-ECE3-2DF9-B82C8048FF37}"/>
              </a:ext>
            </a:extLst>
          </p:cNvPr>
          <p:cNvPicPr>
            <a:picLocks/>
          </p:cNvPicPr>
          <p:nvPr/>
        </p:nvPicPr>
        <p:blipFill>
          <a:blip r:embed="rId5"/>
          <a:srcRect r="16" b="2943"/>
          <a:stretch>
            <a:fillRect/>
          </a:stretch>
        </p:blipFill>
        <p:spPr>
          <a:xfrm>
            <a:off x="4259198" y="3472836"/>
            <a:ext cx="1019176" cy="1019230"/>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2" y="1004"/>
                  <a:pt x="3163" y="3015"/>
                </a:cubicBezTo>
                <a:cubicBezTo>
                  <a:pt x="1053" y="5026"/>
                  <a:pt x="0" y="7661"/>
                  <a:pt x="0" y="10297"/>
                </a:cubicBezTo>
                <a:cubicBezTo>
                  <a:pt x="0" y="12932"/>
                  <a:pt x="1053" y="15567"/>
                  <a:pt x="3163" y="17578"/>
                </a:cubicBezTo>
                <a:cubicBezTo>
                  <a:pt x="7381" y="21600"/>
                  <a:pt x="14219" y="21600"/>
                  <a:pt x="18437" y="17578"/>
                </a:cubicBezTo>
                <a:cubicBezTo>
                  <a:pt x="20547" y="15567"/>
                  <a:pt x="21600" y="12932"/>
                  <a:pt x="21600" y="10297"/>
                </a:cubicBezTo>
                <a:cubicBezTo>
                  <a:pt x="21600" y="7661"/>
                  <a:pt x="20547" y="5026"/>
                  <a:pt x="18437" y="3015"/>
                </a:cubicBezTo>
                <a:cubicBezTo>
                  <a:pt x="16328" y="1004"/>
                  <a:pt x="13564" y="0"/>
                  <a:pt x="10800" y="0"/>
                </a:cubicBezTo>
                <a:close/>
              </a:path>
            </a:pathLst>
          </a:custGeom>
          <a:ln w="25400">
            <a:solidFill>
              <a:srgbClr val="FFFFFF"/>
            </a:solidFill>
            <a:miter lim="400000"/>
          </a:ln>
          <a:effectLst>
            <a:outerShdw blurRad="63500" dist="50800" dir="5400000" rotWithShape="0">
              <a:srgbClr val="000000">
                <a:alpha val="20000"/>
              </a:srgbClr>
            </a:outerShdw>
          </a:effectLst>
        </p:spPr>
      </p:pic>
      <p:sp>
        <p:nvSpPr>
          <p:cNvPr id="10" name="Sales, Marketing, Operations">
            <a:extLst>
              <a:ext uri="{FF2B5EF4-FFF2-40B4-BE49-F238E27FC236}">
                <a16:creationId xmlns:a16="http://schemas.microsoft.com/office/drawing/2014/main" id="{0211041D-51C4-DCCB-1DE2-168B053D3F5C}"/>
              </a:ext>
            </a:extLst>
          </p:cNvPr>
          <p:cNvSpPr txBox="1"/>
          <p:nvPr/>
        </p:nvSpPr>
        <p:spPr>
          <a:xfrm>
            <a:off x="790783" y="1428133"/>
            <a:ext cx="3028340" cy="1684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defTabSz="825500">
              <a:lnSpc>
                <a:spcPct val="80000"/>
              </a:lnSpc>
              <a:spcBef>
                <a:spcPts val="0"/>
              </a:spcBef>
              <a:defRPr sz="2800">
                <a:latin typeface="+mn-lt"/>
                <a:ea typeface="+mn-ea"/>
                <a:cs typeface="+mn-cs"/>
                <a:sym typeface="Poppins SemiBold"/>
              </a:defRPr>
            </a:lvl1pPr>
          </a:lstStyle>
          <a:p>
            <a:pPr>
              <a:lnSpc>
                <a:spcPct val="100000"/>
              </a:lnSpc>
            </a:pPr>
            <a:r>
              <a:rPr dirty="0"/>
              <a:t>Operations</a:t>
            </a:r>
            <a:r>
              <a:rPr lang="en-US" dirty="0"/>
              <a:t>,</a:t>
            </a:r>
          </a:p>
          <a:p>
            <a:pPr>
              <a:lnSpc>
                <a:spcPct val="100000"/>
              </a:lnSpc>
            </a:pPr>
            <a:r>
              <a:rPr lang="en-US" dirty="0"/>
              <a:t>Production</a:t>
            </a:r>
            <a:endParaRPr dirty="0"/>
          </a:p>
        </p:txBody>
      </p:sp>
    </p:spTree>
    <p:extLst>
      <p:ext uri="{BB962C8B-B14F-4D97-AF65-F5344CB8AC3E}">
        <p14:creationId xmlns:p14="http://schemas.microsoft.com/office/powerpoint/2010/main" val="264911528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0E6D9"/>
        </a:solidFill>
        <a:effectLst/>
      </p:bgPr>
    </p:bg>
    <p:spTree>
      <p:nvGrpSpPr>
        <p:cNvPr id="1" name="">
          <a:extLst>
            <a:ext uri="{FF2B5EF4-FFF2-40B4-BE49-F238E27FC236}">
              <a16:creationId xmlns:a16="http://schemas.microsoft.com/office/drawing/2014/main" id="{7D30FC8E-AD9C-6493-ABCE-277427FD7995}"/>
            </a:ext>
          </a:extLst>
        </p:cNvPr>
        <p:cNvGrpSpPr/>
        <p:nvPr/>
      </p:nvGrpSpPr>
      <p:grpSpPr>
        <a:xfrm>
          <a:off x="0" y="0"/>
          <a:ext cx="0" cy="0"/>
          <a:chOff x="0" y="0"/>
          <a:chExt cx="0" cy="0"/>
        </a:xfrm>
      </p:grpSpPr>
      <p:sp>
        <p:nvSpPr>
          <p:cNvPr id="622" name="Line">
            <a:extLst>
              <a:ext uri="{FF2B5EF4-FFF2-40B4-BE49-F238E27FC236}">
                <a16:creationId xmlns:a16="http://schemas.microsoft.com/office/drawing/2014/main" id="{0DE4FD9D-8598-8487-78CC-AA274C548ED1}"/>
              </a:ext>
            </a:extLst>
          </p:cNvPr>
          <p:cNvSpPr/>
          <p:nvPr/>
        </p:nvSpPr>
        <p:spPr>
          <a:xfrm>
            <a:off x="765001" y="924073"/>
            <a:ext cx="22853999" cy="1"/>
          </a:xfrm>
          <a:prstGeom prst="line">
            <a:avLst/>
          </a:prstGeom>
          <a:ln w="25400">
            <a:solidFill>
              <a:srgbClr val="5E5E5E"/>
            </a:solidFill>
            <a:miter lim="400000"/>
          </a:ln>
        </p:spPr>
        <p:txBody>
          <a:bodyPr lIns="50800" tIns="50800" rIns="50800" bIns="50800" anchor="ctr"/>
          <a:lstStyle/>
          <a:p>
            <a:endParaRPr/>
          </a:p>
        </p:txBody>
      </p:sp>
      <p:pic>
        <p:nvPicPr>
          <p:cNvPr id="623" name="logo.png" descr="logo.png">
            <a:extLst>
              <a:ext uri="{FF2B5EF4-FFF2-40B4-BE49-F238E27FC236}">
                <a16:creationId xmlns:a16="http://schemas.microsoft.com/office/drawing/2014/main" id="{6E11B933-84D5-702F-F246-53AF34DFA02C}"/>
              </a:ext>
            </a:extLst>
          </p:cNvPr>
          <p:cNvPicPr>
            <a:picLocks noChangeAspect="1"/>
          </p:cNvPicPr>
          <p:nvPr/>
        </p:nvPicPr>
        <p:blipFill>
          <a:blip r:embed="rId3"/>
          <a:stretch>
            <a:fillRect/>
          </a:stretch>
        </p:blipFill>
        <p:spPr>
          <a:xfrm>
            <a:off x="777055" y="240438"/>
            <a:ext cx="1044739" cy="454442"/>
          </a:xfrm>
          <a:prstGeom prst="rect">
            <a:avLst/>
          </a:prstGeom>
          <a:ln w="12700">
            <a:miter lim="400000"/>
          </a:ln>
        </p:spPr>
      </p:pic>
      <p:sp>
        <p:nvSpPr>
          <p:cNvPr id="624" name="/ Team">
            <a:extLst>
              <a:ext uri="{FF2B5EF4-FFF2-40B4-BE49-F238E27FC236}">
                <a16:creationId xmlns:a16="http://schemas.microsoft.com/office/drawing/2014/main" id="{7AE85A1D-42A3-0F75-1476-64B7433EF98A}"/>
              </a:ext>
            </a:extLst>
          </p:cNvPr>
          <p:cNvSpPr txBox="1"/>
          <p:nvPr/>
        </p:nvSpPr>
        <p:spPr>
          <a:xfrm>
            <a:off x="1922843" y="239058"/>
            <a:ext cx="1077774"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solidFill>
                  <a:srgbClr val="5E5E5E"/>
                </a:solidFill>
              </a:defRPr>
            </a:lvl1pPr>
          </a:lstStyle>
          <a:p>
            <a:r>
              <a:t>/ Team</a:t>
            </a:r>
          </a:p>
        </p:txBody>
      </p:sp>
      <p:sp>
        <p:nvSpPr>
          <p:cNvPr id="625" name="Slide Number">
            <a:extLst>
              <a:ext uri="{FF2B5EF4-FFF2-40B4-BE49-F238E27FC236}">
                <a16:creationId xmlns:a16="http://schemas.microsoft.com/office/drawing/2014/main" id="{C59DB01C-35AC-AAD2-1E49-3968579EDCF5}"/>
              </a:ext>
            </a:extLst>
          </p:cNvPr>
          <p:cNvSpPr txBox="1">
            <a:spLocks noGrp="1"/>
          </p:cNvSpPr>
          <p:nvPr>
            <p:ph type="sldNum" sz="quarter" idx="4294967295"/>
          </p:nvPr>
        </p:nvSpPr>
        <p:spPr>
          <a:xfrm>
            <a:off x="23131898" y="245409"/>
            <a:ext cx="469088" cy="4572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28</a:t>
            </a:fld>
            <a:endParaRPr/>
          </a:p>
        </p:txBody>
      </p:sp>
      <p:sp>
        <p:nvSpPr>
          <p:cNvPr id="626" name="Rounded Rectangle">
            <a:extLst>
              <a:ext uri="{FF2B5EF4-FFF2-40B4-BE49-F238E27FC236}">
                <a16:creationId xmlns:a16="http://schemas.microsoft.com/office/drawing/2014/main" id="{C147188C-EE54-BC67-C770-673B1EAFD3ED}"/>
              </a:ext>
            </a:extLst>
          </p:cNvPr>
          <p:cNvSpPr/>
          <p:nvPr/>
        </p:nvSpPr>
        <p:spPr>
          <a:xfrm>
            <a:off x="4041413" y="1443261"/>
            <a:ext cx="19665475" cy="12027322"/>
          </a:xfrm>
          <a:prstGeom prst="roundRect">
            <a:avLst>
              <a:gd name="adj" fmla="val 3153"/>
            </a:avLst>
          </a:prstGeom>
          <a:solidFill>
            <a:srgbClr val="FFFFFF">
              <a:alpha val="45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628" name="S. Ramadorai: Advisor…">
            <a:extLst>
              <a:ext uri="{FF2B5EF4-FFF2-40B4-BE49-F238E27FC236}">
                <a16:creationId xmlns:a16="http://schemas.microsoft.com/office/drawing/2014/main" id="{3F22AD5C-13C4-E1F3-92FC-88C74F4096A7}"/>
              </a:ext>
            </a:extLst>
          </p:cNvPr>
          <p:cNvSpPr txBox="1"/>
          <p:nvPr/>
        </p:nvSpPr>
        <p:spPr>
          <a:xfrm>
            <a:off x="5558873" y="1700853"/>
            <a:ext cx="17103419" cy="110390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spcBef>
                <a:spcPts val="200"/>
              </a:spcBef>
              <a:defRPr sz="2600"/>
            </a:pPr>
            <a:r>
              <a:rPr lang="en-US" sz="1925" dirty="0">
                <a:latin typeface="Maven Pro Medium" pitchFamily="2" charset="77"/>
                <a:ea typeface="Maven Pro SemiBold"/>
                <a:cs typeface="Maven Pro SemiBold"/>
                <a:sym typeface="Maven Pro SemiBold"/>
              </a:rPr>
              <a:t>S. </a:t>
            </a:r>
            <a:r>
              <a:rPr lang="en-US" sz="1925" dirty="0" err="1">
                <a:latin typeface="Maven Pro Medium" pitchFamily="2" charset="77"/>
                <a:ea typeface="Maven Pro SemiBold"/>
                <a:cs typeface="Maven Pro SemiBold"/>
                <a:sym typeface="Maven Pro SemiBold"/>
              </a:rPr>
              <a:t>Ramadorai</a:t>
            </a:r>
            <a:r>
              <a:rPr lang="en-US" sz="1925" dirty="0">
                <a:latin typeface="Maven Pro Medium" pitchFamily="2" charset="77"/>
                <a:ea typeface="Maven Pro SemiBold"/>
                <a:cs typeface="Maven Pro SemiBold"/>
                <a:sym typeface="Maven Pro SemiBold"/>
              </a:rPr>
              <a:t>: Advisor</a:t>
            </a:r>
          </a:p>
          <a:p>
            <a:pPr>
              <a:spcBef>
                <a:spcPts val="200"/>
              </a:spcBef>
              <a:defRPr sz="2600"/>
            </a:pPr>
            <a:r>
              <a:rPr lang="en-US" sz="1925" dirty="0">
                <a:latin typeface="Maven Pro Medium" pitchFamily="2" charset="77"/>
                <a:ea typeface="Maven Pro SemiBold"/>
                <a:cs typeface="Maven Pro SemiBold"/>
                <a:sym typeface="Maven Pro SemiBold"/>
              </a:rPr>
              <a:t>Renowned technocrat and former CEO of Tata Consultancy Services, where he scaled the company from $155 million to $6 billion. He has held key national leadership roles in skilling, governance, and public policy. He holds a B.Sc. in Physics from Delhi University, a B.E. in Electronics &amp; Telecommunications from IISc Bengaluru, and an M.S. in Computer Science from UCLA, along with executive training from MIT Sloan.</a:t>
            </a:r>
          </a:p>
          <a:p>
            <a:pPr>
              <a:spcBef>
                <a:spcPts val="200"/>
              </a:spcBef>
              <a:defRPr sz="2600"/>
            </a:pPr>
            <a:endParaRPr lang="en-US" sz="1925" dirty="0">
              <a:latin typeface="Maven Pro Medium" pitchFamily="2" charset="77"/>
              <a:ea typeface="Maven Pro SemiBold"/>
              <a:cs typeface="Maven Pro SemiBold"/>
              <a:sym typeface="Maven Pro SemiBold"/>
            </a:endParaRPr>
          </a:p>
          <a:p>
            <a:pPr>
              <a:spcBef>
                <a:spcPts val="200"/>
              </a:spcBef>
              <a:defRPr sz="2600"/>
            </a:pPr>
            <a:r>
              <a:rPr lang="en-US" sz="1925" dirty="0">
                <a:latin typeface="Maven Pro Medium" pitchFamily="2" charset="77"/>
                <a:ea typeface="Maven Pro SemiBold"/>
                <a:cs typeface="Maven Pro SemiBold"/>
                <a:sym typeface="Maven Pro SemiBold"/>
              </a:rPr>
              <a:t>Kiran Deshpande: Advisor</a:t>
            </a:r>
          </a:p>
          <a:p>
            <a:pPr>
              <a:spcBef>
                <a:spcPts val="200"/>
              </a:spcBef>
              <a:defRPr sz="2600"/>
            </a:pPr>
            <a:r>
              <a:rPr lang="en-US" sz="1925" dirty="0">
                <a:latin typeface="Maven Pro Medium" pitchFamily="2" charset="77"/>
                <a:ea typeface="Maven Pro SemiBold"/>
                <a:cs typeface="Maven Pro SemiBold"/>
                <a:sym typeface="Maven Pro SemiBold"/>
              </a:rPr>
              <a:t>Veteran technology leader and entrepreneur with over four decades of experience, including a successful startup exit (Mojo Networks) and leadership roles at Tech Mahindra and TCS. He holds an </a:t>
            </a:r>
            <a:r>
              <a:rPr lang="en-US" sz="1925" dirty="0" err="1">
                <a:latin typeface="Maven Pro Medium" pitchFamily="2" charset="77"/>
                <a:ea typeface="Maven Pro SemiBold"/>
                <a:cs typeface="Maven Pro SemiBold"/>
                <a:sym typeface="Maven Pro SemiBold"/>
              </a:rPr>
              <a:t>M.Tech</a:t>
            </a:r>
            <a:r>
              <a:rPr lang="en-US" sz="1925" dirty="0">
                <a:latin typeface="Maven Pro Medium" pitchFamily="2" charset="77"/>
                <a:ea typeface="Maven Pro SemiBold"/>
                <a:cs typeface="Maven Pro SemiBold"/>
                <a:sym typeface="Maven Pro SemiBold"/>
              </a:rPr>
              <a:t>. in Electrical Engineering from IIT Bombay and a B.E. (Hons.) in Electronics from BITS Pilani.</a:t>
            </a:r>
          </a:p>
          <a:p>
            <a:pPr>
              <a:spcBef>
                <a:spcPts val="200"/>
              </a:spcBef>
              <a:defRPr sz="2600"/>
            </a:pPr>
            <a:endParaRPr lang="en-US" sz="1925" dirty="0">
              <a:latin typeface="Maven Pro Medium" pitchFamily="2" charset="77"/>
              <a:ea typeface="Maven Pro SemiBold"/>
              <a:cs typeface="Maven Pro SemiBold"/>
              <a:sym typeface="Maven Pro SemiBold"/>
            </a:endParaRPr>
          </a:p>
          <a:p>
            <a:pPr>
              <a:spcBef>
                <a:spcPts val="200"/>
              </a:spcBef>
              <a:defRPr sz="2600"/>
            </a:pPr>
            <a:r>
              <a:rPr lang="en-US" sz="1925" dirty="0">
                <a:latin typeface="Maven Pro Medium" pitchFamily="2" charset="77"/>
                <a:ea typeface="Maven Pro SemiBold"/>
                <a:cs typeface="Maven Pro SemiBold"/>
                <a:sym typeface="Maven Pro SemiBold"/>
              </a:rPr>
              <a:t>Ricki Kej: Ambassador and Advisor</a:t>
            </a:r>
          </a:p>
          <a:p>
            <a:pPr>
              <a:spcBef>
                <a:spcPts val="200"/>
              </a:spcBef>
              <a:defRPr sz="2600"/>
            </a:pPr>
            <a:r>
              <a:rPr lang="en-US" sz="1925" dirty="0">
                <a:latin typeface="Maven Pro Medium" pitchFamily="2" charset="77"/>
                <a:ea typeface="Maven Pro SemiBold"/>
                <a:cs typeface="Maven Pro SemiBold"/>
                <a:sym typeface="Maven Pro SemiBold"/>
              </a:rPr>
              <a:t>Three-time Grammy Award–winning composer, environmentalist, and UN Goodwill Ambassador whose work sits at the intersection of music, sustainability, and global impact; composed for 3,500+ projects, performed at the UN General Assembly, World Economic Forum, and across 30+ countries, and serves as Ambassador for UNHCR, UNESCO MGIEP, and Earth Day Network. His albums Winds of Samsara and Divine Tides (with Stewart Copeland) earned Grammy wins, and his work has received 100+ awards across four continents championing climate action.</a:t>
            </a:r>
          </a:p>
          <a:p>
            <a:pPr>
              <a:spcBef>
                <a:spcPts val="200"/>
              </a:spcBef>
              <a:defRPr sz="2600"/>
            </a:pPr>
            <a:endParaRPr lang="en-US" sz="1925" dirty="0">
              <a:latin typeface="Maven Pro Medium" pitchFamily="2" charset="77"/>
              <a:ea typeface="Maven Pro SemiBold"/>
              <a:cs typeface="Maven Pro SemiBold"/>
              <a:sym typeface="Maven Pro SemiBold"/>
            </a:endParaRPr>
          </a:p>
          <a:p>
            <a:pPr>
              <a:spcBef>
                <a:spcPts val="200"/>
              </a:spcBef>
              <a:defRPr sz="2600"/>
            </a:pPr>
            <a:r>
              <a:rPr lang="en-US" sz="1925" dirty="0">
                <a:latin typeface="Maven Pro Medium" pitchFamily="2" charset="77"/>
              </a:rPr>
              <a:t>Dr. Ameenah Gurib-</a:t>
            </a:r>
            <a:r>
              <a:rPr lang="en-US" sz="1925" dirty="0" err="1">
                <a:latin typeface="Maven Pro Medium" pitchFamily="2" charset="77"/>
              </a:rPr>
              <a:t>Fakim</a:t>
            </a:r>
            <a:r>
              <a:rPr lang="en-US" sz="1925" dirty="0">
                <a:latin typeface="Maven Pro Medium" pitchFamily="2" charset="77"/>
              </a:rPr>
              <a:t>: Advisor</a:t>
            </a:r>
          </a:p>
          <a:p>
            <a:pPr>
              <a:spcBef>
                <a:spcPts val="200"/>
              </a:spcBef>
              <a:defRPr sz="2600"/>
            </a:pPr>
            <a:r>
              <a:rPr lang="en-US" sz="1925" dirty="0">
                <a:latin typeface="Maven Pro Medium" pitchFamily="2" charset="77"/>
              </a:rPr>
              <a:t>Biodiversity scientist and former 6th President of the Republic of Mauritius (2015–2018), the country's first female head of state. A globally recognized leader in sustainability and African scientific development, she previously served as Managing Director of CIDP Research and Innovation and as Professor of Organic Chemistry at the University of Mauritius. She holds a B.Sc. in Chemistry from the University of Surrey and a Ph.D. from the University of Exeter, along with seven honorary doctorates and recipient of the L'Oréal-UNESCO Prize for Women in Science.</a:t>
            </a:r>
            <a:endParaRPr lang="en-US" sz="1925" dirty="0">
              <a:latin typeface="Maven Pro Medium" pitchFamily="2" charset="77"/>
              <a:ea typeface="Maven Pro SemiBold"/>
              <a:cs typeface="Maven Pro SemiBold"/>
              <a:sym typeface="Maven Pro SemiBold"/>
            </a:endParaRPr>
          </a:p>
          <a:p>
            <a:pPr>
              <a:spcBef>
                <a:spcPts val="200"/>
              </a:spcBef>
              <a:defRPr sz="2600"/>
            </a:pPr>
            <a:endParaRPr lang="en-US" sz="1925" dirty="0">
              <a:latin typeface="Maven Pro Medium" pitchFamily="2" charset="77"/>
              <a:ea typeface="Maven Pro SemiBold"/>
              <a:cs typeface="Maven Pro SemiBold"/>
              <a:sym typeface="Maven Pro SemiBold"/>
            </a:endParaRPr>
          </a:p>
          <a:p>
            <a:pPr>
              <a:spcBef>
                <a:spcPts val="200"/>
              </a:spcBef>
              <a:defRPr sz="2600"/>
            </a:pPr>
            <a:r>
              <a:rPr lang="en-US" sz="1925" dirty="0">
                <a:latin typeface="Maven Pro Medium" pitchFamily="2" charset="77"/>
                <a:ea typeface="Maven Pro SemiBold"/>
                <a:cs typeface="Maven Pro SemiBold"/>
                <a:sym typeface="Maven Pro SemiBold"/>
              </a:rPr>
              <a:t>Meera Siva:</a:t>
            </a:r>
            <a:r>
              <a:rPr lang="en-US" sz="1925" dirty="0">
                <a:latin typeface="Maven Pro Medium" pitchFamily="2" charset="77"/>
              </a:rPr>
              <a:t> Advisor</a:t>
            </a:r>
          </a:p>
          <a:p>
            <a:pPr>
              <a:spcBef>
                <a:spcPts val="200"/>
              </a:spcBef>
              <a:defRPr sz="2600"/>
            </a:pPr>
            <a:r>
              <a:rPr lang="en-US" sz="1925" dirty="0">
                <a:latin typeface="Maven Pro Medium" pitchFamily="2" charset="77"/>
              </a:rPr>
              <a:t>Experienced early-stage investor and finance professional, CFA </a:t>
            </a:r>
            <a:r>
              <a:rPr lang="en-US" sz="1925" dirty="0" err="1">
                <a:latin typeface="Maven Pro Medium" pitchFamily="2" charset="77"/>
              </a:rPr>
              <a:t>charterholder</a:t>
            </a:r>
            <a:r>
              <a:rPr lang="en-US" sz="1925" dirty="0">
                <a:latin typeface="Maven Pro Medium" pitchFamily="2" charset="77"/>
              </a:rPr>
              <a:t>, with 13 years in finance and 16 years in engineering; managed Shelter Venture Fund, advised startups, ran accelerators, authored finance articles, and holds multiple patents. She holds a Bachelor of Engineering in Electronics and Communication Engineering from the College of Engineering, Guindy.</a:t>
            </a:r>
          </a:p>
          <a:p>
            <a:pPr>
              <a:spcBef>
                <a:spcPts val="200"/>
              </a:spcBef>
              <a:defRPr sz="2600"/>
            </a:pPr>
            <a:endParaRPr lang="en-US" sz="1925" dirty="0">
              <a:latin typeface="Maven Pro Medium" pitchFamily="2" charset="77"/>
            </a:endParaRPr>
          </a:p>
          <a:p>
            <a:pPr>
              <a:spcBef>
                <a:spcPts val="200"/>
              </a:spcBef>
              <a:defRPr sz="2600"/>
            </a:pPr>
            <a:r>
              <a:rPr lang="en-US" sz="1925" dirty="0">
                <a:latin typeface="Maven Pro Medium" pitchFamily="2" charset="77"/>
              </a:rPr>
              <a:t>Dr. Purnima </a:t>
            </a:r>
            <a:r>
              <a:rPr lang="en-US" sz="1925" dirty="0" err="1">
                <a:latin typeface="Maven Pro Medium" pitchFamily="2" charset="77"/>
              </a:rPr>
              <a:t>Jalihal</a:t>
            </a:r>
            <a:r>
              <a:rPr lang="en-US" sz="1925" dirty="0">
                <a:latin typeface="Maven Pro Medium" pitchFamily="2" charset="77"/>
              </a:rPr>
              <a:t>:  Chief Scientist</a:t>
            </a:r>
          </a:p>
          <a:p>
            <a:pPr>
              <a:spcBef>
                <a:spcPts val="200"/>
              </a:spcBef>
              <a:defRPr sz="2600"/>
            </a:pPr>
            <a:r>
              <a:rPr lang="en-US" sz="1925" dirty="0">
                <a:latin typeface="Maven Pro Medium" pitchFamily="2" charset="77"/>
              </a:rPr>
              <a:t>Global expert in ocean energy and desalination with decades of leadership in advancing renewable water and energy solutions. Formerly Head of the Energy and Fresh Water group at India’s National Institute of Ocean Technology, she pioneered ocean thermal desalination (OTEC) and has advised governments, international agencies, and academic institutions worldwide. She holds a Ph.D. in Civil Engineering from Duke University, USA.</a:t>
            </a:r>
          </a:p>
          <a:p>
            <a:pPr>
              <a:spcBef>
                <a:spcPts val="200"/>
              </a:spcBef>
              <a:defRPr sz="2600"/>
            </a:pPr>
            <a:endParaRPr sz="1925" dirty="0">
              <a:latin typeface="Maven Pro Medium" pitchFamily="2" charset="77"/>
            </a:endParaRPr>
          </a:p>
          <a:p>
            <a:pPr>
              <a:spcBef>
                <a:spcPts val="200"/>
              </a:spcBef>
              <a:defRPr sz="2600"/>
            </a:pPr>
            <a:r>
              <a:rPr sz="1925" dirty="0">
                <a:latin typeface="Maven Pro Medium" pitchFamily="2" charset="77"/>
                <a:ea typeface="Maven Pro SemiBold"/>
                <a:cs typeface="Maven Pro SemiBold"/>
                <a:sym typeface="Maven Pro SemiBold"/>
              </a:rPr>
              <a:t>Bob Murari:</a:t>
            </a:r>
            <a:r>
              <a:rPr sz="1925" dirty="0">
                <a:latin typeface="Maven Pro Medium" pitchFamily="2" charset="77"/>
              </a:rPr>
              <a:t> Advisor</a:t>
            </a:r>
          </a:p>
          <a:p>
            <a:pPr>
              <a:spcBef>
                <a:spcPts val="200"/>
              </a:spcBef>
              <a:defRPr sz="2600"/>
            </a:pPr>
            <a:r>
              <a:rPr sz="1925" dirty="0">
                <a:latin typeface="Maven Pro Medium" pitchFamily="2" charset="77"/>
              </a:rPr>
              <a:t>P. Murari, MA (Economics) from Madras University, served in the Indian Administrative Service (IAS) from 1957 to 1992, holding various esteemed positions including Secretary to the President of India. Currently, he advises the President of FICCI.</a:t>
            </a:r>
          </a:p>
          <a:p>
            <a:pPr>
              <a:spcBef>
                <a:spcPts val="200"/>
              </a:spcBef>
              <a:defRPr sz="2600"/>
            </a:pPr>
            <a:endParaRPr lang="en-US" sz="1925" dirty="0">
              <a:latin typeface="Maven Pro Medium" pitchFamily="2" charset="77"/>
            </a:endParaRPr>
          </a:p>
          <a:p>
            <a:pPr>
              <a:spcBef>
                <a:spcPts val="200"/>
              </a:spcBef>
              <a:defRPr sz="2600"/>
            </a:pPr>
            <a:r>
              <a:rPr lang="en-US" sz="1925" dirty="0">
                <a:latin typeface="Maven Pro Medium" pitchFamily="2" charset="77"/>
              </a:rPr>
              <a:t>Jesper Munkholm: Advisor</a:t>
            </a:r>
            <a:br>
              <a:rPr lang="en-US" sz="1925" dirty="0">
                <a:latin typeface="Maven Pro Medium" pitchFamily="2" charset="77"/>
              </a:rPr>
            </a:br>
            <a:r>
              <a:rPr lang="en-US" sz="1925" dirty="0">
                <a:latin typeface="Maven Pro Medium" pitchFamily="2" charset="77"/>
              </a:rPr>
              <a:t>Experienced innovation and water-tech leader with 15+ years across digital platforms, corporate innovation, and growth strategy; founder of an early smartphone-based QHSE SaaS platform (acquired), former Director at Grundfos Futurelab driving group-level water innovation, and co-founder of Water Impact Partners, a global growth partner for water technology companies and investors. Brings experience in M&amp;A advisory and board leadership across SaaS, PaaS, and industrial sectors.</a:t>
            </a:r>
          </a:p>
        </p:txBody>
      </p:sp>
      <p:pic>
        <p:nvPicPr>
          <p:cNvPr id="629" name="Bob.png" descr="Bob.png">
            <a:extLst>
              <a:ext uri="{FF2B5EF4-FFF2-40B4-BE49-F238E27FC236}">
                <a16:creationId xmlns:a16="http://schemas.microsoft.com/office/drawing/2014/main" id="{CB64E19A-EA59-6343-F919-688D42B7CA85}"/>
              </a:ext>
            </a:extLst>
          </p:cNvPr>
          <p:cNvPicPr>
            <a:picLocks/>
          </p:cNvPicPr>
          <p:nvPr/>
        </p:nvPicPr>
        <p:blipFill>
          <a:blip r:embed="rId4"/>
          <a:srcRect l="3015" t="3020" r="3661" b="3030"/>
          <a:stretch>
            <a:fillRect/>
          </a:stretch>
        </p:blipFill>
        <p:spPr>
          <a:xfrm>
            <a:off x="4259091" y="10588891"/>
            <a:ext cx="1019283" cy="101922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4"/>
                  <a:pt x="2882" y="3015"/>
                </a:cubicBezTo>
                <a:cubicBezTo>
                  <a:pt x="-961" y="7037"/>
                  <a:pt x="-961" y="13556"/>
                  <a:pt x="2882" y="17578"/>
                </a:cubicBezTo>
                <a:cubicBezTo>
                  <a:pt x="6724" y="21600"/>
                  <a:pt x="12954" y="21600"/>
                  <a:pt x="16796" y="17578"/>
                </a:cubicBezTo>
                <a:cubicBezTo>
                  <a:pt x="20639" y="13556"/>
                  <a:pt x="20639" y="7037"/>
                  <a:pt x="16796" y="3015"/>
                </a:cubicBezTo>
                <a:cubicBezTo>
                  <a:pt x="14875" y="1004"/>
                  <a:pt x="12357" y="0"/>
                  <a:pt x="9839" y="0"/>
                </a:cubicBezTo>
                <a:close/>
              </a:path>
            </a:pathLst>
          </a:custGeom>
          <a:ln w="25400">
            <a:solidFill>
              <a:srgbClr val="FFFFFF"/>
            </a:solidFill>
            <a:miter lim="400000"/>
          </a:ln>
          <a:effectLst>
            <a:outerShdw blurRad="63500" dist="50800" dir="5400000" rotWithShape="0">
              <a:srgbClr val="000000">
                <a:alpha val="20000"/>
              </a:srgbClr>
            </a:outerShdw>
          </a:effectLst>
        </p:spPr>
      </p:pic>
      <p:pic>
        <p:nvPicPr>
          <p:cNvPr id="630" name="Meera.png" descr="Meera.png">
            <a:extLst>
              <a:ext uri="{FF2B5EF4-FFF2-40B4-BE49-F238E27FC236}">
                <a16:creationId xmlns:a16="http://schemas.microsoft.com/office/drawing/2014/main" id="{7EEE8BAF-5B63-3100-B207-7BFF9C5166D9}"/>
              </a:ext>
            </a:extLst>
          </p:cNvPr>
          <p:cNvPicPr>
            <a:picLocks/>
          </p:cNvPicPr>
          <p:nvPr/>
        </p:nvPicPr>
        <p:blipFill>
          <a:blip r:embed="rId5"/>
          <a:srcRect l="3206" t="2574" r="2584" b="2584"/>
          <a:stretch>
            <a:fillRect/>
          </a:stretch>
        </p:blipFill>
        <p:spPr>
          <a:xfrm>
            <a:off x="4290502" y="7769339"/>
            <a:ext cx="1019283" cy="1019230"/>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4"/>
                  <a:pt x="2882" y="3015"/>
                </a:cubicBezTo>
                <a:cubicBezTo>
                  <a:pt x="-961" y="7037"/>
                  <a:pt x="-961" y="13556"/>
                  <a:pt x="2882" y="17578"/>
                </a:cubicBezTo>
                <a:cubicBezTo>
                  <a:pt x="6724" y="21600"/>
                  <a:pt x="12954" y="21600"/>
                  <a:pt x="16796" y="17578"/>
                </a:cubicBezTo>
                <a:cubicBezTo>
                  <a:pt x="20639" y="13556"/>
                  <a:pt x="20639" y="7037"/>
                  <a:pt x="16796" y="3015"/>
                </a:cubicBezTo>
                <a:cubicBezTo>
                  <a:pt x="14875" y="1004"/>
                  <a:pt x="12357" y="0"/>
                  <a:pt x="9839" y="0"/>
                </a:cubicBezTo>
                <a:close/>
              </a:path>
            </a:pathLst>
          </a:custGeom>
          <a:ln w="25400">
            <a:solidFill>
              <a:srgbClr val="FFFFFF"/>
            </a:solidFill>
            <a:miter lim="400000"/>
          </a:ln>
          <a:effectLst>
            <a:outerShdw blurRad="63500" dist="50800" dir="5400000" rotWithShape="0">
              <a:srgbClr val="000000">
                <a:alpha val="20000"/>
              </a:srgbClr>
            </a:outerShdw>
          </a:effectLst>
        </p:spPr>
      </p:pic>
      <p:sp>
        <p:nvSpPr>
          <p:cNvPr id="2" name="Finance">
            <a:extLst>
              <a:ext uri="{FF2B5EF4-FFF2-40B4-BE49-F238E27FC236}">
                <a16:creationId xmlns:a16="http://schemas.microsoft.com/office/drawing/2014/main" id="{ECFF8BCF-22F6-F281-0AA3-6EFB7D75C0E5}"/>
              </a:ext>
            </a:extLst>
          </p:cNvPr>
          <p:cNvSpPr txBox="1"/>
          <p:nvPr/>
        </p:nvSpPr>
        <p:spPr>
          <a:xfrm>
            <a:off x="790783" y="1685726"/>
            <a:ext cx="3112480" cy="15449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defTabSz="825500">
              <a:lnSpc>
                <a:spcPct val="80000"/>
              </a:lnSpc>
              <a:spcBef>
                <a:spcPts val="0"/>
              </a:spcBef>
              <a:defRPr sz="2800">
                <a:latin typeface="+mn-lt"/>
                <a:ea typeface="+mn-ea"/>
                <a:cs typeface="+mn-cs"/>
                <a:sym typeface="Poppins SemiBold"/>
              </a:defRPr>
            </a:lvl1pPr>
          </a:lstStyle>
          <a:p>
            <a:pPr>
              <a:lnSpc>
                <a:spcPct val="100000"/>
              </a:lnSpc>
            </a:pPr>
            <a:r>
              <a:rPr lang="en-US" dirty="0"/>
              <a:t>Advisors</a:t>
            </a:r>
            <a:endParaRPr dirty="0"/>
          </a:p>
        </p:txBody>
      </p:sp>
      <p:pic>
        <p:nvPicPr>
          <p:cNvPr id="6" name="_DSC1210 .JPG">
            <a:extLst>
              <a:ext uri="{FF2B5EF4-FFF2-40B4-BE49-F238E27FC236}">
                <a16:creationId xmlns:a16="http://schemas.microsoft.com/office/drawing/2014/main" id="{E8C889BD-934C-881F-F3B4-44ABD9810605}"/>
              </a:ext>
            </a:extLst>
          </p:cNvPr>
          <p:cNvPicPr>
            <a:picLocks/>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t="5" b="5"/>
          <a:stretch/>
        </p:blipFill>
        <p:spPr>
          <a:xfrm>
            <a:off x="4259091" y="11816293"/>
            <a:ext cx="1019283" cy="1019176"/>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3"/>
                  <a:pt x="2882" y="3163"/>
                </a:cubicBezTo>
                <a:cubicBezTo>
                  <a:pt x="-961" y="7381"/>
                  <a:pt x="-961" y="14219"/>
                  <a:pt x="2882" y="18437"/>
                </a:cubicBezTo>
                <a:cubicBezTo>
                  <a:pt x="4803" y="20547"/>
                  <a:pt x="7321" y="21600"/>
                  <a:pt x="9839" y="21600"/>
                </a:cubicBezTo>
                <a:cubicBezTo>
                  <a:pt x="12357" y="21600"/>
                  <a:pt x="14875" y="20547"/>
                  <a:pt x="16796" y="18437"/>
                </a:cubicBezTo>
                <a:cubicBezTo>
                  <a:pt x="20639" y="14219"/>
                  <a:pt x="20639" y="7381"/>
                  <a:pt x="16796" y="3163"/>
                </a:cubicBezTo>
                <a:cubicBezTo>
                  <a:pt x="14875" y="1053"/>
                  <a:pt x="12357" y="0"/>
                  <a:pt x="9839" y="0"/>
                </a:cubicBezTo>
                <a:close/>
              </a:path>
            </a:pathLst>
          </a:custGeom>
          <a:ln w="25400">
            <a:solidFill>
              <a:srgbClr val="FFFFFF"/>
            </a:solidFill>
            <a:miter lim="400000"/>
          </a:ln>
          <a:effectLst>
            <a:outerShdw blurRad="63500" dist="50800" dir="5400000" rotWithShape="0">
              <a:srgbClr val="000000">
                <a:alpha val="20000"/>
              </a:srgbClr>
            </a:outerShdw>
          </a:effectLst>
        </p:spPr>
      </p:pic>
      <p:pic>
        <p:nvPicPr>
          <p:cNvPr id="5" name="KD Pic.jpeg" descr="KD Pic.jpeg">
            <a:extLst>
              <a:ext uri="{FF2B5EF4-FFF2-40B4-BE49-F238E27FC236}">
                <a16:creationId xmlns:a16="http://schemas.microsoft.com/office/drawing/2014/main" id="{D07026B5-26DC-66FB-0BDD-FCB8C7D1A077}"/>
              </a:ext>
            </a:extLst>
          </p:cNvPr>
          <p:cNvPicPr>
            <a:picLocks/>
          </p:cNvPicPr>
          <p:nvPr/>
        </p:nvPicPr>
        <p:blipFill>
          <a:blip r:embed="rId8"/>
          <a:srcRect r="16" b="8586"/>
          <a:stretch>
            <a:fillRect/>
          </a:stretch>
        </p:blipFill>
        <p:spPr>
          <a:xfrm>
            <a:off x="4259252" y="3175072"/>
            <a:ext cx="1019176" cy="1019230"/>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2" y="1004"/>
                  <a:pt x="3163" y="3015"/>
                </a:cubicBezTo>
                <a:cubicBezTo>
                  <a:pt x="1053" y="5026"/>
                  <a:pt x="0" y="7661"/>
                  <a:pt x="0" y="10297"/>
                </a:cubicBezTo>
                <a:cubicBezTo>
                  <a:pt x="0" y="12932"/>
                  <a:pt x="1053" y="15567"/>
                  <a:pt x="3163" y="17578"/>
                </a:cubicBezTo>
                <a:cubicBezTo>
                  <a:pt x="7381" y="21600"/>
                  <a:pt x="14219" y="21600"/>
                  <a:pt x="18437" y="17578"/>
                </a:cubicBezTo>
                <a:cubicBezTo>
                  <a:pt x="20547" y="15567"/>
                  <a:pt x="21600" y="12932"/>
                  <a:pt x="21600" y="10297"/>
                </a:cubicBezTo>
                <a:cubicBezTo>
                  <a:pt x="21600" y="7661"/>
                  <a:pt x="20547" y="5026"/>
                  <a:pt x="18437" y="3015"/>
                </a:cubicBezTo>
                <a:cubicBezTo>
                  <a:pt x="16328" y="1004"/>
                  <a:pt x="13564" y="0"/>
                  <a:pt x="10800" y="0"/>
                </a:cubicBezTo>
                <a:close/>
              </a:path>
            </a:pathLst>
          </a:custGeom>
          <a:ln w="25400">
            <a:solidFill>
              <a:srgbClr val="FFFFFF"/>
            </a:solidFill>
            <a:miter lim="400000"/>
          </a:ln>
          <a:effectLst>
            <a:outerShdw blurRad="63500" dist="50800" dir="5400000" rotWithShape="0">
              <a:srgbClr val="000000">
                <a:alpha val="20000"/>
              </a:srgbClr>
            </a:outerShdw>
          </a:effectLst>
        </p:spPr>
      </p:pic>
      <p:pic>
        <p:nvPicPr>
          <p:cNvPr id="7" name="S. Ramadorai.jpeg" descr="S. Ramadorai.jpeg">
            <a:extLst>
              <a:ext uri="{FF2B5EF4-FFF2-40B4-BE49-F238E27FC236}">
                <a16:creationId xmlns:a16="http://schemas.microsoft.com/office/drawing/2014/main" id="{79E9E98D-913F-3FDA-35C7-3A08CA58CD1E}"/>
              </a:ext>
            </a:extLst>
          </p:cNvPr>
          <p:cNvPicPr>
            <a:picLocks/>
          </p:cNvPicPr>
          <p:nvPr/>
        </p:nvPicPr>
        <p:blipFill>
          <a:blip r:embed="rId9"/>
          <a:srcRect t="4039" r="16" b="27396"/>
          <a:stretch>
            <a:fillRect/>
          </a:stretch>
        </p:blipFill>
        <p:spPr>
          <a:xfrm>
            <a:off x="4259252" y="1755508"/>
            <a:ext cx="1019176" cy="1019229"/>
          </a:xfrm>
          <a:custGeom>
            <a:avLst/>
            <a:gdLst/>
            <a:ahLst/>
            <a:cxnLst>
              <a:cxn ang="0">
                <a:pos x="wd2" y="hd2"/>
              </a:cxn>
              <a:cxn ang="5400000">
                <a:pos x="wd2" y="hd2"/>
              </a:cxn>
              <a:cxn ang="10800000">
                <a:pos x="wd2" y="hd2"/>
              </a:cxn>
              <a:cxn ang="16200000">
                <a:pos x="wd2" y="hd2"/>
              </a:cxn>
            </a:cxnLst>
            <a:rect l="0" t="0" r="r" b="b"/>
            <a:pathLst>
              <a:path w="21600" h="20595" extrusionOk="0">
                <a:moveTo>
                  <a:pt x="10800" y="0"/>
                </a:moveTo>
                <a:cubicBezTo>
                  <a:pt x="8036" y="0"/>
                  <a:pt x="5272" y="1004"/>
                  <a:pt x="3163" y="3015"/>
                </a:cubicBezTo>
                <a:cubicBezTo>
                  <a:pt x="1053" y="5026"/>
                  <a:pt x="0" y="7661"/>
                  <a:pt x="0" y="10297"/>
                </a:cubicBezTo>
                <a:cubicBezTo>
                  <a:pt x="0" y="12932"/>
                  <a:pt x="1053" y="15567"/>
                  <a:pt x="3163" y="17578"/>
                </a:cubicBezTo>
                <a:cubicBezTo>
                  <a:pt x="7381" y="21600"/>
                  <a:pt x="14219" y="21600"/>
                  <a:pt x="18437" y="17578"/>
                </a:cubicBezTo>
                <a:cubicBezTo>
                  <a:pt x="20547" y="15567"/>
                  <a:pt x="21600" y="12932"/>
                  <a:pt x="21600" y="10297"/>
                </a:cubicBezTo>
                <a:cubicBezTo>
                  <a:pt x="21600" y="7661"/>
                  <a:pt x="20547" y="5026"/>
                  <a:pt x="18437" y="3015"/>
                </a:cubicBezTo>
                <a:cubicBezTo>
                  <a:pt x="16328" y="1004"/>
                  <a:pt x="13564" y="0"/>
                  <a:pt x="10800" y="0"/>
                </a:cubicBezTo>
                <a:close/>
              </a:path>
            </a:pathLst>
          </a:custGeom>
          <a:ln w="25400">
            <a:solidFill>
              <a:srgbClr val="FFFFFF"/>
            </a:solidFill>
            <a:miter lim="400000"/>
          </a:ln>
          <a:effectLst>
            <a:outerShdw blurRad="63500" dist="50800" dir="5400000" rotWithShape="0">
              <a:srgbClr val="000000">
                <a:alpha val="20000"/>
              </a:srgbClr>
            </a:outerShdw>
          </a:effectLst>
        </p:spPr>
      </p:pic>
      <p:pic>
        <p:nvPicPr>
          <p:cNvPr id="8" name="Meera.png">
            <a:extLst>
              <a:ext uri="{FF2B5EF4-FFF2-40B4-BE49-F238E27FC236}">
                <a16:creationId xmlns:a16="http://schemas.microsoft.com/office/drawing/2014/main" id="{CA938941-CFF5-AC13-7E29-9991D03543AA}"/>
              </a:ext>
            </a:extLst>
          </p:cNvPr>
          <p:cNvPicPr>
            <a:picLocks/>
          </p:cNvPicPr>
          <p:nvPr/>
        </p:nvPicPr>
        <p:blipFill>
          <a:blip r:embed="rId10" cstate="print">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l="15833" t="2524" r="10046" b="43118"/>
          <a:stretch>
            <a:fillRect/>
          </a:stretch>
        </p:blipFill>
        <p:spPr>
          <a:xfrm>
            <a:off x="4259145" y="4545473"/>
            <a:ext cx="1019283" cy="1019230"/>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4"/>
                  <a:pt x="2882" y="3015"/>
                </a:cubicBezTo>
                <a:cubicBezTo>
                  <a:pt x="-961" y="7037"/>
                  <a:pt x="-961" y="13556"/>
                  <a:pt x="2882" y="17578"/>
                </a:cubicBezTo>
                <a:cubicBezTo>
                  <a:pt x="6724" y="21600"/>
                  <a:pt x="12954" y="21600"/>
                  <a:pt x="16796" y="17578"/>
                </a:cubicBezTo>
                <a:cubicBezTo>
                  <a:pt x="20639" y="13556"/>
                  <a:pt x="20639" y="7037"/>
                  <a:pt x="16796" y="3015"/>
                </a:cubicBezTo>
                <a:cubicBezTo>
                  <a:pt x="14875" y="1004"/>
                  <a:pt x="12357" y="0"/>
                  <a:pt x="9839" y="0"/>
                </a:cubicBezTo>
                <a:close/>
              </a:path>
            </a:pathLst>
          </a:custGeom>
          <a:ln w="25400">
            <a:solidFill>
              <a:srgbClr val="FFFFFF"/>
            </a:solidFill>
            <a:miter lim="400000"/>
          </a:ln>
          <a:effectLst>
            <a:outerShdw blurRad="63500" dist="50800" dir="5400000" rotWithShape="0">
              <a:srgbClr val="000000">
                <a:alpha val="20000"/>
              </a:srgbClr>
            </a:outerShdw>
          </a:effectLst>
        </p:spPr>
      </p:pic>
      <p:pic>
        <p:nvPicPr>
          <p:cNvPr id="3" name="_DSC1210 .JPG" descr="_DSC1210 .JPG">
            <a:extLst>
              <a:ext uri="{FF2B5EF4-FFF2-40B4-BE49-F238E27FC236}">
                <a16:creationId xmlns:a16="http://schemas.microsoft.com/office/drawing/2014/main" id="{1FCC734E-FA19-37D8-1891-E0C86746216B}"/>
              </a:ext>
            </a:extLst>
          </p:cNvPr>
          <p:cNvPicPr>
            <a:picLocks/>
          </p:cNvPicPr>
          <p:nvPr/>
        </p:nvPicPr>
        <p:blipFill>
          <a:blip r:embed="rId12">
            <a:extLst>
              <a:ext uri="{BEBA8EAE-BF5A-486C-A8C5-ECC9F3942E4B}">
                <a14:imgProps xmlns:a14="http://schemas.microsoft.com/office/drawing/2010/main">
                  <a14:imgLayer r:embed="rId13">
                    <a14:imgEffect>
                      <a14:saturation sat="0"/>
                    </a14:imgEffect>
                  </a14:imgLayer>
                </a14:imgProps>
              </a:ext>
            </a:extLst>
          </a:blip>
          <a:srcRect l="17729" r="15856" b="16"/>
          <a:stretch>
            <a:fillRect/>
          </a:stretch>
        </p:blipFill>
        <p:spPr>
          <a:xfrm>
            <a:off x="4259091" y="9179142"/>
            <a:ext cx="1019283" cy="1019176"/>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3"/>
                  <a:pt x="2882" y="3163"/>
                </a:cubicBezTo>
                <a:cubicBezTo>
                  <a:pt x="-961" y="7381"/>
                  <a:pt x="-961" y="14219"/>
                  <a:pt x="2882" y="18437"/>
                </a:cubicBezTo>
                <a:cubicBezTo>
                  <a:pt x="4803" y="20547"/>
                  <a:pt x="7321" y="21600"/>
                  <a:pt x="9839" y="21600"/>
                </a:cubicBezTo>
                <a:cubicBezTo>
                  <a:pt x="12357" y="21600"/>
                  <a:pt x="14875" y="20547"/>
                  <a:pt x="16796" y="18437"/>
                </a:cubicBezTo>
                <a:cubicBezTo>
                  <a:pt x="20639" y="14219"/>
                  <a:pt x="20639" y="7381"/>
                  <a:pt x="16796" y="3163"/>
                </a:cubicBezTo>
                <a:cubicBezTo>
                  <a:pt x="14875" y="1053"/>
                  <a:pt x="12357" y="0"/>
                  <a:pt x="9839" y="0"/>
                </a:cubicBezTo>
                <a:close/>
              </a:path>
            </a:pathLst>
          </a:custGeom>
          <a:ln w="25400">
            <a:solidFill>
              <a:srgbClr val="FFFFFF"/>
            </a:solidFill>
            <a:miter lim="400000"/>
          </a:ln>
          <a:effectLst>
            <a:outerShdw blurRad="63500" dist="50800" dir="5400000" rotWithShape="0">
              <a:srgbClr val="000000">
                <a:alpha val="20000"/>
              </a:srgbClr>
            </a:outerShdw>
          </a:effectLst>
        </p:spPr>
      </p:pic>
      <p:pic>
        <p:nvPicPr>
          <p:cNvPr id="4" name="Meera.png">
            <a:extLst>
              <a:ext uri="{FF2B5EF4-FFF2-40B4-BE49-F238E27FC236}">
                <a16:creationId xmlns:a16="http://schemas.microsoft.com/office/drawing/2014/main" id="{5166E086-12F7-B34C-45D7-BFFCE62B3E49}"/>
              </a:ext>
            </a:extLst>
          </p:cNvPr>
          <p:cNvPicPr>
            <a:picLocks/>
          </p:cNvPicPr>
          <p:nvPr/>
        </p:nvPicPr>
        <p:blipFill>
          <a:blip r:embed="rId14" cstate="print">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rcRect t="10271" b="10271"/>
          <a:stretch/>
        </p:blipFill>
        <p:spPr>
          <a:xfrm>
            <a:off x="4290502" y="6060374"/>
            <a:ext cx="1019283" cy="1019230"/>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4"/>
                  <a:pt x="2882" y="3015"/>
                </a:cubicBezTo>
                <a:cubicBezTo>
                  <a:pt x="-961" y="7037"/>
                  <a:pt x="-961" y="13556"/>
                  <a:pt x="2882" y="17578"/>
                </a:cubicBezTo>
                <a:cubicBezTo>
                  <a:pt x="6724" y="21600"/>
                  <a:pt x="12954" y="21600"/>
                  <a:pt x="16796" y="17578"/>
                </a:cubicBezTo>
                <a:cubicBezTo>
                  <a:pt x="20639" y="13556"/>
                  <a:pt x="20639" y="7037"/>
                  <a:pt x="16796" y="3015"/>
                </a:cubicBezTo>
                <a:cubicBezTo>
                  <a:pt x="14875" y="1004"/>
                  <a:pt x="12357" y="0"/>
                  <a:pt x="9839" y="0"/>
                </a:cubicBezTo>
                <a:close/>
              </a:path>
            </a:pathLst>
          </a:custGeom>
          <a:ln w="25400">
            <a:solidFill>
              <a:srgbClr val="FFFFFF"/>
            </a:solidFill>
            <a:miter lim="400000"/>
          </a:ln>
          <a:effectLst>
            <a:outerShdw blurRad="63500" dist="50800" dir="5400000" rotWithShape="0">
              <a:srgbClr val="000000">
                <a:alpha val="20000"/>
              </a:srgbClr>
            </a:outerShdw>
          </a:effectLst>
        </p:spPr>
      </p:pic>
    </p:spTree>
    <p:extLst>
      <p:ext uri="{BB962C8B-B14F-4D97-AF65-F5344CB8AC3E}">
        <p14:creationId xmlns:p14="http://schemas.microsoft.com/office/powerpoint/2010/main" val="280500485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0E6D9"/>
        </a:solidFill>
        <a:effectLst/>
      </p:bgPr>
    </p:bg>
    <p:spTree>
      <p:nvGrpSpPr>
        <p:cNvPr id="1" name=""/>
        <p:cNvGrpSpPr/>
        <p:nvPr/>
      </p:nvGrpSpPr>
      <p:grpSpPr>
        <a:xfrm>
          <a:off x="0" y="0"/>
          <a:ext cx="0" cy="0"/>
          <a:chOff x="0" y="0"/>
          <a:chExt cx="0" cy="0"/>
        </a:xfrm>
      </p:grpSpPr>
      <p:sp>
        <p:nvSpPr>
          <p:cNvPr id="637" name="The future is in our hands!"/>
          <p:cNvSpPr txBox="1">
            <a:spLocks noGrp="1"/>
          </p:cNvSpPr>
          <p:nvPr>
            <p:ph type="subTitle" sz="quarter" idx="1"/>
          </p:nvPr>
        </p:nvSpPr>
        <p:spPr>
          <a:xfrm>
            <a:off x="3987277" y="6529325"/>
            <a:ext cx="16276095" cy="1507333"/>
          </a:xfrm>
          <a:prstGeom prst="rect">
            <a:avLst/>
          </a:prstGeom>
        </p:spPr>
        <p:txBody>
          <a:bodyPr>
            <a:normAutofit/>
          </a:bodyPr>
          <a:lstStyle>
            <a:lvl1pPr algn="ctr">
              <a:defRPr sz="5200">
                <a:latin typeface="Poppins Regular"/>
                <a:ea typeface="Poppins Regular"/>
                <a:cs typeface="Poppins Regular"/>
                <a:sym typeface="Poppins Regular"/>
              </a:defRPr>
            </a:lvl1pPr>
          </a:lstStyle>
          <a:p>
            <a:r>
              <a:rPr lang="en-US" dirty="0"/>
              <a:t>Building Water Independence for Humanity!</a:t>
            </a:r>
            <a:endParaRPr dirty="0"/>
          </a:p>
        </p:txBody>
      </p:sp>
      <p:pic>
        <p:nvPicPr>
          <p:cNvPr id="638" name="logo main.png" descr="logo main.png"/>
          <p:cNvPicPr>
            <a:picLocks noChangeAspect="1"/>
          </p:cNvPicPr>
          <p:nvPr/>
        </p:nvPicPr>
        <p:blipFill>
          <a:blip r:embed="rId2"/>
          <a:srcRect l="206" r="206"/>
          <a:stretch>
            <a:fillRect/>
          </a:stretch>
        </p:blipFill>
        <p:spPr>
          <a:xfrm>
            <a:off x="7567183" y="1395611"/>
            <a:ext cx="9249633" cy="4023415"/>
          </a:xfrm>
          <a:prstGeom prst="rect">
            <a:avLst/>
          </a:prstGeom>
          <a:ln w="12700">
            <a:miter lim="400000"/>
          </a:ln>
        </p:spPr>
      </p:pic>
      <p:sp>
        <p:nvSpPr>
          <p:cNvPr id="2" name="1-800-419-4190">
            <a:extLst>
              <a:ext uri="{FF2B5EF4-FFF2-40B4-BE49-F238E27FC236}">
                <a16:creationId xmlns:a16="http://schemas.microsoft.com/office/drawing/2014/main" id="{59E43FB6-2CA0-8000-486F-00DB432E5148}"/>
              </a:ext>
            </a:extLst>
          </p:cNvPr>
          <p:cNvSpPr txBox="1"/>
          <p:nvPr/>
        </p:nvSpPr>
        <p:spPr>
          <a:xfrm>
            <a:off x="8410513" y="11750148"/>
            <a:ext cx="2824971" cy="6369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defTabSz="825500">
              <a:lnSpc>
                <a:spcPct val="100000"/>
              </a:lnSpc>
              <a:spcBef>
                <a:spcPts val="0"/>
              </a:spcBef>
              <a:defRPr sz="2400">
                <a:latin typeface="Maven Pro Bold"/>
                <a:ea typeface="Maven Pro Bold"/>
                <a:cs typeface="Maven Pro Bold"/>
                <a:sym typeface="Maven Pro Bold"/>
              </a:defRPr>
            </a:lvl1pPr>
          </a:lstStyle>
          <a:p>
            <a:r>
              <a:rPr dirty="0"/>
              <a:t>1-800-419-4190</a:t>
            </a:r>
          </a:p>
        </p:txBody>
      </p:sp>
      <p:sp>
        <p:nvSpPr>
          <p:cNvPr id="3" name="connect@aeronero.com">
            <a:extLst>
              <a:ext uri="{FF2B5EF4-FFF2-40B4-BE49-F238E27FC236}">
                <a16:creationId xmlns:a16="http://schemas.microsoft.com/office/drawing/2014/main" id="{C42410B4-13EC-D99E-1E78-3E0939F0E093}"/>
              </a:ext>
            </a:extLst>
          </p:cNvPr>
          <p:cNvSpPr txBox="1"/>
          <p:nvPr/>
        </p:nvSpPr>
        <p:spPr>
          <a:xfrm>
            <a:off x="12864199" y="11750148"/>
            <a:ext cx="3815078" cy="6369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defTabSz="825500">
              <a:lnSpc>
                <a:spcPct val="100000"/>
              </a:lnSpc>
              <a:spcBef>
                <a:spcPts val="0"/>
              </a:spcBef>
              <a:defRPr sz="2400" u="sng">
                <a:latin typeface="Maven Pro Bold"/>
                <a:ea typeface="Maven Pro Bold"/>
                <a:cs typeface="Maven Pro Bold"/>
                <a:sym typeface="Maven Pro Bold"/>
                <a:hlinkClick r:id="" action="ppaction://noaction"/>
              </a:defRPr>
            </a:lvl1pPr>
          </a:lstStyle>
          <a:p>
            <a:pPr>
              <a:defRPr u="none"/>
            </a:pPr>
            <a:r>
              <a:rPr lang="en-US" u="sng" dirty="0">
                <a:solidFill>
                  <a:schemeClr val="tx1"/>
                </a:solidFill>
                <a:hlinkClick r:id="rId3">
                  <a:extLst>
                    <a:ext uri="{A12FA001-AC4F-418D-AE19-62706E023703}">
                      <ahyp:hlinkClr xmlns:ahyp="http://schemas.microsoft.com/office/drawing/2018/hyperlinkcolor" val="tx"/>
                    </a:ext>
                  </a:extLst>
                </a:hlinkClick>
              </a:rPr>
              <a:t>hello</a:t>
            </a:r>
            <a:r>
              <a:rPr u="sng" dirty="0">
                <a:solidFill>
                  <a:schemeClr val="tx1"/>
                </a:solidFill>
                <a:hlinkClick r:id="rId3">
                  <a:extLst>
                    <a:ext uri="{A12FA001-AC4F-418D-AE19-62706E023703}">
                      <ahyp:hlinkClr xmlns:ahyp="http://schemas.microsoft.com/office/drawing/2018/hyperlinkcolor" val="tx"/>
                    </a:ext>
                  </a:extLst>
                </a:hlinkClick>
              </a:rPr>
              <a:t>@aeronero.com</a:t>
            </a:r>
            <a:endParaRPr u="sng" dirty="0">
              <a:solidFill>
                <a:schemeClr val="tx1"/>
              </a:solidFill>
              <a:hlinkClick r:id="rId4">
                <a:extLst>
                  <a:ext uri="{A12FA001-AC4F-418D-AE19-62706E023703}">
                    <ahyp:hlinkClr xmlns:ahyp="http://schemas.microsoft.com/office/drawing/2018/hyperlinkcolor" val="tx"/>
                  </a:ext>
                </a:extLst>
              </a:hlinkClick>
            </a:endParaRPr>
          </a:p>
        </p:txBody>
      </p:sp>
      <p:sp>
        <p:nvSpPr>
          <p:cNvPr id="640" name="Body"/>
          <p:cNvSpPr txBox="1"/>
          <p:nvPr/>
        </p:nvSpPr>
        <p:spPr>
          <a:xfrm>
            <a:off x="763244" y="8902841"/>
            <a:ext cx="22857511" cy="1579920"/>
          </a:xfrm>
          <a:prstGeom prst="rect">
            <a:avLst/>
          </a:prstGeom>
          <a:ln w="12700">
            <a:miter lim="400000"/>
          </a:ln>
        </p:spPr>
        <p:txBody>
          <a:bodyPr lIns="50800" tIns="50800" rIns="50800" bIns="50800" anchor="b">
            <a:spAutoFit/>
          </a:bodyPr>
          <a:lstStyle/>
          <a:p>
            <a:pPr algn="ctr" defTabSz="825500">
              <a:lnSpc>
                <a:spcPct val="100000"/>
              </a:lnSpc>
              <a:spcBef>
                <a:spcPts val="0"/>
              </a:spcBef>
              <a:defRPr sz="2400"/>
            </a:pPr>
            <a:r>
              <a:rPr dirty="0">
                <a:latin typeface="Maven Pro Medium" pitchFamily="2" charset="77"/>
              </a:rPr>
              <a:t>Access to safe drinking water is one of the defining challenges of our century. AeroNero believes the future of water must be decentralized, sustainable, and resilient. Through AWG systems, PAAS, WAAS, and AQUAIR, we enable communities, businesses, and institutions to produce clean water directly from air — reducing dependence on fragile supply chains and groundwater depletion. Our mission: To enable water independence for homes, cities, and communities across the world.</a:t>
            </a:r>
          </a:p>
        </p:txBody>
      </p:sp>
      <p:grpSp>
        <p:nvGrpSpPr>
          <p:cNvPr id="40" name="Group">
            <a:extLst>
              <a:ext uri="{FF2B5EF4-FFF2-40B4-BE49-F238E27FC236}">
                <a16:creationId xmlns:a16="http://schemas.microsoft.com/office/drawing/2014/main" id="{B41F1F2A-64DD-AEE6-FBE2-AA524EE36FA3}"/>
              </a:ext>
            </a:extLst>
          </p:cNvPr>
          <p:cNvGrpSpPr/>
          <p:nvPr/>
        </p:nvGrpSpPr>
        <p:grpSpPr>
          <a:xfrm>
            <a:off x="4803766" y="12856277"/>
            <a:ext cx="3185692" cy="491221"/>
            <a:chOff x="0" y="0"/>
            <a:chExt cx="3185690" cy="491218"/>
          </a:xfrm>
        </p:grpSpPr>
        <p:pic>
          <p:nvPicPr>
            <p:cNvPr id="41" name="instagram.png" descr="instagram.png">
              <a:extLst>
                <a:ext uri="{FF2B5EF4-FFF2-40B4-BE49-F238E27FC236}">
                  <a16:creationId xmlns:a16="http://schemas.microsoft.com/office/drawing/2014/main" id="{5E0C56ED-D942-9AA2-45EA-8E35CE498736}"/>
                </a:ext>
              </a:extLst>
            </p:cNvPr>
            <p:cNvPicPr>
              <a:picLocks noChangeAspect="1"/>
            </p:cNvPicPr>
            <p:nvPr/>
          </p:nvPicPr>
          <p:blipFill>
            <a:blip r:embed="rId5"/>
            <a:stretch>
              <a:fillRect/>
            </a:stretch>
          </p:blipFill>
          <p:spPr>
            <a:xfrm>
              <a:off x="0" y="0"/>
              <a:ext cx="482600" cy="491218"/>
            </a:xfrm>
            <a:prstGeom prst="rect">
              <a:avLst/>
            </a:prstGeom>
            <a:ln w="12700" cap="flat">
              <a:noFill/>
              <a:miter lim="400000"/>
            </a:ln>
            <a:effectLst/>
          </p:spPr>
        </p:pic>
        <p:sp>
          <p:nvSpPr>
            <p:cNvPr id="42" name="@aeronero.life">
              <a:extLst>
                <a:ext uri="{FF2B5EF4-FFF2-40B4-BE49-F238E27FC236}">
                  <a16:creationId xmlns:a16="http://schemas.microsoft.com/office/drawing/2014/main" id="{C4F628D4-2457-32A3-4F1F-424422156DF3}"/>
                </a:ext>
              </a:extLst>
            </p:cNvPr>
            <p:cNvSpPr txBox="1"/>
            <p:nvPr/>
          </p:nvSpPr>
          <p:spPr>
            <a:xfrm>
              <a:off x="475971" y="0"/>
              <a:ext cx="2709719" cy="4912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defTabSz="825500">
                <a:lnSpc>
                  <a:spcPct val="100000"/>
                </a:lnSpc>
                <a:spcBef>
                  <a:spcPts val="0"/>
                </a:spcBef>
                <a:defRPr sz="2400">
                  <a:latin typeface="Maven Pro Bold"/>
                  <a:ea typeface="Maven Pro Bold"/>
                  <a:cs typeface="Maven Pro Bold"/>
                  <a:sym typeface="Maven Pro Bold"/>
                </a:defRPr>
              </a:lvl1pPr>
            </a:lstStyle>
            <a:p>
              <a:r>
                <a:rPr dirty="0"/>
                <a:t>@</a:t>
              </a:r>
              <a:r>
                <a:rPr dirty="0" err="1"/>
                <a:t>aeronero</a:t>
              </a:r>
              <a:r>
                <a:rPr lang="en-US" dirty="0" err="1"/>
                <a:t>global</a:t>
              </a:r>
              <a:endParaRPr dirty="0"/>
            </a:p>
          </p:txBody>
        </p:sp>
      </p:grpSp>
      <p:grpSp>
        <p:nvGrpSpPr>
          <p:cNvPr id="43" name="Group">
            <a:extLst>
              <a:ext uri="{FF2B5EF4-FFF2-40B4-BE49-F238E27FC236}">
                <a16:creationId xmlns:a16="http://schemas.microsoft.com/office/drawing/2014/main" id="{F42C0D6A-4F4A-5A0C-C100-4C02F5619A66}"/>
              </a:ext>
            </a:extLst>
          </p:cNvPr>
          <p:cNvGrpSpPr/>
          <p:nvPr/>
        </p:nvGrpSpPr>
        <p:grpSpPr>
          <a:xfrm>
            <a:off x="8782533" y="12856277"/>
            <a:ext cx="2792080" cy="491221"/>
            <a:chOff x="46494" y="0"/>
            <a:chExt cx="2792078" cy="491218"/>
          </a:xfrm>
        </p:grpSpPr>
        <p:pic>
          <p:nvPicPr>
            <p:cNvPr id="44" name="facebook-01.png" descr="facebook-01.png">
              <a:extLst>
                <a:ext uri="{FF2B5EF4-FFF2-40B4-BE49-F238E27FC236}">
                  <a16:creationId xmlns:a16="http://schemas.microsoft.com/office/drawing/2014/main" id="{81EDA5FF-384C-9A18-331D-5FC98DE4D4D8}"/>
                </a:ext>
              </a:extLst>
            </p:cNvPr>
            <p:cNvPicPr>
              <a:picLocks noChangeAspect="1"/>
            </p:cNvPicPr>
            <p:nvPr/>
          </p:nvPicPr>
          <p:blipFill>
            <a:blip r:embed="rId6"/>
            <a:stretch>
              <a:fillRect/>
            </a:stretch>
          </p:blipFill>
          <p:spPr>
            <a:xfrm>
              <a:off x="46494" y="0"/>
              <a:ext cx="482600" cy="491218"/>
            </a:xfrm>
            <a:prstGeom prst="rect">
              <a:avLst/>
            </a:prstGeom>
            <a:ln w="12700" cap="flat">
              <a:noFill/>
              <a:miter lim="400000"/>
            </a:ln>
            <a:effectLst/>
          </p:spPr>
        </p:pic>
        <p:sp>
          <p:nvSpPr>
            <p:cNvPr id="45" name="@aeronero.intl">
              <a:extLst>
                <a:ext uri="{FF2B5EF4-FFF2-40B4-BE49-F238E27FC236}">
                  <a16:creationId xmlns:a16="http://schemas.microsoft.com/office/drawing/2014/main" id="{EEF25FDD-EC51-0C45-CBF0-774CDB327700}"/>
                </a:ext>
              </a:extLst>
            </p:cNvPr>
            <p:cNvSpPr txBox="1"/>
            <p:nvPr/>
          </p:nvSpPr>
          <p:spPr>
            <a:xfrm>
              <a:off x="537885" y="0"/>
              <a:ext cx="2300687" cy="4912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defTabSz="825500">
                <a:lnSpc>
                  <a:spcPct val="100000"/>
                </a:lnSpc>
                <a:spcBef>
                  <a:spcPts val="0"/>
                </a:spcBef>
                <a:defRPr sz="2400">
                  <a:latin typeface="Maven Pro Bold"/>
                  <a:ea typeface="Maven Pro Bold"/>
                  <a:cs typeface="Maven Pro Bold"/>
                  <a:sym typeface="Maven Pro Bold"/>
                </a:defRPr>
              </a:lvl1pPr>
            </a:lstStyle>
            <a:p>
              <a:r>
                <a:rPr dirty="0"/>
                <a:t>@</a:t>
              </a:r>
              <a:r>
                <a:rPr dirty="0" err="1"/>
                <a:t>aeronero.intl</a:t>
              </a:r>
              <a:endParaRPr dirty="0"/>
            </a:p>
          </p:txBody>
        </p:sp>
      </p:grpSp>
      <p:grpSp>
        <p:nvGrpSpPr>
          <p:cNvPr id="46" name="Group">
            <a:extLst>
              <a:ext uri="{FF2B5EF4-FFF2-40B4-BE49-F238E27FC236}">
                <a16:creationId xmlns:a16="http://schemas.microsoft.com/office/drawing/2014/main" id="{8D866A09-A73C-CBA6-9385-7EEF665DAF5F}"/>
              </a:ext>
            </a:extLst>
          </p:cNvPr>
          <p:cNvGrpSpPr/>
          <p:nvPr/>
        </p:nvGrpSpPr>
        <p:grpSpPr>
          <a:xfrm>
            <a:off x="12367688" y="12856277"/>
            <a:ext cx="3175389" cy="491221"/>
            <a:chOff x="-92988" y="0"/>
            <a:chExt cx="3175388" cy="491218"/>
          </a:xfrm>
        </p:grpSpPr>
        <p:pic>
          <p:nvPicPr>
            <p:cNvPr id="47" name="new-twitter-rectangle.png" descr="new-twitter-rectangle.png">
              <a:extLst>
                <a:ext uri="{FF2B5EF4-FFF2-40B4-BE49-F238E27FC236}">
                  <a16:creationId xmlns:a16="http://schemas.microsoft.com/office/drawing/2014/main" id="{1007D480-827B-9229-069D-5D39960B1E6A}"/>
                </a:ext>
              </a:extLst>
            </p:cNvPr>
            <p:cNvPicPr>
              <a:picLocks noChangeAspect="1"/>
            </p:cNvPicPr>
            <p:nvPr/>
          </p:nvPicPr>
          <p:blipFill>
            <a:blip r:embed="rId7"/>
            <a:stretch>
              <a:fillRect/>
            </a:stretch>
          </p:blipFill>
          <p:spPr>
            <a:xfrm>
              <a:off x="-92988" y="0"/>
              <a:ext cx="482600" cy="491218"/>
            </a:xfrm>
            <a:prstGeom prst="rect">
              <a:avLst/>
            </a:prstGeom>
            <a:ln w="12700" cap="flat">
              <a:noFill/>
              <a:miter lim="400000"/>
            </a:ln>
            <a:effectLst/>
          </p:spPr>
        </p:pic>
        <p:sp>
          <p:nvSpPr>
            <p:cNvPr id="48" name="@aeronero_intl">
              <a:extLst>
                <a:ext uri="{FF2B5EF4-FFF2-40B4-BE49-F238E27FC236}">
                  <a16:creationId xmlns:a16="http://schemas.microsoft.com/office/drawing/2014/main" id="{3BCE8B54-2C65-85E4-8CC3-79CC4B6A6761}"/>
                </a:ext>
              </a:extLst>
            </p:cNvPr>
            <p:cNvSpPr txBox="1"/>
            <p:nvPr/>
          </p:nvSpPr>
          <p:spPr>
            <a:xfrm>
              <a:off x="403523" y="0"/>
              <a:ext cx="2678877" cy="4912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defTabSz="825500">
                <a:lnSpc>
                  <a:spcPct val="100000"/>
                </a:lnSpc>
                <a:spcBef>
                  <a:spcPts val="0"/>
                </a:spcBef>
                <a:defRPr sz="2400">
                  <a:latin typeface="Maven Pro Bold"/>
                  <a:ea typeface="Maven Pro Bold"/>
                  <a:cs typeface="Maven Pro Bold"/>
                  <a:sym typeface="Maven Pro Bold"/>
                </a:defRPr>
              </a:lvl1pPr>
            </a:lstStyle>
            <a:p>
              <a:r>
                <a:rPr dirty="0"/>
                <a:t>@</a:t>
              </a:r>
              <a:r>
                <a:rPr dirty="0" err="1"/>
                <a:t>aeronero</a:t>
              </a:r>
              <a:r>
                <a:rPr lang="en-US" dirty="0" err="1"/>
                <a:t>global</a:t>
              </a:r>
              <a:endParaRPr dirty="0"/>
            </a:p>
          </p:txBody>
        </p:sp>
      </p:grpSp>
      <p:grpSp>
        <p:nvGrpSpPr>
          <p:cNvPr id="49" name="Group">
            <a:extLst>
              <a:ext uri="{FF2B5EF4-FFF2-40B4-BE49-F238E27FC236}">
                <a16:creationId xmlns:a16="http://schemas.microsoft.com/office/drawing/2014/main" id="{DA50ECE5-FB8C-4153-5970-A7F9B1998953}"/>
              </a:ext>
            </a:extLst>
          </p:cNvPr>
          <p:cNvGrpSpPr/>
          <p:nvPr/>
        </p:nvGrpSpPr>
        <p:grpSpPr>
          <a:xfrm>
            <a:off x="694637" y="12856277"/>
            <a:ext cx="3316054" cy="491220"/>
            <a:chOff x="0" y="0"/>
            <a:chExt cx="3316053" cy="491217"/>
          </a:xfrm>
        </p:grpSpPr>
        <p:pic>
          <p:nvPicPr>
            <p:cNvPr id="50" name="linkedin-01.png" descr="linkedin-01.png">
              <a:extLst>
                <a:ext uri="{FF2B5EF4-FFF2-40B4-BE49-F238E27FC236}">
                  <a16:creationId xmlns:a16="http://schemas.microsoft.com/office/drawing/2014/main" id="{575ACD1C-FAAE-996F-B50C-8421826F1595}"/>
                </a:ext>
              </a:extLst>
            </p:cNvPr>
            <p:cNvPicPr>
              <a:picLocks noChangeAspect="1"/>
            </p:cNvPicPr>
            <p:nvPr/>
          </p:nvPicPr>
          <p:blipFill>
            <a:blip r:embed="rId8"/>
            <a:stretch>
              <a:fillRect/>
            </a:stretch>
          </p:blipFill>
          <p:spPr>
            <a:xfrm>
              <a:off x="0" y="0"/>
              <a:ext cx="482600" cy="491218"/>
            </a:xfrm>
            <a:prstGeom prst="rect">
              <a:avLst/>
            </a:prstGeom>
            <a:ln w="12700" cap="flat">
              <a:noFill/>
              <a:miter lim="400000"/>
            </a:ln>
            <a:effectLst/>
          </p:spPr>
        </p:pic>
        <p:sp>
          <p:nvSpPr>
            <p:cNvPr id="51" name="/aeronero solutions">
              <a:extLst>
                <a:ext uri="{FF2B5EF4-FFF2-40B4-BE49-F238E27FC236}">
                  <a16:creationId xmlns:a16="http://schemas.microsoft.com/office/drawing/2014/main" id="{AD023683-1E18-D83E-CE67-C7ACFB627E24}"/>
                </a:ext>
              </a:extLst>
            </p:cNvPr>
            <p:cNvSpPr txBox="1"/>
            <p:nvPr/>
          </p:nvSpPr>
          <p:spPr>
            <a:xfrm>
              <a:off x="491083" y="0"/>
              <a:ext cx="2824971" cy="4912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defTabSz="784225">
                <a:lnSpc>
                  <a:spcPct val="100000"/>
                </a:lnSpc>
                <a:spcBef>
                  <a:spcPts val="0"/>
                </a:spcBef>
                <a:defRPr sz="2280">
                  <a:latin typeface="Maven Pro Bold"/>
                  <a:ea typeface="Maven Pro Bold"/>
                  <a:cs typeface="Maven Pro Bold"/>
                  <a:sym typeface="Maven Pro Bold"/>
                </a:defRPr>
              </a:lvl1pPr>
            </a:lstStyle>
            <a:p>
              <a:r>
                <a:rPr dirty="0"/>
                <a:t>/</a:t>
              </a:r>
              <a:r>
                <a:rPr dirty="0" err="1"/>
                <a:t>aeronero</a:t>
              </a:r>
              <a:r>
                <a:rPr dirty="0"/>
                <a:t> </a:t>
              </a:r>
              <a:r>
                <a:rPr lang="en-US" dirty="0"/>
                <a:t>global</a:t>
              </a:r>
              <a:endParaRPr dirty="0"/>
            </a:p>
          </p:txBody>
        </p:sp>
      </p:grpSp>
      <p:grpSp>
        <p:nvGrpSpPr>
          <p:cNvPr id="52" name="Group">
            <a:extLst>
              <a:ext uri="{FF2B5EF4-FFF2-40B4-BE49-F238E27FC236}">
                <a16:creationId xmlns:a16="http://schemas.microsoft.com/office/drawing/2014/main" id="{2CC2B201-DBED-616C-658F-0B5AD8B0B2B0}"/>
              </a:ext>
            </a:extLst>
          </p:cNvPr>
          <p:cNvGrpSpPr/>
          <p:nvPr/>
        </p:nvGrpSpPr>
        <p:grpSpPr>
          <a:xfrm>
            <a:off x="16336152" y="12856277"/>
            <a:ext cx="3363626" cy="491220"/>
            <a:chOff x="0" y="0"/>
            <a:chExt cx="3363623" cy="491217"/>
          </a:xfrm>
        </p:grpSpPr>
        <p:pic>
          <p:nvPicPr>
            <p:cNvPr id="53" name="browser.png" descr="browser.png">
              <a:extLst>
                <a:ext uri="{FF2B5EF4-FFF2-40B4-BE49-F238E27FC236}">
                  <a16:creationId xmlns:a16="http://schemas.microsoft.com/office/drawing/2014/main" id="{0136DB7C-A492-4D13-1661-CC8E37918C81}"/>
                </a:ext>
              </a:extLst>
            </p:cNvPr>
            <p:cNvPicPr>
              <a:picLocks noChangeAspect="1"/>
            </p:cNvPicPr>
            <p:nvPr/>
          </p:nvPicPr>
          <p:blipFill>
            <a:blip r:embed="rId9"/>
            <a:stretch>
              <a:fillRect/>
            </a:stretch>
          </p:blipFill>
          <p:spPr>
            <a:xfrm>
              <a:off x="0" y="0"/>
              <a:ext cx="482600" cy="491218"/>
            </a:xfrm>
            <a:prstGeom prst="rect">
              <a:avLst/>
            </a:prstGeom>
            <a:ln w="12700" cap="flat">
              <a:noFill/>
              <a:miter lim="400000"/>
            </a:ln>
            <a:effectLst/>
          </p:spPr>
        </p:pic>
        <p:sp>
          <p:nvSpPr>
            <p:cNvPr id="54" name="www.aeronero.life">
              <a:extLst>
                <a:ext uri="{FF2B5EF4-FFF2-40B4-BE49-F238E27FC236}">
                  <a16:creationId xmlns:a16="http://schemas.microsoft.com/office/drawing/2014/main" id="{2E4843CB-D5CA-7CFB-D5E9-EF779ED32FF7}"/>
                </a:ext>
              </a:extLst>
            </p:cNvPr>
            <p:cNvSpPr txBox="1"/>
            <p:nvPr/>
          </p:nvSpPr>
          <p:spPr>
            <a:xfrm>
              <a:off x="538653" y="0"/>
              <a:ext cx="2824971" cy="4912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defTabSz="825500">
                <a:lnSpc>
                  <a:spcPct val="100000"/>
                </a:lnSpc>
                <a:spcBef>
                  <a:spcPts val="0"/>
                </a:spcBef>
                <a:defRPr sz="2400">
                  <a:latin typeface="Maven Pro Bold"/>
                  <a:ea typeface="Maven Pro Bold"/>
                  <a:cs typeface="Maven Pro Bold"/>
                  <a:sym typeface="Maven Pro Bold"/>
                </a:defRPr>
              </a:lvl1pPr>
            </a:lstStyle>
            <a:p>
              <a:r>
                <a:rPr dirty="0" err="1"/>
                <a:t>www.aeronero.life</a:t>
              </a:r>
              <a:endParaRPr dirty="0"/>
            </a:p>
          </p:txBody>
        </p:sp>
      </p:grpSp>
      <p:grpSp>
        <p:nvGrpSpPr>
          <p:cNvPr id="55" name="Group 54">
            <a:extLst>
              <a:ext uri="{FF2B5EF4-FFF2-40B4-BE49-F238E27FC236}">
                <a16:creationId xmlns:a16="http://schemas.microsoft.com/office/drawing/2014/main" id="{BB992BBD-3FB2-FED6-C714-7545606DEA9E}"/>
              </a:ext>
            </a:extLst>
          </p:cNvPr>
          <p:cNvGrpSpPr/>
          <p:nvPr/>
        </p:nvGrpSpPr>
        <p:grpSpPr>
          <a:xfrm>
            <a:off x="20492853" y="12856277"/>
            <a:ext cx="3384755" cy="491221"/>
            <a:chOff x="20286036" y="12856277"/>
            <a:chExt cx="3384755" cy="491221"/>
          </a:xfrm>
        </p:grpSpPr>
        <p:sp>
          <p:nvSpPr>
            <p:cNvPr id="56" name="www.aeronero.life">
              <a:extLst>
                <a:ext uri="{FF2B5EF4-FFF2-40B4-BE49-F238E27FC236}">
                  <a16:creationId xmlns:a16="http://schemas.microsoft.com/office/drawing/2014/main" id="{A33DF471-71D2-285C-961D-C02540608FC2}"/>
                </a:ext>
              </a:extLst>
            </p:cNvPr>
            <p:cNvSpPr txBox="1"/>
            <p:nvPr/>
          </p:nvSpPr>
          <p:spPr>
            <a:xfrm>
              <a:off x="20845817" y="12856277"/>
              <a:ext cx="2824974" cy="4912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defTabSz="825500">
                <a:lnSpc>
                  <a:spcPct val="100000"/>
                </a:lnSpc>
                <a:spcBef>
                  <a:spcPts val="0"/>
                </a:spcBef>
                <a:defRPr sz="2400">
                  <a:latin typeface="Maven Pro Bold"/>
                  <a:ea typeface="Maven Pro Bold"/>
                  <a:cs typeface="Maven Pro Bold"/>
                  <a:sym typeface="Maven Pro Bold"/>
                </a:defRPr>
              </a:lvl1pPr>
            </a:lstStyle>
            <a:p>
              <a:r>
                <a:rPr lang="en-US" dirty="0" err="1">
                  <a:solidFill>
                    <a:schemeClr val="tx1"/>
                  </a:solidFill>
                  <a:hlinkClick r:id="rId10">
                    <a:extLst>
                      <a:ext uri="{A12FA001-AC4F-418D-AE19-62706E023703}">
                        <ahyp:hlinkClr xmlns:ahyp="http://schemas.microsoft.com/office/drawing/2018/hyperlinkcolor" val="tx"/>
                      </a:ext>
                    </a:extLst>
                  </a:hlinkClick>
                </a:rPr>
                <a:t>Aeronero</a:t>
              </a:r>
              <a:r>
                <a:rPr lang="en-US" dirty="0">
                  <a:solidFill>
                    <a:schemeClr val="tx1"/>
                  </a:solidFill>
                  <a:hlinkClick r:id="rId10">
                    <a:extLst>
                      <a:ext uri="{A12FA001-AC4F-418D-AE19-62706E023703}">
                        <ahyp:hlinkClr xmlns:ahyp="http://schemas.microsoft.com/office/drawing/2018/hyperlinkcolor" val="tx"/>
                      </a:ext>
                    </a:extLst>
                  </a:hlinkClick>
                </a:rPr>
                <a:t> Global</a:t>
              </a:r>
              <a:endParaRPr dirty="0">
                <a:solidFill>
                  <a:schemeClr val="tx1"/>
                </a:solidFill>
              </a:endParaRPr>
            </a:p>
          </p:txBody>
        </p:sp>
        <p:pic>
          <p:nvPicPr>
            <p:cNvPr id="57" name="Picture 56" descr="A black background with a black square  AI-generated content may be incorrect.">
              <a:extLst>
                <a:ext uri="{FF2B5EF4-FFF2-40B4-BE49-F238E27FC236}">
                  <a16:creationId xmlns:a16="http://schemas.microsoft.com/office/drawing/2014/main" id="{B4F824C7-2262-2640-0E12-8C8C9935BFB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286036" y="12876246"/>
              <a:ext cx="471252" cy="471252"/>
            </a:xfrm>
            <a:prstGeom prst="rect">
              <a:avLst/>
            </a:prstGeom>
          </p:spPr>
        </p:pic>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0E6D9"/>
        </a:solidFill>
        <a:effectLst/>
      </p:bgPr>
    </p:bg>
    <p:spTree>
      <p:nvGrpSpPr>
        <p:cNvPr id="1" name="">
          <a:extLst>
            <a:ext uri="{FF2B5EF4-FFF2-40B4-BE49-F238E27FC236}">
              <a16:creationId xmlns:a16="http://schemas.microsoft.com/office/drawing/2014/main" id="{CF624A1B-C771-D5D6-56AC-7C4568D63895}"/>
            </a:ext>
          </a:extLst>
        </p:cNvPr>
        <p:cNvGrpSpPr/>
        <p:nvPr/>
      </p:nvGrpSpPr>
      <p:grpSpPr>
        <a:xfrm>
          <a:off x="0" y="0"/>
          <a:ext cx="0" cy="0"/>
          <a:chOff x="0" y="0"/>
          <a:chExt cx="0" cy="0"/>
        </a:xfrm>
      </p:grpSpPr>
      <p:pic>
        <p:nvPicPr>
          <p:cNvPr id="8" name="logo.png" descr="logo.png">
            <a:extLst>
              <a:ext uri="{FF2B5EF4-FFF2-40B4-BE49-F238E27FC236}">
                <a16:creationId xmlns:a16="http://schemas.microsoft.com/office/drawing/2014/main" id="{CC1F8B0C-80D6-AB58-0E8A-0115EBEC7ED9}"/>
              </a:ext>
            </a:extLst>
          </p:cNvPr>
          <p:cNvPicPr>
            <a:picLocks noChangeAspect="1"/>
          </p:cNvPicPr>
          <p:nvPr/>
        </p:nvPicPr>
        <p:blipFill>
          <a:blip r:embed="rId3"/>
          <a:stretch>
            <a:fillRect/>
          </a:stretch>
        </p:blipFill>
        <p:spPr>
          <a:xfrm>
            <a:off x="777055" y="240438"/>
            <a:ext cx="1044739" cy="454442"/>
          </a:xfrm>
          <a:prstGeom prst="rect">
            <a:avLst/>
          </a:prstGeom>
          <a:ln w="12700">
            <a:miter lim="400000"/>
          </a:ln>
        </p:spPr>
      </p:pic>
      <p:sp>
        <p:nvSpPr>
          <p:cNvPr id="9" name="/ Problem">
            <a:extLst>
              <a:ext uri="{FF2B5EF4-FFF2-40B4-BE49-F238E27FC236}">
                <a16:creationId xmlns:a16="http://schemas.microsoft.com/office/drawing/2014/main" id="{66522218-ACD6-0D38-36A7-6CE9A0A96542}"/>
              </a:ext>
            </a:extLst>
          </p:cNvPr>
          <p:cNvSpPr txBox="1"/>
          <p:nvPr/>
        </p:nvSpPr>
        <p:spPr>
          <a:xfrm>
            <a:off x="1922843" y="250163"/>
            <a:ext cx="2112758" cy="434991"/>
          </a:xfrm>
          <a:prstGeom prst="rect">
            <a:avLst/>
          </a:prstGeom>
          <a:ln w="12700">
            <a:miter lim="400000"/>
          </a:ln>
          <a:extLst>
            <a:ext uri="{C572A759-6A51-4108-AA02-DFA0A04FC94B}">
              <ma14:wrappingTextBoxFlag xmlns="" xmlns:a16="http://schemas.microsoft.com/office/drawing/2014/main" xmlns:ma14="http://schemas.microsoft.com/office/mac/drawingml/2011/main" xmlns:p14="http://schemas.microsoft.com/office/powerpoint/2010/main" val="1"/>
            </a:ext>
          </a:extLst>
        </p:spPr>
        <p:txBody>
          <a:bodyPr wrap="none" lIns="50800" tIns="50800" rIns="50800" bIns="50800" anchor="ctr">
            <a:spAutoFit/>
          </a:bodyPr>
          <a:lstStyle>
            <a:lvl1pPr>
              <a:defRPr sz="2400">
                <a:solidFill>
                  <a:srgbClr val="5E5E5E"/>
                </a:solidFill>
              </a:defRPr>
            </a:lvl1pPr>
          </a:lstStyle>
          <a:p>
            <a:r>
              <a:rPr dirty="0"/>
              <a:t>/ Introduction</a:t>
            </a:r>
          </a:p>
        </p:txBody>
      </p:sp>
      <p:sp>
        <p:nvSpPr>
          <p:cNvPr id="10" name="Slide Number">
            <a:extLst>
              <a:ext uri="{FF2B5EF4-FFF2-40B4-BE49-F238E27FC236}">
                <a16:creationId xmlns:a16="http://schemas.microsoft.com/office/drawing/2014/main" id="{D2A60B4D-69B2-340B-324E-722642C9082E}"/>
              </a:ext>
            </a:extLst>
          </p:cNvPr>
          <p:cNvSpPr txBox="1">
            <a:spLocks/>
          </p:cNvSpPr>
          <p:nvPr/>
        </p:nvSpPr>
        <p:spPr>
          <a:xfrm>
            <a:off x="23312445" y="230686"/>
            <a:ext cx="288541" cy="471924"/>
          </a:xfrm>
          <a:prstGeom prst="rect">
            <a:avLst/>
          </a:prstGeom>
          <a:ln w="12700">
            <a:miter lim="400000"/>
          </a:ln>
          <a:extLst>
            <a:ext uri="{C572A759-6A51-4108-AA02-DFA0A04FC94B}">
              <ma14:wrappingTextBoxFlag xmlns="" xmlns:a16="http://schemas.microsoft.com/office/drawing/2014/main" xmlns:ma14="http://schemas.microsoft.com/office/mac/drawingml/2011/main" xmlns:p14="http://schemas.microsoft.com/office/powerpoint/2010/main" val="1"/>
            </a:ext>
          </a:extLst>
        </p:spPr>
        <p:txBody>
          <a:bodyPr wrap="none" lIns="50800" tIns="50800" rIns="50800" bIns="5080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aven Pro Regular Regular"/>
                <a:ea typeface="Maven Pro Regular Regular"/>
                <a:cs typeface="Maven Pro Regular Regular"/>
                <a:sym typeface="Maven Pro Regular Regular"/>
              </a:defRPr>
            </a:lvl1pPr>
            <a:lvl2pPr marL="0" marR="0" indent="457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aven Pro Regular Regular"/>
                <a:ea typeface="Maven Pro Regular Regular"/>
                <a:cs typeface="Maven Pro Regular Regular"/>
                <a:sym typeface="Maven Pro Regular Regular"/>
              </a:defRPr>
            </a:lvl2pPr>
            <a:lvl3pPr marL="0" marR="0" indent="914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aven Pro Regular Regular"/>
                <a:ea typeface="Maven Pro Regular Regular"/>
                <a:cs typeface="Maven Pro Regular Regular"/>
                <a:sym typeface="Maven Pro Regular Regular"/>
              </a:defRPr>
            </a:lvl3pPr>
            <a:lvl4pPr marL="0" marR="0" indent="1371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aven Pro Regular Regular"/>
                <a:ea typeface="Maven Pro Regular Regular"/>
                <a:cs typeface="Maven Pro Regular Regular"/>
                <a:sym typeface="Maven Pro Regular Regular"/>
              </a:defRPr>
            </a:lvl4pPr>
            <a:lvl5pPr marL="0" marR="0" indent="18288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aven Pro Regular Regular"/>
                <a:ea typeface="Maven Pro Regular Regular"/>
                <a:cs typeface="Maven Pro Regular Regular"/>
                <a:sym typeface="Maven Pro Regular Regular"/>
              </a:defRPr>
            </a:lvl5pPr>
            <a:lvl6pPr marL="0" marR="0" indent="22860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aven Pro Regular Regular"/>
                <a:ea typeface="Maven Pro Regular Regular"/>
                <a:cs typeface="Maven Pro Regular Regular"/>
                <a:sym typeface="Maven Pro Regular Regular"/>
              </a:defRPr>
            </a:lvl6pPr>
            <a:lvl7pPr marL="0" marR="0" indent="2743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aven Pro Regular Regular"/>
                <a:ea typeface="Maven Pro Regular Regular"/>
                <a:cs typeface="Maven Pro Regular Regular"/>
                <a:sym typeface="Maven Pro Regular Regular"/>
              </a:defRPr>
            </a:lvl7pPr>
            <a:lvl8pPr marL="0" marR="0" indent="3200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aven Pro Regular Regular"/>
                <a:ea typeface="Maven Pro Regular Regular"/>
                <a:cs typeface="Maven Pro Regular Regular"/>
                <a:sym typeface="Maven Pro Regular Regular"/>
              </a:defRPr>
            </a:lvl8pPr>
            <a:lvl9pPr marL="0" marR="0" indent="3657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aven Pro Regular Regular"/>
                <a:ea typeface="Maven Pro Regular Regular"/>
                <a:cs typeface="Maven Pro Regular Regular"/>
                <a:sym typeface="Maven Pro Regular Regular"/>
              </a:defRPr>
            </a:lvl9pPr>
          </a:lstStyle>
          <a:p>
            <a:fld id="{86CB4B4D-7CA3-9044-876B-883B54F8677D}" type="slidenum">
              <a:rPr lang="en-US" smtClean="0"/>
              <a:pPr/>
              <a:t>3</a:t>
            </a:fld>
            <a:endParaRPr lang="en-US"/>
          </a:p>
        </p:txBody>
      </p:sp>
      <p:sp>
        <p:nvSpPr>
          <p:cNvPr id="19" name="Water Scarcity: 2+ billion people live in water-stressed regions — and the number is rising.…">
            <a:extLst>
              <a:ext uri="{FF2B5EF4-FFF2-40B4-BE49-F238E27FC236}">
                <a16:creationId xmlns:a16="http://schemas.microsoft.com/office/drawing/2014/main" id="{50D23C5C-C33D-F3F7-5E8E-0E4B43500364}"/>
              </a:ext>
            </a:extLst>
          </p:cNvPr>
          <p:cNvSpPr txBox="1">
            <a:spLocks/>
          </p:cNvSpPr>
          <p:nvPr/>
        </p:nvSpPr>
        <p:spPr>
          <a:xfrm>
            <a:off x="12544426" y="5029199"/>
            <a:ext cx="11401424" cy="8288985"/>
          </a:xfrm>
          <a:prstGeom prst="rect">
            <a:avLst/>
          </a:prstGeom>
          <a:ln w="12700">
            <a:miter lim="400000"/>
          </a:ln>
          <a:extLst>
            <a:ext uri="{C572A759-6A51-4108-AA02-DFA0A04FC94B}">
              <ma14:wrappingTextBoxFlag xmlns="" xmlns:a16="http://schemas.microsoft.com/office/drawing/2014/main" xmlns:ma14="http://schemas.microsoft.com/office/mac/drawingml/2011/main" xmlns:p14="http://schemas.microsoft.com/office/powerpoint/2010/main" val="1"/>
            </a:ext>
          </a:extLst>
        </p:spPr>
        <p:txBody>
          <a:bodyPr lIns="50800" tIns="50800" rIns="50800" bIns="50800" anchor="b">
            <a:no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aven Pro Regular Regular"/>
                <a:ea typeface="Maven Pro Regular Regular"/>
                <a:cs typeface="Maven Pro Regular Regular"/>
                <a:sym typeface="Maven Pro Regular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aven Pro Regular Regular"/>
                <a:ea typeface="Maven Pro Regular Regular"/>
                <a:cs typeface="Maven Pro Regular Regular"/>
                <a:sym typeface="Maven Pro Regular Regular"/>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aven Pro Regular Regular"/>
                <a:ea typeface="Maven Pro Regular Regular"/>
                <a:cs typeface="Maven Pro Regular Regular"/>
                <a:sym typeface="Maven Pro Regular Regular"/>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aven Pro Regular Regular"/>
                <a:ea typeface="Maven Pro Regular Regular"/>
                <a:cs typeface="Maven Pro Regular Regular"/>
                <a:sym typeface="Maven Pro Regular Regular"/>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aven Pro Regular Regular"/>
                <a:ea typeface="Maven Pro Regular Regular"/>
                <a:cs typeface="Maven Pro Regular Regular"/>
                <a:sym typeface="Maven Pro Regular Regular"/>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aven Pro Regular Regular"/>
                <a:ea typeface="Maven Pro Regular Regular"/>
                <a:cs typeface="Maven Pro Regular Regular"/>
                <a:sym typeface="Maven Pro Regular Regular"/>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aven Pro Regular Regular"/>
                <a:ea typeface="Maven Pro Regular Regular"/>
                <a:cs typeface="Maven Pro Regular Regular"/>
                <a:sym typeface="Maven Pro Regular Regular"/>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aven Pro Regular Regular"/>
                <a:ea typeface="Maven Pro Regular Regular"/>
                <a:cs typeface="Maven Pro Regular Regular"/>
                <a:sym typeface="Maven Pro Regular Regular"/>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aven Pro Regular Regular"/>
                <a:ea typeface="Maven Pro Regular Regular"/>
                <a:cs typeface="Maven Pro Regular Regular"/>
                <a:sym typeface="Maven Pro Regular Regular"/>
              </a:defRPr>
            </a:lvl9pPr>
          </a:lstStyle>
          <a:p>
            <a:pPr marL="348488" indent="-348488" defTabSz="2389572" hangingPunct="1">
              <a:lnSpc>
                <a:spcPct val="100000"/>
              </a:lnSpc>
              <a:spcBef>
                <a:spcPts val="2300"/>
              </a:spcBef>
              <a:defRPr sz="2548">
                <a:latin typeface="Maven Pro Regular Regular"/>
                <a:ea typeface="Maven Pro Regular Regular"/>
                <a:cs typeface="Maven Pro Regular Regular"/>
                <a:sym typeface="Maven Pro Regular Regular"/>
              </a:defRPr>
            </a:pPr>
            <a:r>
              <a:rPr lang="en-US" sz="2200" b="1" dirty="0">
                <a:solidFill>
                  <a:schemeClr val="tx1"/>
                </a:solidFill>
                <a:latin typeface="Maven Pro ExtraBold" pitchFamily="2" charset="77"/>
                <a:ea typeface="Maven Pro Bold"/>
                <a:cs typeface="Maven Pro Bold"/>
                <a:sym typeface="Maven Pro Bold"/>
              </a:rPr>
              <a:t>Centralized Failure:</a:t>
            </a:r>
            <a:r>
              <a:rPr lang="en-US" sz="2200" b="1" dirty="0">
                <a:solidFill>
                  <a:schemeClr val="tx1"/>
                </a:solidFill>
                <a:latin typeface="Maven Pro ExtraBold" pitchFamily="2" charset="77"/>
              </a:rPr>
              <a:t> </a:t>
            </a:r>
            <a:r>
              <a:rPr lang="en-US" sz="2200" dirty="0">
                <a:solidFill>
                  <a:schemeClr val="tx1"/>
                </a:solidFill>
                <a:latin typeface="Maven Pro Medium" pitchFamily="2" charset="77"/>
              </a:rPr>
              <a:t>Over the last century, water relied on centralized reservoirs, pipelines, and groundwater — systems now strained by climate change and population growth.</a:t>
            </a:r>
          </a:p>
          <a:p>
            <a:pPr marL="348488" indent="-348488" defTabSz="2389572" hangingPunct="1">
              <a:lnSpc>
                <a:spcPct val="100000"/>
              </a:lnSpc>
              <a:spcBef>
                <a:spcPts val="2300"/>
              </a:spcBef>
              <a:defRPr sz="2548">
                <a:latin typeface="Maven Pro Regular Regular"/>
                <a:ea typeface="Maven Pro Regular Regular"/>
                <a:cs typeface="Maven Pro Regular Regular"/>
                <a:sym typeface="Maven Pro Regular Regular"/>
              </a:defRPr>
            </a:pPr>
            <a:r>
              <a:rPr lang="en-US" sz="2200" b="1" dirty="0">
                <a:solidFill>
                  <a:schemeClr val="tx1"/>
                </a:solidFill>
                <a:latin typeface="Maven Pro ExtraBold" pitchFamily="2" charset="77"/>
                <a:ea typeface="Maven Pro Bold"/>
                <a:cs typeface="Maven Pro Bold"/>
                <a:sym typeface="Maven Pro Bold"/>
              </a:rPr>
              <a:t>New Paradigm:</a:t>
            </a:r>
            <a:r>
              <a:rPr lang="en-US" sz="2200" b="1" dirty="0">
                <a:solidFill>
                  <a:schemeClr val="tx1"/>
                </a:solidFill>
                <a:latin typeface="Maven Pro ExtraBold" pitchFamily="2" charset="77"/>
              </a:rPr>
              <a:t> </a:t>
            </a:r>
            <a:r>
              <a:rPr lang="en-US" sz="2200" dirty="0">
                <a:solidFill>
                  <a:schemeClr val="tx1"/>
                </a:solidFill>
                <a:latin typeface="Maven Pro Medium" pitchFamily="2" charset="77"/>
              </a:rPr>
              <a:t>Distributed water generation allows homes, businesses, and institutions to produce water locally — providing resilience, independence, and reduced environmental impact.</a:t>
            </a:r>
          </a:p>
          <a:p>
            <a:pPr marL="348488" indent="-348488" defTabSz="2389572" hangingPunct="1">
              <a:lnSpc>
                <a:spcPct val="100000"/>
              </a:lnSpc>
              <a:spcBef>
                <a:spcPts val="2300"/>
              </a:spcBef>
              <a:defRPr sz="2548">
                <a:latin typeface="Maven Pro Regular Regular"/>
                <a:ea typeface="Maven Pro Regular Regular"/>
                <a:cs typeface="Maven Pro Regular Regular"/>
                <a:sym typeface="Maven Pro Regular Regular"/>
              </a:defRPr>
            </a:pPr>
            <a:r>
              <a:rPr lang="en-US" sz="2200" b="1" dirty="0">
                <a:solidFill>
                  <a:schemeClr val="tx1"/>
                </a:solidFill>
                <a:latin typeface="Maven Pro ExtraBold" pitchFamily="2" charset="77"/>
                <a:ea typeface="Maven Pro Bold"/>
                <a:cs typeface="Maven Pro Bold"/>
                <a:sym typeface="Maven Pro Bold"/>
              </a:rPr>
              <a:t>Key Sectors:</a:t>
            </a:r>
            <a:r>
              <a:rPr lang="en-US" sz="2200" b="1" dirty="0">
                <a:solidFill>
                  <a:schemeClr val="tx1"/>
                </a:solidFill>
                <a:latin typeface="Maven Pro ExtraBold" pitchFamily="2" charset="77"/>
              </a:rPr>
              <a:t> </a:t>
            </a:r>
            <a:r>
              <a:rPr lang="en-US" sz="2200" dirty="0">
                <a:solidFill>
                  <a:schemeClr val="tx1"/>
                </a:solidFill>
                <a:latin typeface="Maven Pro Medium" pitchFamily="2" charset="77"/>
              </a:rPr>
              <a:t>Hospitality, commercial real estate, defence, remote communities, and rapidly growing urban markets are leading demand for off-grid water solutions.</a:t>
            </a:r>
          </a:p>
          <a:p>
            <a:pPr marL="348488" indent="-348488" defTabSz="2389572" hangingPunct="1">
              <a:lnSpc>
                <a:spcPct val="100000"/>
              </a:lnSpc>
              <a:spcBef>
                <a:spcPts val="2300"/>
              </a:spcBef>
              <a:defRPr sz="2548">
                <a:latin typeface="Maven Pro Regular Regular"/>
                <a:ea typeface="Maven Pro Regular Regular"/>
                <a:cs typeface="Maven Pro Regular Regular"/>
                <a:sym typeface="Maven Pro Regular Regular"/>
              </a:defRPr>
            </a:pPr>
            <a:r>
              <a:rPr lang="en-US" sz="2200" b="1" dirty="0" err="1">
                <a:solidFill>
                  <a:schemeClr val="tx1"/>
                </a:solidFill>
                <a:latin typeface="Maven Pro ExtraBold" pitchFamily="2" charset="77"/>
                <a:ea typeface="Maven Pro Bold"/>
                <a:cs typeface="Maven Pro Bold"/>
                <a:sym typeface="Maven Pro Bold"/>
              </a:rPr>
              <a:t>Aeronero's</a:t>
            </a:r>
            <a:r>
              <a:rPr lang="en-US" sz="2200" b="1" dirty="0">
                <a:solidFill>
                  <a:schemeClr val="tx1"/>
                </a:solidFill>
                <a:latin typeface="Maven Pro ExtraBold" pitchFamily="2" charset="77"/>
                <a:ea typeface="Maven Pro Bold"/>
                <a:cs typeface="Maven Pro Bold"/>
                <a:sym typeface="Maven Pro Bold"/>
              </a:rPr>
              <a:t> Ecosystem:</a:t>
            </a:r>
            <a:r>
              <a:rPr lang="en-US" sz="2200" b="1" dirty="0">
                <a:solidFill>
                  <a:schemeClr val="tx1"/>
                </a:solidFill>
                <a:latin typeface="Maven Pro ExtraBold" pitchFamily="2" charset="77"/>
              </a:rPr>
              <a:t> </a:t>
            </a:r>
            <a:r>
              <a:rPr lang="en-US" sz="2200" dirty="0">
                <a:solidFill>
                  <a:schemeClr val="tx1"/>
                </a:solidFill>
                <a:latin typeface="Maven Pro Medium" pitchFamily="2" charset="77"/>
              </a:rPr>
              <a:t>AWG systems + Product-as-a-Service &amp; Subscription + Water-as-a-Service + AQUAIR bottled water — a fully integrated distributed water platform.</a:t>
            </a:r>
          </a:p>
          <a:p>
            <a:pPr marL="348488" indent="-348488" defTabSz="2389572" hangingPunct="1">
              <a:lnSpc>
                <a:spcPct val="100000"/>
              </a:lnSpc>
              <a:spcBef>
                <a:spcPts val="2300"/>
              </a:spcBef>
              <a:defRPr sz="2548">
                <a:latin typeface="Maven Pro Regular Regular"/>
                <a:ea typeface="Maven Pro Regular Regular"/>
                <a:cs typeface="Maven Pro Regular Regular"/>
                <a:sym typeface="Maven Pro Regular Regular"/>
              </a:defRPr>
            </a:pPr>
            <a:r>
              <a:rPr lang="en-US" sz="2200" b="1" dirty="0">
                <a:solidFill>
                  <a:schemeClr val="tx1"/>
                </a:solidFill>
                <a:latin typeface="Maven Pro ExtraBold" pitchFamily="2" charset="77"/>
                <a:ea typeface="Maven Pro Bold"/>
                <a:cs typeface="Maven Pro Bold"/>
                <a:sym typeface="Maven Pro Bold"/>
              </a:rPr>
              <a:t>Global Footprint:</a:t>
            </a:r>
            <a:r>
              <a:rPr lang="en-US" sz="2200" b="1" dirty="0">
                <a:solidFill>
                  <a:schemeClr val="tx1"/>
                </a:solidFill>
                <a:latin typeface="Maven Pro ExtraBold" pitchFamily="2" charset="77"/>
              </a:rPr>
              <a:t> </a:t>
            </a:r>
            <a:r>
              <a:rPr lang="en-US" sz="2200" dirty="0">
                <a:solidFill>
                  <a:schemeClr val="tx1"/>
                </a:solidFill>
                <a:latin typeface="Maven Pro Medium" pitchFamily="2" charset="77"/>
              </a:rPr>
              <a:t>India → Middle East → Africa → Latin America → North America. Five continents, one platform, one mission.</a:t>
            </a:r>
          </a:p>
          <a:p>
            <a:pPr marL="348488" indent="-348488" defTabSz="2389572" hangingPunct="1">
              <a:lnSpc>
                <a:spcPct val="100000"/>
              </a:lnSpc>
              <a:spcBef>
                <a:spcPts val="2300"/>
              </a:spcBef>
              <a:defRPr sz="2548">
                <a:latin typeface="Maven Pro Regular Regular"/>
                <a:ea typeface="Maven Pro Regular Regular"/>
                <a:cs typeface="Maven Pro Regular Regular"/>
                <a:sym typeface="Maven Pro Regular Regular"/>
              </a:defRPr>
            </a:pPr>
            <a:r>
              <a:rPr lang="en-US" sz="2200" b="1" dirty="0">
                <a:solidFill>
                  <a:schemeClr val="tx1"/>
                </a:solidFill>
                <a:latin typeface="Maven Pro ExtraBold" pitchFamily="2" charset="77"/>
                <a:ea typeface="Maven Pro Bold"/>
                <a:cs typeface="Maven Pro Bold"/>
                <a:sym typeface="Maven Pro Bold"/>
              </a:rPr>
              <a:t>The Shift:</a:t>
            </a:r>
            <a:r>
              <a:rPr lang="en-US" sz="2200" b="1" dirty="0">
                <a:solidFill>
                  <a:schemeClr val="tx1"/>
                </a:solidFill>
                <a:latin typeface="Maven Pro ExtraBold" pitchFamily="2" charset="77"/>
              </a:rPr>
              <a:t> </a:t>
            </a:r>
            <a:r>
              <a:rPr lang="en-US" sz="2200" dirty="0">
                <a:solidFill>
                  <a:schemeClr val="tx1"/>
                </a:solidFill>
                <a:latin typeface="Maven Pro Medium" pitchFamily="2" charset="77"/>
              </a:rPr>
              <a:t>Just as solar transformed electricity from centralized plants to distributed rooftop systems, atmospheric water generation is enabling the same shift in water infrastructure.</a:t>
            </a:r>
          </a:p>
          <a:p>
            <a:pPr marL="348488" indent="-348488" defTabSz="2389572" hangingPunct="1">
              <a:lnSpc>
                <a:spcPct val="100000"/>
              </a:lnSpc>
              <a:spcBef>
                <a:spcPts val="2300"/>
              </a:spcBef>
              <a:defRPr sz="2548">
                <a:latin typeface="Maven Pro Regular Regular"/>
                <a:ea typeface="Maven Pro Regular Regular"/>
                <a:cs typeface="Maven Pro Regular Regular"/>
                <a:sym typeface="Maven Pro Regular Regular"/>
              </a:defRPr>
            </a:pPr>
            <a:r>
              <a:rPr lang="en-US" sz="2200" b="1" dirty="0">
                <a:solidFill>
                  <a:schemeClr val="tx1"/>
                </a:solidFill>
                <a:latin typeface="Maven Pro ExtraBold" pitchFamily="2" charset="77"/>
                <a:ea typeface="Maven Pro Bold"/>
                <a:cs typeface="Maven Pro Bold"/>
                <a:sym typeface="Maven Pro Bold"/>
              </a:rPr>
              <a:t>The Opportunity:</a:t>
            </a:r>
            <a:r>
              <a:rPr lang="en-US" sz="2200" b="1" dirty="0">
                <a:solidFill>
                  <a:schemeClr val="tx1"/>
                </a:solidFill>
                <a:latin typeface="Maven Pro ExtraBold" pitchFamily="2" charset="77"/>
              </a:rPr>
              <a:t> </a:t>
            </a:r>
            <a:r>
              <a:rPr lang="en-US" sz="2200" dirty="0">
                <a:solidFill>
                  <a:schemeClr val="tx1"/>
                </a:solidFill>
                <a:latin typeface="Maven Pro Medium" pitchFamily="2" charset="77"/>
              </a:rPr>
              <a:t>Water scarcity is intensifying globally. Decentralized water generation is not a niche — it is the next infrastructure paradigm.</a:t>
            </a:r>
          </a:p>
        </p:txBody>
      </p:sp>
      <p:sp>
        <p:nvSpPr>
          <p:cNvPr id="20" name="The Global Water Crisis: An Urgent Need for Scalable Solutions">
            <a:extLst>
              <a:ext uri="{FF2B5EF4-FFF2-40B4-BE49-F238E27FC236}">
                <a16:creationId xmlns:a16="http://schemas.microsoft.com/office/drawing/2014/main" id="{65C709FF-9998-6EBF-77B6-613ED1B19B25}"/>
              </a:ext>
            </a:extLst>
          </p:cNvPr>
          <p:cNvSpPr txBox="1">
            <a:spLocks noGrp="1"/>
          </p:cNvSpPr>
          <p:nvPr>
            <p:ph type="title"/>
          </p:nvPr>
        </p:nvSpPr>
        <p:spPr>
          <a:xfrm>
            <a:off x="763244" y="1528244"/>
            <a:ext cx="15000337" cy="2678357"/>
          </a:xfrm>
          <a:prstGeom prst="rect">
            <a:avLst/>
          </a:prstGeom>
        </p:spPr>
        <p:txBody>
          <a:bodyPr>
            <a:noAutofit/>
          </a:bodyPr>
          <a:lstStyle>
            <a:lvl1pPr defTabSz="2365188">
              <a:defRPr sz="6984" spc="-139"/>
            </a:lvl1pPr>
          </a:lstStyle>
          <a:p>
            <a:pPr>
              <a:lnSpc>
                <a:spcPct val="100000"/>
              </a:lnSpc>
            </a:pPr>
            <a:r>
              <a:rPr sz="9200" dirty="0">
                <a:solidFill>
                  <a:schemeClr val="tx1"/>
                </a:solidFill>
              </a:rPr>
              <a:t>Reimagining How the World Produces Drinking Water</a:t>
            </a:r>
          </a:p>
        </p:txBody>
      </p:sp>
      <p:sp>
        <p:nvSpPr>
          <p:cNvPr id="21" name="By 2050, over 60% of the world’s population will face water stress">
            <a:extLst>
              <a:ext uri="{FF2B5EF4-FFF2-40B4-BE49-F238E27FC236}">
                <a16:creationId xmlns:a16="http://schemas.microsoft.com/office/drawing/2014/main" id="{9D67CBBA-6FB2-E9EA-6413-EF596279B5A9}"/>
              </a:ext>
            </a:extLst>
          </p:cNvPr>
          <p:cNvSpPr txBox="1"/>
          <p:nvPr/>
        </p:nvSpPr>
        <p:spPr>
          <a:xfrm>
            <a:off x="763244" y="8490857"/>
            <a:ext cx="10120053" cy="4859983"/>
          </a:xfrm>
          <a:prstGeom prst="rect">
            <a:avLst/>
          </a:prstGeom>
          <a:ln w="12700">
            <a:miter lim="400000"/>
          </a:ln>
          <a:extLst>
            <a:ext uri="{C572A759-6A51-4108-AA02-DFA0A04FC94B}">
              <ma14:wrappingTextBoxFlag xmlns="" xmlns:a16="http://schemas.microsoft.com/office/drawing/2014/main" xmlns:ma14="http://schemas.microsoft.com/office/mac/drawingml/2011/main" xmlns:p14="http://schemas.microsoft.com/office/powerpoint/2010/main" val="1"/>
            </a:ext>
          </a:extLst>
        </p:spPr>
        <p:txBody>
          <a:bodyPr lIns="45719" rIns="45719" anchor="b">
            <a:noAutofit/>
          </a:bodyPr>
          <a:lstStyle>
            <a:lvl1pPr defTabSz="825500">
              <a:spcBef>
                <a:spcPts val="0"/>
              </a:spcBef>
              <a:defRPr>
                <a:latin typeface="Poppins Regular"/>
                <a:ea typeface="Poppins Regular"/>
                <a:cs typeface="Poppins Regular"/>
                <a:sym typeface="Poppins Regular"/>
              </a:defRPr>
            </a:lvl1pPr>
          </a:lstStyle>
          <a:p>
            <a:pPr>
              <a:lnSpc>
                <a:spcPct val="110000"/>
              </a:lnSpc>
            </a:pPr>
            <a:r>
              <a:rPr dirty="0">
                <a:solidFill>
                  <a:schemeClr val="tx1"/>
                </a:solidFill>
              </a:rPr>
              <a:t>By 2050, 60%+ of the world’s population will face water stress. Distributed AWG infrastructure is the solution.</a:t>
            </a:r>
          </a:p>
        </p:txBody>
      </p:sp>
      <p:sp>
        <p:nvSpPr>
          <p:cNvPr id="3" name="Line">
            <a:extLst>
              <a:ext uri="{FF2B5EF4-FFF2-40B4-BE49-F238E27FC236}">
                <a16:creationId xmlns:a16="http://schemas.microsoft.com/office/drawing/2014/main" id="{D5E8D23F-859B-4EC2-9494-7DE82863AE3B}"/>
              </a:ext>
            </a:extLst>
          </p:cNvPr>
          <p:cNvSpPr/>
          <p:nvPr/>
        </p:nvSpPr>
        <p:spPr>
          <a:xfrm>
            <a:off x="765001" y="924073"/>
            <a:ext cx="22853999" cy="1"/>
          </a:xfrm>
          <a:prstGeom prst="line">
            <a:avLst/>
          </a:prstGeom>
          <a:ln w="25400">
            <a:solidFill>
              <a:srgbClr val="5E5E5E"/>
            </a:solidFill>
            <a:miter lim="400000"/>
          </a:ln>
        </p:spPr>
        <p:txBody>
          <a:bodyPr lIns="50800" tIns="50800" rIns="50800" bIns="50800" anchor="ctr"/>
          <a:lstStyle/>
          <a:p>
            <a:endParaRPr/>
          </a:p>
        </p:txBody>
      </p:sp>
    </p:spTree>
    <p:extLst>
      <p:ext uri="{BB962C8B-B14F-4D97-AF65-F5344CB8AC3E}">
        <p14:creationId xmlns:p14="http://schemas.microsoft.com/office/powerpoint/2010/main" val="109046107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E6D9"/>
        </a:solidFill>
        <a:effectLst/>
      </p:bgPr>
    </p:bg>
    <p:spTree>
      <p:nvGrpSpPr>
        <p:cNvPr id="1" name="">
          <a:extLst>
            <a:ext uri="{FF2B5EF4-FFF2-40B4-BE49-F238E27FC236}">
              <a16:creationId xmlns:a16="http://schemas.microsoft.com/office/drawing/2014/main" id="{800A7739-FEC2-C3D4-FA1A-00F504C99BE7}"/>
            </a:ext>
          </a:extLst>
        </p:cNvPr>
        <p:cNvGrpSpPr/>
        <p:nvPr/>
      </p:nvGrpSpPr>
      <p:grpSpPr>
        <a:xfrm>
          <a:off x="0" y="0"/>
          <a:ext cx="0" cy="0"/>
          <a:chOff x="0" y="0"/>
          <a:chExt cx="0" cy="0"/>
        </a:xfrm>
      </p:grpSpPr>
      <p:sp>
        <p:nvSpPr>
          <p:cNvPr id="193" name="Line">
            <a:extLst>
              <a:ext uri="{FF2B5EF4-FFF2-40B4-BE49-F238E27FC236}">
                <a16:creationId xmlns:a16="http://schemas.microsoft.com/office/drawing/2014/main" id="{46CAB5CC-6E24-0E3F-388D-D761455521B6}"/>
              </a:ext>
            </a:extLst>
          </p:cNvPr>
          <p:cNvSpPr/>
          <p:nvPr/>
        </p:nvSpPr>
        <p:spPr>
          <a:xfrm>
            <a:off x="765001" y="924073"/>
            <a:ext cx="22853999" cy="1"/>
          </a:xfrm>
          <a:prstGeom prst="line">
            <a:avLst/>
          </a:prstGeom>
          <a:ln w="25400">
            <a:solidFill>
              <a:srgbClr val="5E5E5E"/>
            </a:solidFill>
            <a:miter lim="400000"/>
          </a:ln>
        </p:spPr>
        <p:txBody>
          <a:bodyPr lIns="50800" tIns="50800" rIns="50800" bIns="50800" anchor="ctr"/>
          <a:lstStyle/>
          <a:p>
            <a:endParaRPr/>
          </a:p>
        </p:txBody>
      </p:sp>
      <p:pic>
        <p:nvPicPr>
          <p:cNvPr id="194" name="logo.png" descr="logo.png">
            <a:extLst>
              <a:ext uri="{FF2B5EF4-FFF2-40B4-BE49-F238E27FC236}">
                <a16:creationId xmlns:a16="http://schemas.microsoft.com/office/drawing/2014/main" id="{CCC1803C-9BCB-F4FA-2979-81AD8980E677}"/>
              </a:ext>
            </a:extLst>
          </p:cNvPr>
          <p:cNvPicPr>
            <a:picLocks noChangeAspect="1"/>
          </p:cNvPicPr>
          <p:nvPr/>
        </p:nvPicPr>
        <p:blipFill>
          <a:blip r:embed="rId3"/>
          <a:stretch>
            <a:fillRect/>
          </a:stretch>
        </p:blipFill>
        <p:spPr>
          <a:xfrm>
            <a:off x="777055" y="240438"/>
            <a:ext cx="1044739" cy="454442"/>
          </a:xfrm>
          <a:prstGeom prst="rect">
            <a:avLst/>
          </a:prstGeom>
          <a:ln w="12700">
            <a:miter lim="400000"/>
          </a:ln>
        </p:spPr>
      </p:pic>
      <p:sp>
        <p:nvSpPr>
          <p:cNvPr id="195" name="/ Solution">
            <a:extLst>
              <a:ext uri="{FF2B5EF4-FFF2-40B4-BE49-F238E27FC236}">
                <a16:creationId xmlns:a16="http://schemas.microsoft.com/office/drawing/2014/main" id="{87ED964A-1CE9-1056-53B6-E8C99E7650D6}"/>
              </a:ext>
            </a:extLst>
          </p:cNvPr>
          <p:cNvSpPr txBox="1"/>
          <p:nvPr/>
        </p:nvSpPr>
        <p:spPr>
          <a:xfrm>
            <a:off x="1922843" y="250163"/>
            <a:ext cx="3489738" cy="434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solidFill>
                  <a:srgbClr val="5E5E5E"/>
                </a:solidFill>
              </a:defRPr>
            </a:lvl1pPr>
          </a:lstStyle>
          <a:p>
            <a:r>
              <a:rPr dirty="0"/>
              <a:t>/ </a:t>
            </a:r>
            <a:r>
              <a:rPr lang="en-US" dirty="0"/>
              <a:t>Deep Tech Innovation</a:t>
            </a:r>
            <a:endParaRPr dirty="0"/>
          </a:p>
        </p:txBody>
      </p:sp>
      <p:sp>
        <p:nvSpPr>
          <p:cNvPr id="196" name="Slide Number">
            <a:extLst>
              <a:ext uri="{FF2B5EF4-FFF2-40B4-BE49-F238E27FC236}">
                <a16:creationId xmlns:a16="http://schemas.microsoft.com/office/drawing/2014/main" id="{60934E5A-7FBC-82D1-7B73-FEE819494904}"/>
              </a:ext>
            </a:extLst>
          </p:cNvPr>
          <p:cNvSpPr txBox="1">
            <a:spLocks noGrp="1"/>
          </p:cNvSpPr>
          <p:nvPr>
            <p:ph type="sldNum" sz="quarter" idx="4294967295"/>
          </p:nvPr>
        </p:nvSpPr>
        <p:spPr>
          <a:xfrm>
            <a:off x="23306548" y="245409"/>
            <a:ext cx="294438" cy="4572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a:t>
            </a:fld>
            <a:endParaRPr/>
          </a:p>
        </p:txBody>
      </p:sp>
      <p:sp>
        <p:nvSpPr>
          <p:cNvPr id="4" name="Water from air - Aeronero’s patented AWG systems generate safe, Alkaline Mineralized drinking water directly from air — with unmatched energy efficiency and scalability.">
            <a:extLst>
              <a:ext uri="{FF2B5EF4-FFF2-40B4-BE49-F238E27FC236}">
                <a16:creationId xmlns:a16="http://schemas.microsoft.com/office/drawing/2014/main" id="{D729D2FA-2D2B-7142-4DD6-B2766291D282}"/>
              </a:ext>
            </a:extLst>
          </p:cNvPr>
          <p:cNvSpPr txBox="1">
            <a:spLocks noGrp="1"/>
          </p:cNvSpPr>
          <p:nvPr>
            <p:ph type="title"/>
          </p:nvPr>
        </p:nvSpPr>
        <p:spPr>
          <a:xfrm>
            <a:off x="763244" y="1528245"/>
            <a:ext cx="22725611" cy="3093096"/>
          </a:xfrm>
          <a:prstGeom prst="rect">
            <a:avLst/>
          </a:prstGeom>
        </p:spPr>
        <p:txBody>
          <a:bodyPr/>
          <a:lstStyle>
            <a:lvl1pPr defTabSz="1779987">
              <a:defRPr sz="5986" spc="-119"/>
            </a:lvl1pPr>
          </a:lstStyle>
          <a:p>
            <a:pPr>
              <a:lnSpc>
                <a:spcPct val="100000"/>
              </a:lnSpc>
            </a:pPr>
            <a:r>
              <a:rPr dirty="0"/>
              <a:t>Water from air - </a:t>
            </a:r>
            <a:r>
              <a:rPr dirty="0" err="1"/>
              <a:t>Aeronero’s</a:t>
            </a:r>
            <a:r>
              <a:rPr dirty="0"/>
              <a:t> patented AWG systems generate safe, Alkaline Mineralized drinking water directly from air — with unmatched energy efficiency and scalability.</a:t>
            </a:r>
          </a:p>
        </p:txBody>
      </p:sp>
      <p:grpSp>
        <p:nvGrpSpPr>
          <p:cNvPr id="5" name="Group">
            <a:extLst>
              <a:ext uri="{FF2B5EF4-FFF2-40B4-BE49-F238E27FC236}">
                <a16:creationId xmlns:a16="http://schemas.microsoft.com/office/drawing/2014/main" id="{2990936C-5772-4088-F683-930D871F11DF}"/>
              </a:ext>
            </a:extLst>
          </p:cNvPr>
          <p:cNvGrpSpPr/>
          <p:nvPr/>
        </p:nvGrpSpPr>
        <p:grpSpPr>
          <a:xfrm>
            <a:off x="814188" y="10561328"/>
            <a:ext cx="11984136" cy="2630189"/>
            <a:chOff x="0" y="0"/>
            <a:chExt cx="11984135" cy="2630188"/>
          </a:xfrm>
        </p:grpSpPr>
        <p:sp>
          <p:nvSpPr>
            <p:cNvPr id="6" name="Circle">
              <a:extLst>
                <a:ext uri="{FF2B5EF4-FFF2-40B4-BE49-F238E27FC236}">
                  <a16:creationId xmlns:a16="http://schemas.microsoft.com/office/drawing/2014/main" id="{A6776E4E-95B3-11B9-4B4E-C3EE57F4D795}"/>
                </a:ext>
              </a:extLst>
            </p:cNvPr>
            <p:cNvSpPr/>
            <p:nvPr/>
          </p:nvSpPr>
          <p:spPr>
            <a:xfrm>
              <a:off x="2056995" y="714656"/>
              <a:ext cx="1210507" cy="1210508"/>
            </a:xfrm>
            <a:prstGeom prst="ellipse">
              <a:avLst/>
            </a:prstGeom>
            <a:solidFill>
              <a:srgbClr val="89C1D7"/>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7" name="Circle">
              <a:extLst>
                <a:ext uri="{FF2B5EF4-FFF2-40B4-BE49-F238E27FC236}">
                  <a16:creationId xmlns:a16="http://schemas.microsoft.com/office/drawing/2014/main" id="{DB9F0DFB-6565-F140-DB16-0F811ED33DC8}"/>
                </a:ext>
              </a:extLst>
            </p:cNvPr>
            <p:cNvSpPr/>
            <p:nvPr/>
          </p:nvSpPr>
          <p:spPr>
            <a:xfrm>
              <a:off x="10381543" y="714656"/>
              <a:ext cx="1210507" cy="1210508"/>
            </a:xfrm>
            <a:prstGeom prst="ellipse">
              <a:avLst/>
            </a:prstGeom>
            <a:solidFill>
              <a:srgbClr val="89C1D7"/>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8" name="Circle">
              <a:extLst>
                <a:ext uri="{FF2B5EF4-FFF2-40B4-BE49-F238E27FC236}">
                  <a16:creationId xmlns:a16="http://schemas.microsoft.com/office/drawing/2014/main" id="{0C62EA5F-874D-A3D3-E608-18E3306A9196}"/>
                </a:ext>
              </a:extLst>
            </p:cNvPr>
            <p:cNvSpPr/>
            <p:nvPr/>
          </p:nvSpPr>
          <p:spPr>
            <a:xfrm>
              <a:off x="8716633" y="714656"/>
              <a:ext cx="1210508" cy="1210508"/>
            </a:xfrm>
            <a:prstGeom prst="ellipse">
              <a:avLst/>
            </a:prstGeom>
            <a:solidFill>
              <a:srgbClr val="89C1D7"/>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9" name="Circle">
              <a:extLst>
                <a:ext uri="{FF2B5EF4-FFF2-40B4-BE49-F238E27FC236}">
                  <a16:creationId xmlns:a16="http://schemas.microsoft.com/office/drawing/2014/main" id="{73E2E6DE-58AA-2B8F-2D92-E9F6D2DE4ED5}"/>
                </a:ext>
              </a:extLst>
            </p:cNvPr>
            <p:cNvSpPr/>
            <p:nvPr/>
          </p:nvSpPr>
          <p:spPr>
            <a:xfrm>
              <a:off x="7051723" y="714656"/>
              <a:ext cx="1210508" cy="1210508"/>
            </a:xfrm>
            <a:prstGeom prst="ellipse">
              <a:avLst/>
            </a:prstGeom>
            <a:solidFill>
              <a:srgbClr val="89C1D7"/>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10" name="Circle">
              <a:extLst>
                <a:ext uri="{FF2B5EF4-FFF2-40B4-BE49-F238E27FC236}">
                  <a16:creationId xmlns:a16="http://schemas.microsoft.com/office/drawing/2014/main" id="{36855A39-CD39-AA36-7468-FBB6BB38957B}"/>
                </a:ext>
              </a:extLst>
            </p:cNvPr>
            <p:cNvSpPr/>
            <p:nvPr/>
          </p:nvSpPr>
          <p:spPr>
            <a:xfrm>
              <a:off x="5386814" y="714656"/>
              <a:ext cx="1210507" cy="1210508"/>
            </a:xfrm>
            <a:prstGeom prst="ellipse">
              <a:avLst/>
            </a:prstGeom>
            <a:solidFill>
              <a:srgbClr val="89C1D7"/>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11" name="Circle">
              <a:extLst>
                <a:ext uri="{FF2B5EF4-FFF2-40B4-BE49-F238E27FC236}">
                  <a16:creationId xmlns:a16="http://schemas.microsoft.com/office/drawing/2014/main" id="{D666A7C0-9730-E9DB-03EB-7C21A64C9E48}"/>
                </a:ext>
              </a:extLst>
            </p:cNvPr>
            <p:cNvSpPr/>
            <p:nvPr/>
          </p:nvSpPr>
          <p:spPr>
            <a:xfrm>
              <a:off x="3721904" y="714656"/>
              <a:ext cx="1210508" cy="1210508"/>
            </a:xfrm>
            <a:prstGeom prst="ellipse">
              <a:avLst/>
            </a:prstGeom>
            <a:solidFill>
              <a:srgbClr val="89C1D7"/>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12" name="Circle">
              <a:extLst>
                <a:ext uri="{FF2B5EF4-FFF2-40B4-BE49-F238E27FC236}">
                  <a16:creationId xmlns:a16="http://schemas.microsoft.com/office/drawing/2014/main" id="{3B4C6FF1-9BB6-EBE5-C24B-510F8E4617DD}"/>
                </a:ext>
              </a:extLst>
            </p:cNvPr>
            <p:cNvSpPr/>
            <p:nvPr/>
          </p:nvSpPr>
          <p:spPr>
            <a:xfrm>
              <a:off x="392085" y="714656"/>
              <a:ext cx="1210508" cy="1210508"/>
            </a:xfrm>
            <a:prstGeom prst="ellipse">
              <a:avLst/>
            </a:prstGeom>
            <a:solidFill>
              <a:srgbClr val="89C1D7"/>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3" name="solution icons.png" descr="solution icons.png">
              <a:extLst>
                <a:ext uri="{FF2B5EF4-FFF2-40B4-BE49-F238E27FC236}">
                  <a16:creationId xmlns:a16="http://schemas.microsoft.com/office/drawing/2014/main" id="{49A1EE74-85BC-A2FF-567C-D87696E8DB85}"/>
                </a:ext>
              </a:extLst>
            </p:cNvPr>
            <p:cNvPicPr>
              <a:picLocks noChangeAspect="1"/>
            </p:cNvPicPr>
            <p:nvPr/>
          </p:nvPicPr>
          <p:blipFill>
            <a:blip r:embed="rId4"/>
            <a:stretch>
              <a:fillRect/>
            </a:stretch>
          </p:blipFill>
          <p:spPr>
            <a:xfrm>
              <a:off x="507580" y="981561"/>
              <a:ext cx="10779348" cy="720575"/>
            </a:xfrm>
            <a:prstGeom prst="rect">
              <a:avLst/>
            </a:prstGeom>
            <a:ln w="12700" cap="flat">
              <a:noFill/>
              <a:miter lim="400000"/>
            </a:ln>
            <a:effectLst/>
          </p:spPr>
        </p:pic>
        <p:pic>
          <p:nvPicPr>
            <p:cNvPr id="14" name="dotted line.png" descr="dotted line.png">
              <a:extLst>
                <a:ext uri="{FF2B5EF4-FFF2-40B4-BE49-F238E27FC236}">
                  <a16:creationId xmlns:a16="http://schemas.microsoft.com/office/drawing/2014/main" id="{15C75EB2-0A74-7819-68F0-8A474EB1A917}"/>
                </a:ext>
              </a:extLst>
            </p:cNvPr>
            <p:cNvPicPr>
              <a:picLocks noChangeAspect="1"/>
            </p:cNvPicPr>
            <p:nvPr/>
          </p:nvPicPr>
          <p:blipFill>
            <a:blip r:embed="rId5"/>
            <a:stretch>
              <a:fillRect/>
            </a:stretch>
          </p:blipFill>
          <p:spPr>
            <a:xfrm>
              <a:off x="126055" y="457879"/>
              <a:ext cx="11717697" cy="1714430"/>
            </a:xfrm>
            <a:prstGeom prst="rect">
              <a:avLst/>
            </a:prstGeom>
            <a:ln w="12700" cap="flat">
              <a:noFill/>
              <a:miter lim="400000"/>
            </a:ln>
            <a:effectLst/>
          </p:spPr>
        </p:pic>
        <p:sp>
          <p:nvSpPr>
            <p:cNvPr id="15" name="Arrow">
              <a:extLst>
                <a:ext uri="{FF2B5EF4-FFF2-40B4-BE49-F238E27FC236}">
                  <a16:creationId xmlns:a16="http://schemas.microsoft.com/office/drawing/2014/main" id="{F078A626-5182-D164-339E-6E771D54016F}"/>
                </a:ext>
              </a:extLst>
            </p:cNvPr>
            <p:cNvSpPr/>
            <p:nvPr/>
          </p:nvSpPr>
          <p:spPr>
            <a:xfrm>
              <a:off x="932081" y="374433"/>
              <a:ext cx="130515" cy="203279"/>
            </a:xfrm>
            <a:prstGeom prst="rightArrow">
              <a:avLst>
                <a:gd name="adj1" fmla="val 32000"/>
                <a:gd name="adj2" fmla="val 99681"/>
              </a:avLst>
            </a:prstGeom>
            <a:solidFill>
              <a:srgbClr val="5E5E5E"/>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16" name="Arrow">
              <a:extLst>
                <a:ext uri="{FF2B5EF4-FFF2-40B4-BE49-F238E27FC236}">
                  <a16:creationId xmlns:a16="http://schemas.microsoft.com/office/drawing/2014/main" id="{ED0C0BE7-734B-7BBA-AD14-7BF92593D60E}"/>
                </a:ext>
              </a:extLst>
            </p:cNvPr>
            <p:cNvSpPr/>
            <p:nvPr/>
          </p:nvSpPr>
          <p:spPr>
            <a:xfrm>
              <a:off x="4261901" y="374434"/>
              <a:ext cx="130515" cy="203279"/>
            </a:xfrm>
            <a:prstGeom prst="rightArrow">
              <a:avLst>
                <a:gd name="adj1" fmla="val 32000"/>
                <a:gd name="adj2" fmla="val 99681"/>
              </a:avLst>
            </a:prstGeom>
            <a:solidFill>
              <a:srgbClr val="5E5E5E"/>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17" name="Arrow">
              <a:extLst>
                <a:ext uri="{FF2B5EF4-FFF2-40B4-BE49-F238E27FC236}">
                  <a16:creationId xmlns:a16="http://schemas.microsoft.com/office/drawing/2014/main" id="{546F2390-C59E-129F-B0CE-FDE3BFE63D91}"/>
                </a:ext>
              </a:extLst>
            </p:cNvPr>
            <p:cNvSpPr/>
            <p:nvPr/>
          </p:nvSpPr>
          <p:spPr>
            <a:xfrm>
              <a:off x="7591720" y="374434"/>
              <a:ext cx="130515" cy="203279"/>
            </a:xfrm>
            <a:prstGeom prst="rightArrow">
              <a:avLst>
                <a:gd name="adj1" fmla="val 32000"/>
                <a:gd name="adj2" fmla="val 99681"/>
              </a:avLst>
            </a:prstGeom>
            <a:solidFill>
              <a:srgbClr val="5E5E5E"/>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18" name="Arrow">
              <a:extLst>
                <a:ext uri="{FF2B5EF4-FFF2-40B4-BE49-F238E27FC236}">
                  <a16:creationId xmlns:a16="http://schemas.microsoft.com/office/drawing/2014/main" id="{7C9FBBE2-5BCB-5393-DDA2-DF121155801C}"/>
                </a:ext>
              </a:extLst>
            </p:cNvPr>
            <p:cNvSpPr/>
            <p:nvPr/>
          </p:nvSpPr>
          <p:spPr>
            <a:xfrm>
              <a:off x="10921540" y="374434"/>
              <a:ext cx="130515" cy="203279"/>
            </a:xfrm>
            <a:prstGeom prst="rightArrow">
              <a:avLst>
                <a:gd name="adj1" fmla="val 32000"/>
                <a:gd name="adj2" fmla="val 99681"/>
              </a:avLst>
            </a:prstGeom>
            <a:solidFill>
              <a:srgbClr val="5E5E5E"/>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19" name="Arrow">
              <a:extLst>
                <a:ext uri="{FF2B5EF4-FFF2-40B4-BE49-F238E27FC236}">
                  <a16:creationId xmlns:a16="http://schemas.microsoft.com/office/drawing/2014/main" id="{6EBF289F-3CEA-B164-35BF-3F4BDDBD0B45}"/>
                </a:ext>
              </a:extLst>
            </p:cNvPr>
            <p:cNvSpPr/>
            <p:nvPr/>
          </p:nvSpPr>
          <p:spPr>
            <a:xfrm>
              <a:off x="2596991" y="2062107"/>
              <a:ext cx="130515" cy="203279"/>
            </a:xfrm>
            <a:prstGeom prst="rightArrow">
              <a:avLst>
                <a:gd name="adj1" fmla="val 32000"/>
                <a:gd name="adj2" fmla="val 99681"/>
              </a:avLst>
            </a:prstGeom>
            <a:solidFill>
              <a:srgbClr val="5E5E5E"/>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0" name="Arrow">
              <a:extLst>
                <a:ext uri="{FF2B5EF4-FFF2-40B4-BE49-F238E27FC236}">
                  <a16:creationId xmlns:a16="http://schemas.microsoft.com/office/drawing/2014/main" id="{4CC537AD-6225-D4A5-C706-5E7E5A1AE107}"/>
                </a:ext>
              </a:extLst>
            </p:cNvPr>
            <p:cNvSpPr/>
            <p:nvPr/>
          </p:nvSpPr>
          <p:spPr>
            <a:xfrm>
              <a:off x="5926810" y="2062107"/>
              <a:ext cx="130515" cy="203279"/>
            </a:xfrm>
            <a:prstGeom prst="rightArrow">
              <a:avLst>
                <a:gd name="adj1" fmla="val 32000"/>
                <a:gd name="adj2" fmla="val 99681"/>
              </a:avLst>
            </a:prstGeom>
            <a:solidFill>
              <a:srgbClr val="5E5E5E"/>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1" name="Arrow">
              <a:extLst>
                <a:ext uri="{FF2B5EF4-FFF2-40B4-BE49-F238E27FC236}">
                  <a16:creationId xmlns:a16="http://schemas.microsoft.com/office/drawing/2014/main" id="{0BCCEC91-C79B-824B-9B44-3461ACE038E7}"/>
                </a:ext>
              </a:extLst>
            </p:cNvPr>
            <p:cNvSpPr/>
            <p:nvPr/>
          </p:nvSpPr>
          <p:spPr>
            <a:xfrm>
              <a:off x="9256629" y="2062107"/>
              <a:ext cx="130515" cy="203279"/>
            </a:xfrm>
            <a:prstGeom prst="rightArrow">
              <a:avLst>
                <a:gd name="adj1" fmla="val 32000"/>
                <a:gd name="adj2" fmla="val 99681"/>
              </a:avLst>
            </a:prstGeom>
            <a:solidFill>
              <a:srgbClr val="5E5E5E"/>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2" name="Air">
              <a:extLst>
                <a:ext uri="{FF2B5EF4-FFF2-40B4-BE49-F238E27FC236}">
                  <a16:creationId xmlns:a16="http://schemas.microsoft.com/office/drawing/2014/main" id="{381A9CC7-B3D9-496E-48A1-FB61C8161DD0}"/>
                </a:ext>
              </a:extLst>
            </p:cNvPr>
            <p:cNvSpPr txBox="1"/>
            <p:nvPr/>
          </p:nvSpPr>
          <p:spPr>
            <a:xfrm>
              <a:off x="0" y="0"/>
              <a:ext cx="1994678" cy="3925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gn="ctr" defTabSz="800735">
                <a:lnSpc>
                  <a:spcPct val="100000"/>
                </a:lnSpc>
                <a:spcBef>
                  <a:spcPts val="0"/>
                </a:spcBef>
                <a:defRPr sz="1746">
                  <a:latin typeface="Poppins Bold"/>
                  <a:ea typeface="Poppins Bold"/>
                  <a:cs typeface="Poppins Bold"/>
                  <a:sym typeface="Poppins Bold"/>
                </a:defRPr>
              </a:lvl1pPr>
            </a:lstStyle>
            <a:p>
              <a:r>
                <a:t>Air</a:t>
              </a:r>
            </a:p>
          </p:txBody>
        </p:sp>
        <p:sp>
          <p:nvSpPr>
            <p:cNvPr id="23" name="Condensor">
              <a:extLst>
                <a:ext uri="{FF2B5EF4-FFF2-40B4-BE49-F238E27FC236}">
                  <a16:creationId xmlns:a16="http://schemas.microsoft.com/office/drawing/2014/main" id="{5E6B9EF3-772C-19EA-4611-59DED3EE914F}"/>
                </a:ext>
              </a:extLst>
            </p:cNvPr>
            <p:cNvSpPr txBox="1"/>
            <p:nvPr/>
          </p:nvSpPr>
          <p:spPr>
            <a:xfrm>
              <a:off x="3329819" y="0"/>
              <a:ext cx="1994678" cy="3925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gn="ctr" defTabSz="800735">
                <a:lnSpc>
                  <a:spcPct val="100000"/>
                </a:lnSpc>
                <a:spcBef>
                  <a:spcPts val="0"/>
                </a:spcBef>
                <a:defRPr sz="1746">
                  <a:latin typeface="Poppins Bold"/>
                  <a:ea typeface="Poppins Bold"/>
                  <a:cs typeface="Poppins Bold"/>
                  <a:sym typeface="Poppins Bold"/>
                </a:defRPr>
              </a:lvl1pPr>
            </a:lstStyle>
            <a:p>
              <a:r>
                <a:rPr dirty="0"/>
                <a:t>Condens</a:t>
              </a:r>
              <a:r>
                <a:rPr lang="en-US" dirty="0"/>
                <a:t>ation</a:t>
              </a:r>
              <a:endParaRPr dirty="0"/>
            </a:p>
          </p:txBody>
        </p:sp>
        <p:sp>
          <p:nvSpPr>
            <p:cNvPr id="24" name="BioVitae Sterilization">
              <a:extLst>
                <a:ext uri="{FF2B5EF4-FFF2-40B4-BE49-F238E27FC236}">
                  <a16:creationId xmlns:a16="http://schemas.microsoft.com/office/drawing/2014/main" id="{220486EE-2B60-E0F5-2CDE-AFD9AF5CFA64}"/>
                </a:ext>
              </a:extLst>
            </p:cNvPr>
            <p:cNvSpPr txBox="1"/>
            <p:nvPr/>
          </p:nvSpPr>
          <p:spPr>
            <a:xfrm>
              <a:off x="6474451" y="0"/>
              <a:ext cx="2365053" cy="3925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gn="ctr" defTabSz="767715">
                <a:lnSpc>
                  <a:spcPct val="100000"/>
                </a:lnSpc>
                <a:spcBef>
                  <a:spcPts val="0"/>
                </a:spcBef>
                <a:defRPr sz="1674">
                  <a:latin typeface="Poppins Bold"/>
                  <a:ea typeface="Poppins Bold"/>
                  <a:cs typeface="Poppins Bold"/>
                  <a:sym typeface="Poppins Bold"/>
                </a:defRPr>
              </a:lvl1pPr>
            </a:lstStyle>
            <a:p>
              <a:r>
                <a:rPr lang="en-US" dirty="0"/>
                <a:t>Mineralization</a:t>
              </a:r>
              <a:endParaRPr dirty="0"/>
            </a:p>
          </p:txBody>
        </p:sp>
        <p:sp>
          <p:nvSpPr>
            <p:cNvPr id="25" name="Drinking Water">
              <a:extLst>
                <a:ext uri="{FF2B5EF4-FFF2-40B4-BE49-F238E27FC236}">
                  <a16:creationId xmlns:a16="http://schemas.microsoft.com/office/drawing/2014/main" id="{AEE93715-86BA-066E-C893-4C289E388AD0}"/>
                </a:ext>
              </a:extLst>
            </p:cNvPr>
            <p:cNvSpPr txBox="1"/>
            <p:nvPr/>
          </p:nvSpPr>
          <p:spPr>
            <a:xfrm>
              <a:off x="9989457" y="0"/>
              <a:ext cx="1994679" cy="3925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gn="ctr" defTabSz="800735">
                <a:lnSpc>
                  <a:spcPct val="100000"/>
                </a:lnSpc>
                <a:spcBef>
                  <a:spcPts val="0"/>
                </a:spcBef>
                <a:defRPr sz="1746">
                  <a:latin typeface="Poppins Bold"/>
                  <a:ea typeface="Poppins Bold"/>
                  <a:cs typeface="Poppins Bold"/>
                  <a:sym typeface="Poppins Bold"/>
                </a:defRPr>
              </a:lvl1pPr>
            </a:lstStyle>
            <a:p>
              <a:r>
                <a:t>Drinking Water</a:t>
              </a:r>
            </a:p>
          </p:txBody>
        </p:sp>
        <p:sp>
          <p:nvSpPr>
            <p:cNvPr id="26" name="Air Filter">
              <a:extLst>
                <a:ext uri="{FF2B5EF4-FFF2-40B4-BE49-F238E27FC236}">
                  <a16:creationId xmlns:a16="http://schemas.microsoft.com/office/drawing/2014/main" id="{D0B46F79-6379-7F62-D1D4-AA3609A6DA58}"/>
                </a:ext>
              </a:extLst>
            </p:cNvPr>
            <p:cNvSpPr txBox="1"/>
            <p:nvPr/>
          </p:nvSpPr>
          <p:spPr>
            <a:xfrm>
              <a:off x="1664909" y="2237669"/>
              <a:ext cx="1994679" cy="3925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gn="ctr" defTabSz="800735">
                <a:lnSpc>
                  <a:spcPct val="100000"/>
                </a:lnSpc>
                <a:spcBef>
                  <a:spcPts val="0"/>
                </a:spcBef>
                <a:defRPr sz="1746">
                  <a:latin typeface="Poppins Bold"/>
                  <a:ea typeface="Poppins Bold"/>
                  <a:cs typeface="Poppins Bold"/>
                  <a:sym typeface="Poppins Bold"/>
                </a:defRPr>
              </a:lvl1pPr>
            </a:lstStyle>
            <a:p>
              <a:r>
                <a:t>Air Filter</a:t>
              </a:r>
            </a:p>
          </p:txBody>
        </p:sp>
        <p:sp>
          <p:nvSpPr>
            <p:cNvPr id="27" name="Water Collection Tank">
              <a:extLst>
                <a:ext uri="{FF2B5EF4-FFF2-40B4-BE49-F238E27FC236}">
                  <a16:creationId xmlns:a16="http://schemas.microsoft.com/office/drawing/2014/main" id="{007BA5F6-3CD2-55A7-9D88-D3B5FBACDDA2}"/>
                </a:ext>
              </a:extLst>
            </p:cNvPr>
            <p:cNvSpPr txBox="1"/>
            <p:nvPr/>
          </p:nvSpPr>
          <p:spPr>
            <a:xfrm>
              <a:off x="4809541" y="2237669"/>
              <a:ext cx="2365053" cy="3925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gn="ctr" defTabSz="718184">
                <a:lnSpc>
                  <a:spcPct val="100000"/>
                </a:lnSpc>
                <a:spcBef>
                  <a:spcPts val="0"/>
                </a:spcBef>
                <a:defRPr sz="1566">
                  <a:latin typeface="Poppins Bold"/>
                  <a:ea typeface="Poppins Bold"/>
                  <a:cs typeface="Poppins Bold"/>
                  <a:sym typeface="Poppins Bold"/>
                </a:defRPr>
              </a:lvl1pPr>
            </a:lstStyle>
            <a:p>
              <a:r>
                <a:rPr lang="en-US" dirty="0"/>
                <a:t>Carbon filter</a:t>
              </a:r>
              <a:endParaRPr dirty="0"/>
            </a:p>
          </p:txBody>
        </p:sp>
        <p:sp>
          <p:nvSpPr>
            <p:cNvPr id="28" name="Carbon Filter">
              <a:extLst>
                <a:ext uri="{FF2B5EF4-FFF2-40B4-BE49-F238E27FC236}">
                  <a16:creationId xmlns:a16="http://schemas.microsoft.com/office/drawing/2014/main" id="{5ADC1BB8-8DD6-FDC0-EDBC-F8BEB9D181B9}"/>
                </a:ext>
              </a:extLst>
            </p:cNvPr>
            <p:cNvSpPr txBox="1"/>
            <p:nvPr/>
          </p:nvSpPr>
          <p:spPr>
            <a:xfrm>
              <a:off x="8324548" y="2237669"/>
              <a:ext cx="1994679" cy="3925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gn="ctr" defTabSz="800735">
                <a:lnSpc>
                  <a:spcPct val="100000"/>
                </a:lnSpc>
                <a:spcBef>
                  <a:spcPts val="0"/>
                </a:spcBef>
                <a:defRPr sz="1746">
                  <a:latin typeface="Poppins Bold"/>
                  <a:ea typeface="Poppins Bold"/>
                  <a:cs typeface="Poppins Bold"/>
                  <a:sym typeface="Poppins Bold"/>
                </a:defRPr>
              </a:lvl1pPr>
            </a:lstStyle>
            <a:p>
              <a:r>
                <a:rPr lang="en-US" dirty="0"/>
                <a:t>UV Sterilization</a:t>
              </a:r>
            </a:p>
          </p:txBody>
        </p:sp>
      </p:grpSp>
      <p:sp>
        <p:nvSpPr>
          <p:cNvPr id="29" name="Our patented system harnesses the vapor from the Earth’s atmosphere to bring Alkaline Mineralized water with the lowest energy consumption per liter produced in the market.">
            <a:extLst>
              <a:ext uri="{FF2B5EF4-FFF2-40B4-BE49-F238E27FC236}">
                <a16:creationId xmlns:a16="http://schemas.microsoft.com/office/drawing/2014/main" id="{668D6D55-80BE-C7B7-3A5F-4CA3C71388A6}"/>
              </a:ext>
            </a:extLst>
          </p:cNvPr>
          <p:cNvSpPr txBox="1"/>
          <p:nvPr/>
        </p:nvSpPr>
        <p:spPr>
          <a:xfrm>
            <a:off x="762000" y="9478349"/>
            <a:ext cx="13708992" cy="11611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2400"/>
            </a:lvl1pPr>
          </a:lstStyle>
          <a:p>
            <a:r>
              <a:rPr dirty="0">
                <a:latin typeface="Maven Pro Medium" pitchFamily="2" charset="77"/>
              </a:rPr>
              <a:t>Our patented system harnesses the vapor from the Earth’s atmosphere to bring Alkaline Mineralized water with the lowest energy consumption per liter produced in the market. </a:t>
            </a:r>
          </a:p>
        </p:txBody>
      </p:sp>
      <p:sp>
        <p:nvSpPr>
          <p:cNvPr id="30" name="Condensation Approach">
            <a:extLst>
              <a:ext uri="{FF2B5EF4-FFF2-40B4-BE49-F238E27FC236}">
                <a16:creationId xmlns:a16="http://schemas.microsoft.com/office/drawing/2014/main" id="{C7B2B0C9-8427-AA67-1689-2057D2153592}"/>
              </a:ext>
            </a:extLst>
          </p:cNvPr>
          <p:cNvSpPr txBox="1"/>
          <p:nvPr/>
        </p:nvSpPr>
        <p:spPr>
          <a:xfrm>
            <a:off x="762000" y="8823427"/>
            <a:ext cx="9779000" cy="7239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825500">
              <a:lnSpc>
                <a:spcPct val="100000"/>
              </a:lnSpc>
              <a:spcBef>
                <a:spcPts val="0"/>
              </a:spcBef>
              <a:defRPr sz="3000">
                <a:latin typeface="Poppins Bold"/>
                <a:ea typeface="Poppins Bold"/>
                <a:cs typeface="Poppins Bold"/>
                <a:sym typeface="Poppins Bold"/>
              </a:defRPr>
            </a:lvl1pPr>
          </a:lstStyle>
          <a:p>
            <a:r>
              <a:rPr dirty="0"/>
              <a:t>Condensation Approach</a:t>
            </a:r>
          </a:p>
        </p:txBody>
      </p:sp>
      <p:sp>
        <p:nvSpPr>
          <p:cNvPr id="31" name="Desiccant Approach">
            <a:extLst>
              <a:ext uri="{FF2B5EF4-FFF2-40B4-BE49-F238E27FC236}">
                <a16:creationId xmlns:a16="http://schemas.microsoft.com/office/drawing/2014/main" id="{E8533727-5FC8-C993-9089-D37E7A13C754}"/>
              </a:ext>
            </a:extLst>
          </p:cNvPr>
          <p:cNvSpPr txBox="1"/>
          <p:nvPr/>
        </p:nvSpPr>
        <p:spPr>
          <a:xfrm>
            <a:off x="15638388" y="8823427"/>
            <a:ext cx="7280545" cy="7239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825500">
              <a:lnSpc>
                <a:spcPct val="100000"/>
              </a:lnSpc>
              <a:spcBef>
                <a:spcPts val="0"/>
              </a:spcBef>
              <a:defRPr sz="3000">
                <a:latin typeface="Poppins Bold"/>
                <a:ea typeface="Poppins Bold"/>
                <a:cs typeface="Poppins Bold"/>
                <a:sym typeface="Poppins Bold"/>
              </a:defRPr>
            </a:lvl1pPr>
          </a:lstStyle>
          <a:p>
            <a:r>
              <a:t>Desiccant Approach</a:t>
            </a:r>
          </a:p>
        </p:txBody>
      </p:sp>
      <p:sp>
        <p:nvSpPr>
          <p:cNvPr id="32" name="Desiccants work by absorbing or adsorbing moisture from the surrounding air, thereby reducing humidity levels.">
            <a:extLst>
              <a:ext uri="{FF2B5EF4-FFF2-40B4-BE49-F238E27FC236}">
                <a16:creationId xmlns:a16="http://schemas.microsoft.com/office/drawing/2014/main" id="{7378E379-BF14-50EF-4468-2ABBB61049F8}"/>
              </a:ext>
            </a:extLst>
          </p:cNvPr>
          <p:cNvSpPr txBox="1"/>
          <p:nvPr/>
        </p:nvSpPr>
        <p:spPr>
          <a:xfrm>
            <a:off x="15638388" y="9478349"/>
            <a:ext cx="8149419" cy="11611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2400"/>
            </a:lvl1pPr>
          </a:lstStyle>
          <a:p>
            <a:r>
              <a:rPr dirty="0">
                <a:latin typeface="Maven Pro Medium" pitchFamily="2" charset="77"/>
              </a:rPr>
              <a:t>Desiccants work by absorbing or adsorbing moisture from the surrounding air, thereby reducing humidity levels.</a:t>
            </a:r>
          </a:p>
        </p:txBody>
      </p:sp>
      <p:sp>
        <p:nvSpPr>
          <p:cNvPr id="33" name="Aeronero’s patented ConDessa technology™ transforms ambient air into pure, refreshing water, by replicating the natural water cycle, through a multi-stage process">
            <a:extLst>
              <a:ext uri="{FF2B5EF4-FFF2-40B4-BE49-F238E27FC236}">
                <a16:creationId xmlns:a16="http://schemas.microsoft.com/office/drawing/2014/main" id="{583DEF61-7F28-6884-5123-0274DE1693CA}"/>
              </a:ext>
            </a:extLst>
          </p:cNvPr>
          <p:cNvSpPr txBox="1"/>
          <p:nvPr/>
        </p:nvSpPr>
        <p:spPr>
          <a:xfrm>
            <a:off x="763244" y="4631361"/>
            <a:ext cx="22853999" cy="20681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825500">
              <a:lnSpc>
                <a:spcPct val="100000"/>
              </a:lnSpc>
              <a:spcBef>
                <a:spcPts val="0"/>
              </a:spcBef>
              <a:defRPr sz="3400"/>
            </a:pPr>
            <a:r>
              <a:rPr dirty="0">
                <a:latin typeface="Maven Pro Medium" pitchFamily="2" charset="77"/>
              </a:rPr>
              <a:t>Aeronero’s </a:t>
            </a:r>
            <a:r>
              <a:rPr dirty="0">
                <a:latin typeface="Maven Pro Medium" pitchFamily="2" charset="77"/>
                <a:ea typeface="Maven Pro SemiBold"/>
                <a:cs typeface="Maven Pro SemiBold"/>
                <a:sym typeface="Maven Pro SemiBold"/>
              </a:rPr>
              <a:t>patented </a:t>
            </a:r>
            <a:r>
              <a:rPr dirty="0" err="1">
                <a:latin typeface="Maven Pro Medium" pitchFamily="2" charset="77"/>
                <a:ea typeface="Maven Pro SemiBold"/>
                <a:cs typeface="Maven Pro SemiBold"/>
                <a:sym typeface="Maven Pro SemiBold"/>
              </a:rPr>
              <a:t>ConDessa</a:t>
            </a:r>
            <a:r>
              <a:rPr dirty="0">
                <a:latin typeface="Maven Pro Medium" pitchFamily="2" charset="77"/>
                <a:ea typeface="Maven Pro SemiBold"/>
                <a:cs typeface="Maven Pro SemiBold"/>
                <a:sym typeface="Maven Pro SemiBold"/>
              </a:rPr>
              <a:t> technology™</a:t>
            </a:r>
            <a:r>
              <a:rPr dirty="0">
                <a:latin typeface="Maven Pro Medium" pitchFamily="2" charset="77"/>
              </a:rPr>
              <a:t> transforms ambient air into pure, refreshing water, by replicating the natural water cycle, through a multi-stage process</a:t>
            </a:r>
            <a:r>
              <a:rPr lang="en-US" dirty="0">
                <a:latin typeface="Maven Pro Medium" pitchFamily="2" charset="77"/>
              </a:rPr>
              <a:t>. </a:t>
            </a:r>
            <a:r>
              <a:rPr lang="en-US" b="1" dirty="0" err="1">
                <a:latin typeface="Maven Pro ExtraBold" pitchFamily="2" charset="77"/>
              </a:rPr>
              <a:t>Aeronero</a:t>
            </a:r>
            <a:r>
              <a:rPr lang="en-US" b="1" dirty="0">
                <a:latin typeface="Maven Pro ExtraBold" pitchFamily="2" charset="77"/>
              </a:rPr>
              <a:t> has been working on MOF for 5 years.</a:t>
            </a:r>
            <a:endParaRPr b="1" dirty="0">
              <a:latin typeface="Maven Pro ExtraBold" pitchFamily="2" charset="77"/>
            </a:endParaRPr>
          </a:p>
        </p:txBody>
      </p:sp>
      <p:grpSp>
        <p:nvGrpSpPr>
          <p:cNvPr id="34" name="Group">
            <a:extLst>
              <a:ext uri="{FF2B5EF4-FFF2-40B4-BE49-F238E27FC236}">
                <a16:creationId xmlns:a16="http://schemas.microsoft.com/office/drawing/2014/main" id="{D98E847A-426F-BC3B-C389-3D4C317EBF8A}"/>
              </a:ext>
            </a:extLst>
          </p:cNvPr>
          <p:cNvGrpSpPr/>
          <p:nvPr/>
        </p:nvGrpSpPr>
        <p:grpSpPr>
          <a:xfrm>
            <a:off x="14131715" y="10425791"/>
            <a:ext cx="9792798" cy="2683451"/>
            <a:chOff x="-131" y="0"/>
            <a:chExt cx="9792796" cy="2683450"/>
          </a:xfrm>
        </p:grpSpPr>
        <p:pic>
          <p:nvPicPr>
            <p:cNvPr id="35" name="desiccant graphic.png" descr="desiccant graphic.png">
              <a:extLst>
                <a:ext uri="{FF2B5EF4-FFF2-40B4-BE49-F238E27FC236}">
                  <a16:creationId xmlns:a16="http://schemas.microsoft.com/office/drawing/2014/main" id="{16E8B46F-D9A8-4A26-80CB-38A7E35553C4}"/>
                </a:ext>
              </a:extLst>
            </p:cNvPr>
            <p:cNvPicPr>
              <a:picLocks noChangeAspect="1"/>
            </p:cNvPicPr>
            <p:nvPr/>
          </p:nvPicPr>
          <p:blipFill>
            <a:blip r:embed="rId6"/>
            <a:stretch>
              <a:fillRect/>
            </a:stretch>
          </p:blipFill>
          <p:spPr>
            <a:xfrm>
              <a:off x="249572" y="0"/>
              <a:ext cx="9423609" cy="2248756"/>
            </a:xfrm>
            <a:prstGeom prst="rect">
              <a:avLst/>
            </a:prstGeom>
            <a:ln w="12700" cap="flat">
              <a:noFill/>
              <a:miter lim="400000"/>
            </a:ln>
            <a:effectLst/>
          </p:spPr>
        </p:pic>
        <p:sp>
          <p:nvSpPr>
            <p:cNvPr id="36" name="Mineralize">
              <a:extLst>
                <a:ext uri="{FF2B5EF4-FFF2-40B4-BE49-F238E27FC236}">
                  <a16:creationId xmlns:a16="http://schemas.microsoft.com/office/drawing/2014/main" id="{8C5EA052-0B32-98D9-9DEB-A10E2925B25A}"/>
                </a:ext>
              </a:extLst>
            </p:cNvPr>
            <p:cNvSpPr txBox="1"/>
            <p:nvPr/>
          </p:nvSpPr>
          <p:spPr>
            <a:xfrm>
              <a:off x="5957213" y="2196345"/>
              <a:ext cx="1070782"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defRPr sz="1600">
                  <a:latin typeface="Maven Pro Medium"/>
                  <a:ea typeface="Maven Pro Medium"/>
                  <a:cs typeface="Maven Pro Medium"/>
                  <a:sym typeface="Maven Pro Medium"/>
                </a:defRPr>
              </a:lvl1pPr>
            </a:lstStyle>
            <a:p>
              <a:r>
                <a:t>Mineralize</a:t>
              </a:r>
            </a:p>
          </p:txBody>
        </p:sp>
        <p:sp>
          <p:nvSpPr>
            <p:cNvPr id="37" name="UV Sterilize">
              <a:extLst>
                <a:ext uri="{FF2B5EF4-FFF2-40B4-BE49-F238E27FC236}">
                  <a16:creationId xmlns:a16="http://schemas.microsoft.com/office/drawing/2014/main" id="{CC80700A-096E-7D3E-7DC8-90A7C42D0482}"/>
                </a:ext>
              </a:extLst>
            </p:cNvPr>
            <p:cNvSpPr txBox="1"/>
            <p:nvPr/>
          </p:nvSpPr>
          <p:spPr>
            <a:xfrm>
              <a:off x="7370776" y="2196345"/>
              <a:ext cx="1200871"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defRPr sz="1600">
                  <a:latin typeface="Maven Pro Medium"/>
                  <a:ea typeface="Maven Pro Medium"/>
                  <a:cs typeface="Maven Pro Medium"/>
                  <a:sym typeface="Maven Pro Medium"/>
                </a:defRPr>
              </a:lvl1pPr>
            </a:lstStyle>
            <a:p>
              <a:r>
                <a:t>UV Sterilize</a:t>
              </a:r>
            </a:p>
          </p:txBody>
        </p:sp>
        <p:sp>
          <p:nvSpPr>
            <p:cNvPr id="38" name="Drinking…">
              <a:extLst>
                <a:ext uri="{FF2B5EF4-FFF2-40B4-BE49-F238E27FC236}">
                  <a16:creationId xmlns:a16="http://schemas.microsoft.com/office/drawing/2014/main" id="{AC15C0D4-6943-CE8D-0040-0502B395EF09}"/>
                </a:ext>
              </a:extLst>
            </p:cNvPr>
            <p:cNvSpPr txBox="1"/>
            <p:nvPr/>
          </p:nvSpPr>
          <p:spPr>
            <a:xfrm>
              <a:off x="8820010" y="2147510"/>
              <a:ext cx="972656" cy="5359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gn="ctr">
                <a:spcBef>
                  <a:spcPts val="0"/>
                </a:spcBef>
                <a:defRPr sz="1600">
                  <a:latin typeface="Maven Pro Medium"/>
                  <a:ea typeface="Maven Pro Medium"/>
                  <a:cs typeface="Maven Pro Medium"/>
                  <a:sym typeface="Maven Pro Medium"/>
                </a:defRPr>
              </a:pPr>
              <a:r>
                <a:t>Drinking</a:t>
              </a:r>
            </a:p>
            <a:p>
              <a:pPr algn="ctr">
                <a:spcBef>
                  <a:spcPts val="0"/>
                </a:spcBef>
                <a:defRPr sz="1600">
                  <a:latin typeface="Maven Pro Medium"/>
                  <a:ea typeface="Maven Pro Medium"/>
                  <a:cs typeface="Maven Pro Medium"/>
                  <a:sym typeface="Maven Pro Medium"/>
                </a:defRPr>
              </a:pPr>
              <a:r>
                <a:t>Water</a:t>
              </a:r>
            </a:p>
          </p:txBody>
        </p:sp>
        <p:sp>
          <p:nvSpPr>
            <p:cNvPr id="39" name="Condense">
              <a:extLst>
                <a:ext uri="{FF2B5EF4-FFF2-40B4-BE49-F238E27FC236}">
                  <a16:creationId xmlns:a16="http://schemas.microsoft.com/office/drawing/2014/main" id="{C0910784-15FD-975A-C025-F54AA3621E01}"/>
                </a:ext>
              </a:extLst>
            </p:cNvPr>
            <p:cNvSpPr txBox="1"/>
            <p:nvPr/>
          </p:nvSpPr>
          <p:spPr>
            <a:xfrm>
              <a:off x="4808086" y="2208553"/>
              <a:ext cx="1035873"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defRPr sz="1600">
                  <a:latin typeface="Maven Pro Medium"/>
                  <a:ea typeface="Maven Pro Medium"/>
                  <a:cs typeface="Maven Pro Medium"/>
                  <a:sym typeface="Maven Pro Medium"/>
                </a:defRPr>
              </a:lvl1pPr>
            </a:lstStyle>
            <a:p>
              <a:r>
                <a:t>Condense</a:t>
              </a:r>
            </a:p>
          </p:txBody>
        </p:sp>
        <p:sp>
          <p:nvSpPr>
            <p:cNvPr id="40" name="Desorb">
              <a:extLst>
                <a:ext uri="{FF2B5EF4-FFF2-40B4-BE49-F238E27FC236}">
                  <a16:creationId xmlns:a16="http://schemas.microsoft.com/office/drawing/2014/main" id="{FB73564A-2DE5-8660-BDCC-35BACC31785B}"/>
                </a:ext>
              </a:extLst>
            </p:cNvPr>
            <p:cNvSpPr txBox="1"/>
            <p:nvPr/>
          </p:nvSpPr>
          <p:spPr>
            <a:xfrm>
              <a:off x="3572661" y="2196345"/>
              <a:ext cx="777952"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defRPr sz="1600">
                  <a:latin typeface="Maven Pro Medium"/>
                  <a:ea typeface="Maven Pro Medium"/>
                  <a:cs typeface="Maven Pro Medium"/>
                  <a:sym typeface="Maven Pro Medium"/>
                </a:defRPr>
              </a:lvl1pPr>
            </a:lstStyle>
            <a:p>
              <a:r>
                <a:t>Desorb</a:t>
              </a:r>
            </a:p>
          </p:txBody>
        </p:sp>
        <p:sp>
          <p:nvSpPr>
            <p:cNvPr id="41" name="Adsorb">
              <a:extLst>
                <a:ext uri="{FF2B5EF4-FFF2-40B4-BE49-F238E27FC236}">
                  <a16:creationId xmlns:a16="http://schemas.microsoft.com/office/drawing/2014/main" id="{AE1A3049-0F36-8555-CBA8-20EB1D0844EF}"/>
                </a:ext>
              </a:extLst>
            </p:cNvPr>
            <p:cNvSpPr txBox="1"/>
            <p:nvPr/>
          </p:nvSpPr>
          <p:spPr>
            <a:xfrm>
              <a:off x="1751381" y="2184136"/>
              <a:ext cx="779191" cy="330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defRPr sz="1600">
                  <a:latin typeface="Maven Pro Medium"/>
                  <a:ea typeface="Maven Pro Medium"/>
                  <a:cs typeface="Maven Pro Medium"/>
                  <a:sym typeface="Maven Pro Medium"/>
                </a:defRPr>
              </a:lvl1pPr>
            </a:lstStyle>
            <a:p>
              <a:r>
                <a:t>Adsorb</a:t>
              </a:r>
            </a:p>
          </p:txBody>
        </p:sp>
        <p:sp>
          <p:nvSpPr>
            <p:cNvPr id="42" name="Water in…">
              <a:extLst>
                <a:ext uri="{FF2B5EF4-FFF2-40B4-BE49-F238E27FC236}">
                  <a16:creationId xmlns:a16="http://schemas.microsoft.com/office/drawing/2014/main" id="{D8F7360E-2D2E-D300-AC9E-E06506772983}"/>
                </a:ext>
              </a:extLst>
            </p:cNvPr>
            <p:cNvSpPr txBox="1"/>
            <p:nvPr/>
          </p:nvSpPr>
          <p:spPr>
            <a:xfrm>
              <a:off x="-132" y="1707621"/>
              <a:ext cx="1260612" cy="535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p>
              <a:pPr algn="ctr">
                <a:spcBef>
                  <a:spcPts val="0"/>
                </a:spcBef>
                <a:defRPr sz="1600">
                  <a:latin typeface="Maven Pro Medium"/>
                  <a:ea typeface="Maven Pro Medium"/>
                  <a:cs typeface="Maven Pro Medium"/>
                  <a:sym typeface="Maven Pro Medium"/>
                </a:defRPr>
              </a:pPr>
              <a:r>
                <a:t>Water in</a:t>
              </a:r>
            </a:p>
            <a:p>
              <a:pPr algn="ctr">
                <a:spcBef>
                  <a:spcPts val="0"/>
                </a:spcBef>
                <a:defRPr sz="1600">
                  <a:latin typeface="Maven Pro Medium"/>
                  <a:ea typeface="Maven Pro Medium"/>
                  <a:cs typeface="Maven Pro Medium"/>
                  <a:sym typeface="Maven Pro Medium"/>
                </a:defRPr>
              </a:pPr>
              <a:r>
                <a:t>Atmosphere</a:t>
              </a:r>
            </a:p>
          </p:txBody>
        </p:sp>
      </p:grpSp>
      <p:sp>
        <p:nvSpPr>
          <p:cNvPr id="2" name="StatBox1">
            <a:extLst>
              <a:ext uri="{FF2B5EF4-FFF2-40B4-BE49-F238E27FC236}">
                <a16:creationId xmlns:a16="http://schemas.microsoft.com/office/drawing/2014/main" id="{323B1C57-9CB0-CE50-33B0-598E713EA379}"/>
              </a:ext>
            </a:extLst>
          </p:cNvPr>
          <p:cNvSpPr/>
          <p:nvPr/>
        </p:nvSpPr>
        <p:spPr>
          <a:xfrm>
            <a:off x="900000" y="6556319"/>
            <a:ext cx="7100000" cy="1707198"/>
          </a:xfrm>
          <a:prstGeom prst="roundRect">
            <a:avLst>
              <a:gd name="adj" fmla="val 10000"/>
            </a:avLst>
          </a:prstGeom>
          <a:solidFill>
            <a:srgbClr val="1A4D5C"/>
          </a:solidFill>
          <a:ln>
            <a:noFill/>
          </a:ln>
        </p:spPr>
        <p:txBody>
          <a:bodyPr lIns="200000" tIns="200000" rIns="200000" bIns="200000" anchor="ctr"/>
          <a:lstStyle/>
          <a:p>
            <a:pPr algn="ctr">
              <a:lnSpc>
                <a:spcPct val="100000"/>
              </a:lnSpc>
              <a:spcBef>
                <a:spcPts val="0"/>
              </a:spcBef>
            </a:pPr>
            <a:r>
              <a:rPr lang="en-US" sz="6000" b="1" dirty="0">
                <a:solidFill>
                  <a:srgbClr val="FFD608"/>
                </a:solidFill>
                <a:latin typeface="Maven Pro Bold"/>
              </a:rPr>
              <a:t>19</a:t>
            </a:r>
          </a:p>
          <a:p>
            <a:pPr algn="ctr">
              <a:lnSpc>
                <a:spcPct val="100000"/>
              </a:lnSpc>
              <a:spcBef>
                <a:spcPts val="0"/>
              </a:spcBef>
            </a:pPr>
            <a:r>
              <a:rPr lang="en-US" sz="2200" b="1" dirty="0">
                <a:solidFill>
                  <a:srgbClr val="FFFFFF"/>
                </a:solidFill>
                <a:latin typeface="Maven Pro Bold"/>
              </a:rPr>
              <a:t>Patents – Process &amp; Design </a:t>
            </a:r>
          </a:p>
        </p:txBody>
      </p:sp>
      <p:sp>
        <p:nvSpPr>
          <p:cNvPr id="3" name="StatBox2">
            <a:extLst>
              <a:ext uri="{FF2B5EF4-FFF2-40B4-BE49-F238E27FC236}">
                <a16:creationId xmlns:a16="http://schemas.microsoft.com/office/drawing/2014/main" id="{131559E1-7981-A772-871C-27407749096B}"/>
              </a:ext>
            </a:extLst>
          </p:cNvPr>
          <p:cNvSpPr/>
          <p:nvPr/>
        </p:nvSpPr>
        <p:spPr>
          <a:xfrm>
            <a:off x="8642000" y="6556319"/>
            <a:ext cx="7100000" cy="1700000"/>
          </a:xfrm>
          <a:prstGeom prst="roundRect">
            <a:avLst>
              <a:gd name="adj" fmla="val 10000"/>
            </a:avLst>
          </a:prstGeom>
          <a:solidFill>
            <a:srgbClr val="2BAEDC"/>
          </a:solidFill>
          <a:ln>
            <a:noFill/>
          </a:ln>
        </p:spPr>
        <p:txBody>
          <a:bodyPr lIns="200000" tIns="200000" rIns="200000" bIns="200000" anchor="ctr"/>
          <a:lstStyle/>
          <a:p>
            <a:pPr algn="ctr">
              <a:spcBef>
                <a:spcPts val="0"/>
              </a:spcBef>
            </a:pPr>
            <a:r>
              <a:rPr lang="en-US" sz="6000" b="1" dirty="0">
                <a:solidFill>
                  <a:srgbClr val="FFFFFF"/>
                </a:solidFill>
                <a:latin typeface="Maven Pro Bold"/>
              </a:rPr>
              <a:t>6</a:t>
            </a:r>
          </a:p>
          <a:p>
            <a:pPr algn="ctr">
              <a:spcBef>
                <a:spcPts val="0"/>
              </a:spcBef>
            </a:pPr>
            <a:r>
              <a:rPr lang="en-US" sz="2200" b="1" dirty="0">
                <a:solidFill>
                  <a:srgbClr val="FFFFFF"/>
                </a:solidFill>
                <a:latin typeface="Maven Pro Bold"/>
              </a:rPr>
              <a:t>R&amp;D Innovation Tracks</a:t>
            </a:r>
          </a:p>
          <a:p>
            <a:pPr algn="ctr">
              <a:spcBef>
                <a:spcPts val="0"/>
              </a:spcBef>
            </a:pPr>
            <a:r>
              <a:rPr lang="en-US" sz="1600" dirty="0">
                <a:solidFill>
                  <a:srgbClr val="FFFFFF"/>
                </a:solidFill>
                <a:latin typeface="Maven Pro Medium"/>
              </a:rPr>
              <a:t>From efficiency to circular systems</a:t>
            </a:r>
          </a:p>
        </p:txBody>
      </p:sp>
      <p:sp>
        <p:nvSpPr>
          <p:cNvPr id="43" name="StatBox3">
            <a:extLst>
              <a:ext uri="{FF2B5EF4-FFF2-40B4-BE49-F238E27FC236}">
                <a16:creationId xmlns:a16="http://schemas.microsoft.com/office/drawing/2014/main" id="{7B2342DE-7BEF-F22D-F608-C9428594566F}"/>
              </a:ext>
            </a:extLst>
          </p:cNvPr>
          <p:cNvSpPr/>
          <p:nvPr/>
        </p:nvSpPr>
        <p:spPr>
          <a:xfrm>
            <a:off x="16384000" y="6556319"/>
            <a:ext cx="7100000" cy="1700000"/>
          </a:xfrm>
          <a:prstGeom prst="roundRect">
            <a:avLst>
              <a:gd name="adj" fmla="val 10000"/>
            </a:avLst>
          </a:prstGeom>
          <a:solidFill>
            <a:srgbClr val="FFD608"/>
          </a:solidFill>
          <a:ln>
            <a:noFill/>
          </a:ln>
        </p:spPr>
        <p:txBody>
          <a:bodyPr lIns="200000" tIns="200000" rIns="200000" bIns="200000" anchor="ctr"/>
          <a:lstStyle/>
          <a:p>
            <a:pPr algn="ctr">
              <a:spcBef>
                <a:spcPts val="0"/>
              </a:spcBef>
            </a:pPr>
            <a:r>
              <a:rPr lang="en-US" sz="6000" b="1">
                <a:solidFill>
                  <a:srgbClr val="1A4D5C"/>
                </a:solidFill>
                <a:latin typeface="Maven Pro Bold"/>
              </a:rPr>
              <a:t>1 of 3</a:t>
            </a:r>
          </a:p>
          <a:p>
            <a:pPr algn="ctr">
              <a:spcBef>
                <a:spcPts val="0"/>
              </a:spcBef>
            </a:pPr>
            <a:r>
              <a:rPr lang="en-US" sz="2200" b="1">
                <a:solidFill>
                  <a:srgbClr val="1A4D5C"/>
                </a:solidFill>
                <a:latin typeface="Maven Pro Bold"/>
              </a:rPr>
              <a:t>AWG Climate Labs Globally</a:t>
            </a:r>
          </a:p>
          <a:p>
            <a:pPr algn="ctr">
              <a:spcBef>
                <a:spcPts val="0"/>
              </a:spcBef>
            </a:pPr>
            <a:r>
              <a:rPr lang="en-US" sz="1600">
                <a:solidFill>
                  <a:srgbClr val="1A4D5C"/>
                </a:solidFill>
                <a:latin typeface="Maven Pro Medium"/>
              </a:rPr>
              <a:t>India’s only dedicated AWG lab</a:t>
            </a:r>
          </a:p>
        </p:txBody>
      </p:sp>
    </p:spTree>
    <p:extLst>
      <p:ext uri="{BB962C8B-B14F-4D97-AF65-F5344CB8AC3E}">
        <p14:creationId xmlns:p14="http://schemas.microsoft.com/office/powerpoint/2010/main" val="116127121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0E6D9"/>
        </a:solidFill>
        <a:effectLst/>
      </p:bgPr>
    </p:bg>
    <p:spTree>
      <p:nvGrpSpPr>
        <p:cNvPr id="1" name=""/>
        <p:cNvGrpSpPr/>
        <p:nvPr/>
      </p:nvGrpSpPr>
      <p:grpSpPr>
        <a:xfrm>
          <a:off x="0" y="0"/>
          <a:ext cx="0" cy="0"/>
          <a:chOff x="0" y="0"/>
          <a:chExt cx="0" cy="0"/>
        </a:xfrm>
      </p:grpSpPr>
      <p:sp>
        <p:nvSpPr>
          <p:cNvPr id="236" name="Rounded Rectangle"/>
          <p:cNvSpPr/>
          <p:nvPr/>
        </p:nvSpPr>
        <p:spPr>
          <a:xfrm>
            <a:off x="758684" y="9423362"/>
            <a:ext cx="12656647" cy="3492501"/>
          </a:xfrm>
          <a:prstGeom prst="roundRect">
            <a:avLst>
              <a:gd name="adj" fmla="val 6545"/>
            </a:avLst>
          </a:prstGeom>
          <a:solidFill>
            <a:srgbClr val="FFFFFF">
              <a:alpha val="45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37" name="Rounded Rectangle"/>
          <p:cNvSpPr/>
          <p:nvPr/>
        </p:nvSpPr>
        <p:spPr>
          <a:xfrm>
            <a:off x="758684" y="5630658"/>
            <a:ext cx="12656647" cy="3492501"/>
          </a:xfrm>
          <a:prstGeom prst="roundRect">
            <a:avLst>
              <a:gd name="adj" fmla="val 6545"/>
            </a:avLst>
          </a:prstGeom>
          <a:solidFill>
            <a:srgbClr val="FFFFFF">
              <a:alpha val="45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38" name="Rounded Rectangle"/>
          <p:cNvSpPr/>
          <p:nvPr/>
        </p:nvSpPr>
        <p:spPr>
          <a:xfrm>
            <a:off x="758684" y="1837954"/>
            <a:ext cx="12656647" cy="3492501"/>
          </a:xfrm>
          <a:prstGeom prst="roundRect">
            <a:avLst>
              <a:gd name="adj" fmla="val 6545"/>
            </a:avLst>
          </a:prstGeom>
          <a:solidFill>
            <a:srgbClr val="FFFFFF">
              <a:alpha val="45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39" name="Line"/>
          <p:cNvSpPr/>
          <p:nvPr/>
        </p:nvSpPr>
        <p:spPr>
          <a:xfrm>
            <a:off x="765001" y="924073"/>
            <a:ext cx="22853999" cy="1"/>
          </a:xfrm>
          <a:prstGeom prst="line">
            <a:avLst/>
          </a:prstGeom>
          <a:ln w="25400">
            <a:solidFill>
              <a:srgbClr val="5E5E5E"/>
            </a:solidFill>
            <a:miter lim="400000"/>
          </a:ln>
        </p:spPr>
        <p:txBody>
          <a:bodyPr lIns="50800" tIns="50800" rIns="50800" bIns="50800" anchor="ctr"/>
          <a:lstStyle/>
          <a:p>
            <a:endParaRPr/>
          </a:p>
        </p:txBody>
      </p:sp>
      <p:pic>
        <p:nvPicPr>
          <p:cNvPr id="240" name="logo.png" descr="logo.png"/>
          <p:cNvPicPr>
            <a:picLocks noChangeAspect="1"/>
          </p:cNvPicPr>
          <p:nvPr/>
        </p:nvPicPr>
        <p:blipFill>
          <a:blip r:embed="rId3"/>
          <a:stretch>
            <a:fillRect/>
          </a:stretch>
        </p:blipFill>
        <p:spPr>
          <a:xfrm>
            <a:off x="777055" y="240438"/>
            <a:ext cx="1044739" cy="454442"/>
          </a:xfrm>
          <a:prstGeom prst="rect">
            <a:avLst/>
          </a:prstGeom>
          <a:ln w="12700">
            <a:miter lim="400000"/>
          </a:ln>
        </p:spPr>
      </p:pic>
      <p:sp>
        <p:nvSpPr>
          <p:cNvPr id="241" name="/ Solution"/>
          <p:cNvSpPr txBox="1"/>
          <p:nvPr/>
        </p:nvSpPr>
        <p:spPr>
          <a:xfrm>
            <a:off x="1922843" y="250163"/>
            <a:ext cx="1134926" cy="4349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400">
                <a:solidFill>
                  <a:srgbClr val="5E5E5E"/>
                </a:solidFill>
              </a:defRPr>
            </a:lvl1pPr>
          </a:lstStyle>
          <a:p>
            <a:r>
              <a:rPr dirty="0"/>
              <a:t>/ </a:t>
            </a:r>
            <a:r>
              <a:rPr lang="en-US" dirty="0"/>
              <a:t>Ethos</a:t>
            </a:r>
            <a:endParaRPr dirty="0"/>
          </a:p>
        </p:txBody>
      </p:sp>
      <p:sp>
        <p:nvSpPr>
          <p:cNvPr id="242" name="Slide Number"/>
          <p:cNvSpPr txBox="1">
            <a:spLocks noGrp="1"/>
          </p:cNvSpPr>
          <p:nvPr>
            <p:ph type="sldNum" sz="quarter" idx="4294967295"/>
          </p:nvPr>
        </p:nvSpPr>
        <p:spPr>
          <a:xfrm>
            <a:off x="23314168" y="245409"/>
            <a:ext cx="286818" cy="4572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a:t>
            </a:fld>
            <a:endParaRPr/>
          </a:p>
        </p:txBody>
      </p:sp>
      <p:sp>
        <p:nvSpPr>
          <p:cNvPr id="243" name="Vision"/>
          <p:cNvSpPr txBox="1"/>
          <p:nvPr/>
        </p:nvSpPr>
        <p:spPr>
          <a:xfrm>
            <a:off x="1042602" y="2080062"/>
            <a:ext cx="1924813" cy="955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latin typeface="Poppins Regular"/>
                <a:ea typeface="Poppins Regular"/>
                <a:cs typeface="Poppins Regular"/>
                <a:sym typeface="Poppins Regular"/>
              </a:defRPr>
            </a:lvl1pPr>
          </a:lstStyle>
          <a:p>
            <a:r>
              <a:t>Vision</a:t>
            </a:r>
          </a:p>
        </p:txBody>
      </p:sp>
      <p:sp>
        <p:nvSpPr>
          <p:cNvPr id="244" name="Mission"/>
          <p:cNvSpPr txBox="1"/>
          <p:nvPr/>
        </p:nvSpPr>
        <p:spPr>
          <a:xfrm>
            <a:off x="1042602" y="5889200"/>
            <a:ext cx="2355801" cy="9550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latin typeface="Poppins Regular"/>
                <a:ea typeface="Poppins Regular"/>
                <a:cs typeface="Poppins Regular"/>
                <a:sym typeface="Poppins Regular"/>
              </a:defRPr>
            </a:lvl1pPr>
          </a:lstStyle>
          <a:p>
            <a:r>
              <a:t>Mission</a:t>
            </a:r>
          </a:p>
        </p:txBody>
      </p:sp>
      <p:sp>
        <p:nvSpPr>
          <p:cNvPr id="245" name="Values"/>
          <p:cNvSpPr txBox="1"/>
          <p:nvPr/>
        </p:nvSpPr>
        <p:spPr>
          <a:xfrm>
            <a:off x="1042602" y="9746855"/>
            <a:ext cx="2174749" cy="9550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latin typeface="Poppins Regular"/>
                <a:ea typeface="Poppins Regular"/>
                <a:cs typeface="Poppins Regular"/>
                <a:sym typeface="Poppins Regular"/>
              </a:defRPr>
            </a:lvl1pPr>
          </a:lstStyle>
          <a:p>
            <a:r>
              <a:t>Values</a:t>
            </a:r>
          </a:p>
        </p:txBody>
      </p:sp>
      <p:sp>
        <p:nvSpPr>
          <p:cNvPr id="246" name="Water for all, always."/>
          <p:cNvSpPr txBox="1"/>
          <p:nvPr/>
        </p:nvSpPr>
        <p:spPr>
          <a:xfrm>
            <a:off x="1042602" y="3055590"/>
            <a:ext cx="3594311" cy="52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spcBef>
                <a:spcPts val="0"/>
              </a:spcBef>
              <a:defRPr sz="2800">
                <a:solidFill>
                  <a:srgbClr val="000000">
                    <a:alpha val="80000"/>
                  </a:srgbClr>
                </a:solidFill>
              </a:defRPr>
            </a:pPr>
            <a:r>
              <a:t>Water for all, </a:t>
            </a:r>
            <a:r>
              <a:rPr>
                <a:solidFill>
                  <a:srgbClr val="000000"/>
                </a:solidFill>
                <a:latin typeface="Maven Pro Bold"/>
                <a:ea typeface="Maven Pro Bold"/>
                <a:cs typeface="Maven Pro Bold"/>
                <a:sym typeface="Maven Pro Bold"/>
              </a:rPr>
              <a:t>always.</a:t>
            </a:r>
          </a:p>
        </p:txBody>
      </p:sp>
      <p:sp>
        <p:nvSpPr>
          <p:cNvPr id="247" name="To pave the way for a sustainable, accessible and equitable future, where lean water innovations can bridge global water gaps."/>
          <p:cNvSpPr txBox="1"/>
          <p:nvPr/>
        </p:nvSpPr>
        <p:spPr>
          <a:xfrm>
            <a:off x="1042602" y="6851284"/>
            <a:ext cx="11525911" cy="8978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spcBef>
                <a:spcPts val="0"/>
              </a:spcBef>
              <a:defRPr sz="2800">
                <a:solidFill>
                  <a:srgbClr val="000000">
                    <a:alpha val="80000"/>
                  </a:srgbClr>
                </a:solidFill>
              </a:defRPr>
            </a:pPr>
            <a:r>
              <a:t>To pave the way for a </a:t>
            </a:r>
            <a:r>
              <a:rPr>
                <a:latin typeface="Maven Pro Bold"/>
                <a:ea typeface="Maven Pro Bold"/>
                <a:cs typeface="Maven Pro Bold"/>
                <a:sym typeface="Maven Pro Bold"/>
              </a:rPr>
              <a:t>sustainable future —</a:t>
            </a:r>
            <a:r>
              <a:t> as a water infrastructure company, we bridge the global water crisis.</a:t>
            </a:r>
          </a:p>
        </p:txBody>
      </p:sp>
      <p:sp>
        <p:nvSpPr>
          <p:cNvPr id="248" name="Aqua-liberty, accessibility, preservation, social equity, ethical innovation."/>
          <p:cNvSpPr txBox="1"/>
          <p:nvPr/>
        </p:nvSpPr>
        <p:spPr>
          <a:xfrm>
            <a:off x="1042602" y="10727945"/>
            <a:ext cx="12041897" cy="52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spcBef>
                <a:spcPts val="0"/>
              </a:spcBef>
              <a:defRPr sz="2800">
                <a:solidFill>
                  <a:srgbClr val="000000">
                    <a:alpha val="80000"/>
                  </a:srgbClr>
                </a:solidFill>
              </a:defRPr>
            </a:lvl1pPr>
          </a:lstStyle>
          <a:p>
            <a:r>
              <a:t>Aqua-liberty, accessibility, preservation, social equity, ethical innovation.</a:t>
            </a:r>
          </a:p>
        </p:txBody>
      </p:sp>
      <p:pic>
        <p:nvPicPr>
          <p:cNvPr id="2" name="Picture 1">
            <a:extLst>
              <a:ext uri="{FF2B5EF4-FFF2-40B4-BE49-F238E27FC236}">
                <a16:creationId xmlns:a16="http://schemas.microsoft.com/office/drawing/2014/main" id="{02174BF4-2AED-54B2-6FC1-A6424610179F}"/>
              </a:ext>
            </a:extLst>
          </p:cNvPr>
          <p:cNvPicPr>
            <a:picLocks noChangeAspect="1"/>
          </p:cNvPicPr>
          <p:nvPr/>
        </p:nvPicPr>
        <p:blipFill>
          <a:blip r:embed="rId4"/>
          <a:stretch>
            <a:fillRect/>
          </a:stretch>
        </p:blipFill>
        <p:spPr>
          <a:xfrm>
            <a:off x="13699249" y="1825163"/>
            <a:ext cx="9921818" cy="11086113"/>
          </a:xfrm>
          <a:prstGeom prst="rect">
            <a:avLst/>
          </a:prstGeom>
        </p:spPr>
      </p:pic>
      <p:sp>
        <p:nvSpPr>
          <p:cNvPr id="3" name="Rounded Rectangle">
            <a:extLst>
              <a:ext uri="{FF2B5EF4-FFF2-40B4-BE49-F238E27FC236}">
                <a16:creationId xmlns:a16="http://schemas.microsoft.com/office/drawing/2014/main" id="{3F95DAAF-7B3B-93CD-5E50-5CA6BCF38357}"/>
              </a:ext>
            </a:extLst>
          </p:cNvPr>
          <p:cNvSpPr/>
          <p:nvPr/>
        </p:nvSpPr>
        <p:spPr>
          <a:xfrm>
            <a:off x="16466075" y="12013572"/>
            <a:ext cx="4416600" cy="642890"/>
          </a:xfrm>
          <a:prstGeom prst="roundRect">
            <a:avLst>
              <a:gd name="adj" fmla="val 6545"/>
            </a:avLst>
          </a:prstGeom>
          <a:solidFill>
            <a:srgbClr val="F6C119"/>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4" name="Portable and Compact Units">
            <a:extLst>
              <a:ext uri="{FF2B5EF4-FFF2-40B4-BE49-F238E27FC236}">
                <a16:creationId xmlns:a16="http://schemas.microsoft.com/office/drawing/2014/main" id="{65A83015-D661-0743-FEE6-5CD41B6A3CBF}"/>
              </a:ext>
            </a:extLst>
          </p:cNvPr>
          <p:cNvSpPr txBox="1"/>
          <p:nvPr/>
        </p:nvSpPr>
        <p:spPr>
          <a:xfrm>
            <a:off x="16625351" y="12047439"/>
            <a:ext cx="4098049" cy="6428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ctr">
              <a:lnSpc>
                <a:spcPct val="80000"/>
              </a:lnSpc>
              <a:spcBef>
                <a:spcPts val="0"/>
              </a:spcBef>
              <a:defRPr sz="2600" spc="-52">
                <a:latin typeface="Poppins Medium"/>
                <a:ea typeface="Poppins Medium"/>
                <a:cs typeface="Poppins Medium"/>
                <a:sym typeface="Poppins Medium"/>
              </a:defRPr>
            </a:lvl1pPr>
          </a:lstStyle>
          <a:p>
            <a:r>
              <a:rPr lang="en-US" sz="2800" dirty="0"/>
              <a:t>Your Water From Air!</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0E6D9"/>
        </a:solidFill>
        <a:effectLst/>
      </p:bgPr>
    </p:bg>
    <p:spTree>
      <p:nvGrpSpPr>
        <p:cNvPr id="1" name=""/>
        <p:cNvGrpSpPr/>
        <p:nvPr/>
      </p:nvGrpSpPr>
      <p:grpSpPr>
        <a:xfrm>
          <a:off x="0" y="0"/>
          <a:ext cx="0" cy="0"/>
          <a:chOff x="0" y="0"/>
          <a:chExt cx="0" cy="0"/>
        </a:xfrm>
      </p:grpSpPr>
      <p:sp>
        <p:nvSpPr>
          <p:cNvPr id="6" name="Rounded Rectangle">
            <a:extLst>
              <a:ext uri="{FF2B5EF4-FFF2-40B4-BE49-F238E27FC236}">
                <a16:creationId xmlns:a16="http://schemas.microsoft.com/office/drawing/2014/main" id="{05894436-3F4E-AF6B-E82B-D00B15841535}"/>
              </a:ext>
            </a:extLst>
          </p:cNvPr>
          <p:cNvSpPr/>
          <p:nvPr/>
        </p:nvSpPr>
        <p:spPr>
          <a:xfrm>
            <a:off x="6610662" y="12822948"/>
            <a:ext cx="10357777" cy="642890"/>
          </a:xfrm>
          <a:prstGeom prst="roundRect">
            <a:avLst>
              <a:gd name="adj" fmla="val 6545"/>
            </a:avLst>
          </a:prstGeom>
          <a:solidFill>
            <a:srgbClr val="F6C119">
              <a:alpha val="60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2" name="Airwell 2.png" descr="Airwell 2.png">
            <a:extLst>
              <a:ext uri="{FF2B5EF4-FFF2-40B4-BE49-F238E27FC236}">
                <a16:creationId xmlns:a16="http://schemas.microsoft.com/office/drawing/2014/main" id="{421D1343-DAE4-7D6A-82F5-0D12946A73F3}"/>
              </a:ext>
            </a:extLst>
          </p:cNvPr>
          <p:cNvPicPr>
            <a:picLocks noChangeAspect="1"/>
          </p:cNvPicPr>
          <p:nvPr/>
        </p:nvPicPr>
        <p:blipFill>
          <a:blip r:embed="rId3"/>
          <a:stretch>
            <a:fillRect/>
          </a:stretch>
        </p:blipFill>
        <p:spPr>
          <a:xfrm>
            <a:off x="16444124" y="1644748"/>
            <a:ext cx="7978387" cy="5302710"/>
          </a:xfrm>
          <a:prstGeom prst="rect">
            <a:avLst/>
          </a:prstGeom>
          <a:ln w="12700">
            <a:miter lim="400000"/>
          </a:ln>
        </p:spPr>
      </p:pic>
      <p:sp>
        <p:nvSpPr>
          <p:cNvPr id="251" name="Line"/>
          <p:cNvSpPr/>
          <p:nvPr/>
        </p:nvSpPr>
        <p:spPr>
          <a:xfrm>
            <a:off x="765001" y="924073"/>
            <a:ext cx="22853999" cy="1"/>
          </a:xfrm>
          <a:prstGeom prst="line">
            <a:avLst/>
          </a:prstGeom>
          <a:ln w="25400">
            <a:solidFill>
              <a:srgbClr val="5E5E5E"/>
            </a:solidFill>
            <a:miter lim="400000"/>
          </a:ln>
        </p:spPr>
        <p:txBody>
          <a:bodyPr lIns="50800" tIns="50800" rIns="50800" bIns="50800" anchor="ctr"/>
          <a:lstStyle/>
          <a:p>
            <a:endParaRPr/>
          </a:p>
        </p:txBody>
      </p:sp>
      <p:pic>
        <p:nvPicPr>
          <p:cNvPr id="252" name="logo.png" descr="logo.png"/>
          <p:cNvPicPr>
            <a:picLocks noChangeAspect="1"/>
          </p:cNvPicPr>
          <p:nvPr/>
        </p:nvPicPr>
        <p:blipFill>
          <a:blip r:embed="rId4"/>
          <a:stretch>
            <a:fillRect/>
          </a:stretch>
        </p:blipFill>
        <p:spPr>
          <a:xfrm>
            <a:off x="777055" y="240438"/>
            <a:ext cx="1044739" cy="454442"/>
          </a:xfrm>
          <a:prstGeom prst="rect">
            <a:avLst/>
          </a:prstGeom>
          <a:ln w="12700">
            <a:miter lim="400000"/>
          </a:ln>
        </p:spPr>
      </p:pic>
      <p:sp>
        <p:nvSpPr>
          <p:cNvPr id="253" name="/ Product"/>
          <p:cNvSpPr txBox="1"/>
          <p:nvPr/>
        </p:nvSpPr>
        <p:spPr>
          <a:xfrm>
            <a:off x="1922843" y="250163"/>
            <a:ext cx="3720570" cy="4349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400">
                <a:solidFill>
                  <a:srgbClr val="5E5E5E"/>
                </a:solidFill>
              </a:defRPr>
            </a:lvl1pPr>
          </a:lstStyle>
          <a:p>
            <a:r>
              <a:rPr dirty="0"/>
              <a:t>/ </a:t>
            </a:r>
            <a:r>
              <a:rPr lang="en-US" dirty="0"/>
              <a:t>Current </a:t>
            </a:r>
            <a:r>
              <a:rPr dirty="0"/>
              <a:t>Product</a:t>
            </a:r>
            <a:r>
              <a:rPr lang="en-US" dirty="0"/>
              <a:t> Family</a:t>
            </a:r>
            <a:endParaRPr dirty="0"/>
          </a:p>
        </p:txBody>
      </p:sp>
      <p:sp>
        <p:nvSpPr>
          <p:cNvPr id="254" name="Slide Number"/>
          <p:cNvSpPr txBox="1">
            <a:spLocks noGrp="1"/>
          </p:cNvSpPr>
          <p:nvPr>
            <p:ph type="sldNum" sz="quarter" idx="4294967295"/>
          </p:nvPr>
        </p:nvSpPr>
        <p:spPr>
          <a:xfrm>
            <a:off x="23308987" y="245409"/>
            <a:ext cx="291999" cy="4572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6</a:t>
            </a:fld>
            <a:endParaRPr/>
          </a:p>
        </p:txBody>
      </p:sp>
      <p:sp>
        <p:nvSpPr>
          <p:cNvPr id="5" name="High Volume Modular Stackable Units 2.0">
            <a:extLst>
              <a:ext uri="{FF2B5EF4-FFF2-40B4-BE49-F238E27FC236}">
                <a16:creationId xmlns:a16="http://schemas.microsoft.com/office/drawing/2014/main" id="{354E18E0-517D-33CE-C07A-6D54C776F832}"/>
              </a:ext>
            </a:extLst>
          </p:cNvPr>
          <p:cNvSpPr txBox="1">
            <a:spLocks noGrp="1"/>
          </p:cNvSpPr>
          <p:nvPr>
            <p:ph type="title"/>
          </p:nvPr>
        </p:nvSpPr>
        <p:spPr>
          <a:xfrm>
            <a:off x="12199014" y="1218440"/>
            <a:ext cx="10893570" cy="1045044"/>
          </a:xfrm>
          <a:prstGeom prst="rect">
            <a:avLst/>
          </a:prstGeom>
        </p:spPr>
        <p:txBody>
          <a:bodyPr anchor="ctr"/>
          <a:lstStyle>
            <a:lvl1pPr algn="ctr">
              <a:defRPr sz="2600" spc="-52">
                <a:latin typeface="Poppins Medium"/>
                <a:ea typeface="Poppins Medium"/>
                <a:cs typeface="Poppins Medium"/>
                <a:sym typeface="Poppins Medium"/>
              </a:defRPr>
            </a:lvl1pPr>
          </a:lstStyle>
          <a:p>
            <a:r>
              <a:rPr dirty="0"/>
              <a:t>High Volume Modular Stackable Units 2.0</a:t>
            </a:r>
          </a:p>
        </p:txBody>
      </p:sp>
      <p:sp>
        <p:nvSpPr>
          <p:cNvPr id="31" name="Portable and Compact Units">
            <a:extLst>
              <a:ext uri="{FF2B5EF4-FFF2-40B4-BE49-F238E27FC236}">
                <a16:creationId xmlns:a16="http://schemas.microsoft.com/office/drawing/2014/main" id="{46ADCC4B-7199-6D3D-2DE5-5463436B2B4D}"/>
              </a:ext>
            </a:extLst>
          </p:cNvPr>
          <p:cNvSpPr txBox="1"/>
          <p:nvPr/>
        </p:nvSpPr>
        <p:spPr>
          <a:xfrm>
            <a:off x="1075062" y="1218440"/>
            <a:ext cx="10036248" cy="10450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ctr">
              <a:lnSpc>
                <a:spcPct val="80000"/>
              </a:lnSpc>
              <a:spcBef>
                <a:spcPts val="0"/>
              </a:spcBef>
              <a:defRPr sz="2600" spc="-52">
                <a:latin typeface="Poppins Medium"/>
                <a:ea typeface="Poppins Medium"/>
                <a:cs typeface="Poppins Medium"/>
                <a:sym typeface="Poppins Medium"/>
              </a:defRPr>
            </a:lvl1pPr>
          </a:lstStyle>
          <a:p>
            <a:r>
              <a:t>Portable and Compact Units</a:t>
            </a:r>
          </a:p>
        </p:txBody>
      </p:sp>
      <p:sp>
        <p:nvSpPr>
          <p:cNvPr id="32" name="Capacity: 8gal/ 20L per day…">
            <a:extLst>
              <a:ext uri="{FF2B5EF4-FFF2-40B4-BE49-F238E27FC236}">
                <a16:creationId xmlns:a16="http://schemas.microsoft.com/office/drawing/2014/main" id="{06F6D4C6-08B6-AC5D-9501-65BFC750051F}"/>
              </a:ext>
            </a:extLst>
          </p:cNvPr>
          <p:cNvSpPr txBox="1"/>
          <p:nvPr/>
        </p:nvSpPr>
        <p:spPr>
          <a:xfrm>
            <a:off x="684632" y="7491536"/>
            <a:ext cx="5150353" cy="792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spcBef>
                <a:spcPts val="500"/>
              </a:spcBef>
              <a:defRPr sz="2200"/>
            </a:pPr>
            <a:r>
              <a:rPr dirty="0">
                <a:latin typeface="Maven Pro SemiBold"/>
                <a:ea typeface="Maven Pro SemiBold"/>
                <a:cs typeface="Maven Pro SemiBold"/>
                <a:sym typeface="Maven Pro SemiBold"/>
              </a:rPr>
              <a:t>Capacity:</a:t>
            </a:r>
            <a:r>
              <a:rPr dirty="0"/>
              <a:t> </a:t>
            </a:r>
            <a:r>
              <a:rPr lang="en-US" dirty="0"/>
              <a:t>Up to </a:t>
            </a:r>
            <a:r>
              <a:rPr lang="en-US" dirty="0">
                <a:latin typeface="Maven Pro Medium" pitchFamily="2" charset="77"/>
              </a:rPr>
              <a:t>5</a:t>
            </a:r>
            <a:r>
              <a:rPr dirty="0">
                <a:latin typeface="Maven Pro Medium" pitchFamily="2" charset="77"/>
              </a:rPr>
              <a:t>gal/ 20L per day</a:t>
            </a:r>
          </a:p>
          <a:p>
            <a:pPr>
              <a:spcBef>
                <a:spcPts val="500"/>
              </a:spcBef>
              <a:defRPr sz="2200"/>
            </a:pPr>
            <a:r>
              <a:rPr dirty="0">
                <a:latin typeface="Maven Pro SemiBold"/>
                <a:ea typeface="Maven Pro SemiBold"/>
                <a:cs typeface="Maven Pro SemiBold"/>
                <a:sym typeface="Maven Pro SemiBold"/>
              </a:rPr>
              <a:t>Max Consumption:</a:t>
            </a:r>
            <a:r>
              <a:rPr dirty="0"/>
              <a:t> </a:t>
            </a:r>
            <a:r>
              <a:rPr dirty="0">
                <a:latin typeface="Maven Pro Medium" pitchFamily="2" charset="77"/>
              </a:rPr>
              <a:t>450W</a:t>
            </a:r>
          </a:p>
        </p:txBody>
      </p:sp>
      <p:sp>
        <p:nvSpPr>
          <p:cNvPr id="33" name="Capacity: 20gal/ 40L per day…">
            <a:extLst>
              <a:ext uri="{FF2B5EF4-FFF2-40B4-BE49-F238E27FC236}">
                <a16:creationId xmlns:a16="http://schemas.microsoft.com/office/drawing/2014/main" id="{8422A5D4-501E-F97F-6A4B-4C6157B33EEF}"/>
              </a:ext>
            </a:extLst>
          </p:cNvPr>
          <p:cNvSpPr txBox="1"/>
          <p:nvPr/>
        </p:nvSpPr>
        <p:spPr>
          <a:xfrm>
            <a:off x="6356815" y="7491536"/>
            <a:ext cx="5033158" cy="792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spcBef>
                <a:spcPts val="500"/>
              </a:spcBef>
              <a:defRPr sz="2200"/>
            </a:pPr>
            <a:r>
              <a:rPr dirty="0">
                <a:latin typeface="Maven Pro SemiBold"/>
                <a:ea typeface="Maven Pro SemiBold"/>
                <a:cs typeface="Maven Pro SemiBold"/>
                <a:sym typeface="Maven Pro SemiBold"/>
              </a:rPr>
              <a:t>Capacity:</a:t>
            </a:r>
            <a:r>
              <a:rPr dirty="0"/>
              <a:t> </a:t>
            </a:r>
            <a:r>
              <a:rPr lang="en-US" dirty="0"/>
              <a:t>Up to  </a:t>
            </a:r>
            <a:r>
              <a:rPr lang="en-US" dirty="0">
                <a:latin typeface="Maven Pro Medium" pitchFamily="2" charset="77"/>
              </a:rPr>
              <a:t>1</a:t>
            </a:r>
            <a:r>
              <a:rPr dirty="0">
                <a:latin typeface="Maven Pro Medium" pitchFamily="2" charset="77"/>
              </a:rPr>
              <a:t>0gal/ 40L per day</a:t>
            </a:r>
          </a:p>
          <a:p>
            <a:pPr>
              <a:spcBef>
                <a:spcPts val="500"/>
              </a:spcBef>
              <a:defRPr sz="2200"/>
            </a:pPr>
            <a:r>
              <a:rPr dirty="0">
                <a:latin typeface="Maven Pro SemiBold"/>
                <a:ea typeface="Maven Pro SemiBold"/>
                <a:cs typeface="Maven Pro SemiBold"/>
                <a:sym typeface="Maven Pro SemiBold"/>
              </a:rPr>
              <a:t>Max Consumption:</a:t>
            </a:r>
            <a:r>
              <a:rPr dirty="0"/>
              <a:t> </a:t>
            </a:r>
            <a:r>
              <a:rPr dirty="0">
                <a:latin typeface="Maven Pro Medium" pitchFamily="2" charset="77"/>
              </a:rPr>
              <a:t>6</a:t>
            </a:r>
            <a:r>
              <a:rPr lang="en-US" dirty="0">
                <a:latin typeface="Maven Pro Medium" pitchFamily="2" charset="77"/>
              </a:rPr>
              <a:t>3</a:t>
            </a:r>
            <a:r>
              <a:rPr dirty="0">
                <a:latin typeface="Maven Pro Medium" pitchFamily="2" charset="77"/>
              </a:rPr>
              <a:t>0W</a:t>
            </a:r>
          </a:p>
        </p:txBody>
      </p:sp>
      <p:sp>
        <p:nvSpPr>
          <p:cNvPr id="34" name="Line">
            <a:extLst>
              <a:ext uri="{FF2B5EF4-FFF2-40B4-BE49-F238E27FC236}">
                <a16:creationId xmlns:a16="http://schemas.microsoft.com/office/drawing/2014/main" id="{DA7A73C1-9538-97F0-ED60-D25F68CBAD40}"/>
              </a:ext>
            </a:extLst>
          </p:cNvPr>
          <p:cNvSpPr/>
          <p:nvPr/>
        </p:nvSpPr>
        <p:spPr>
          <a:xfrm>
            <a:off x="685614" y="8444532"/>
            <a:ext cx="23012772" cy="1"/>
          </a:xfrm>
          <a:prstGeom prst="line">
            <a:avLst/>
          </a:prstGeom>
          <a:ln w="25400">
            <a:solidFill>
              <a:srgbClr val="000000">
                <a:alpha val="30000"/>
              </a:srgbClr>
            </a:solidFill>
            <a:miter lim="400000"/>
          </a:ln>
        </p:spPr>
        <p:txBody>
          <a:bodyPr lIns="50800" tIns="50800" rIns="50800" bIns="50800" anchor="ctr"/>
          <a:lstStyle/>
          <a:p>
            <a:endParaRPr/>
          </a:p>
        </p:txBody>
      </p:sp>
      <p:sp>
        <p:nvSpPr>
          <p:cNvPr id="35" name="Line">
            <a:extLst>
              <a:ext uri="{FF2B5EF4-FFF2-40B4-BE49-F238E27FC236}">
                <a16:creationId xmlns:a16="http://schemas.microsoft.com/office/drawing/2014/main" id="{1418D445-3A78-5AEA-AF9D-E85A946C75E9}"/>
              </a:ext>
            </a:extLst>
          </p:cNvPr>
          <p:cNvSpPr/>
          <p:nvPr/>
        </p:nvSpPr>
        <p:spPr>
          <a:xfrm>
            <a:off x="685614" y="7331119"/>
            <a:ext cx="23012772" cy="1"/>
          </a:xfrm>
          <a:prstGeom prst="line">
            <a:avLst/>
          </a:prstGeom>
          <a:ln w="25400">
            <a:solidFill>
              <a:srgbClr val="000000">
                <a:alpha val="30000"/>
              </a:srgbClr>
            </a:solidFill>
            <a:miter lim="400000"/>
          </a:ln>
        </p:spPr>
        <p:txBody>
          <a:bodyPr lIns="50800" tIns="50800" rIns="50800" bIns="50800" anchor="ctr"/>
          <a:lstStyle/>
          <a:p>
            <a:endParaRPr/>
          </a:p>
        </p:txBody>
      </p:sp>
      <p:sp>
        <p:nvSpPr>
          <p:cNvPr id="36" name="Use:…">
            <a:extLst>
              <a:ext uri="{FF2B5EF4-FFF2-40B4-BE49-F238E27FC236}">
                <a16:creationId xmlns:a16="http://schemas.microsoft.com/office/drawing/2014/main" id="{8A618AE5-8827-280B-2A0C-8BA1CDD3934A}"/>
              </a:ext>
            </a:extLst>
          </p:cNvPr>
          <p:cNvSpPr txBox="1"/>
          <p:nvPr/>
        </p:nvSpPr>
        <p:spPr>
          <a:xfrm>
            <a:off x="12342431" y="8552592"/>
            <a:ext cx="5308663" cy="1754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spcBef>
                <a:spcPts val="500"/>
              </a:spcBef>
              <a:defRPr sz="2200">
                <a:latin typeface="Maven Pro Bold"/>
                <a:ea typeface="Maven Pro Bold"/>
                <a:cs typeface="Maven Pro Bold"/>
                <a:sym typeface="Maven Pro Bold"/>
              </a:defRPr>
            </a:pPr>
            <a:r>
              <a:rPr dirty="0"/>
              <a:t>Use:</a:t>
            </a:r>
          </a:p>
          <a:p>
            <a:pPr marL="266700" indent="-266700">
              <a:spcBef>
                <a:spcPts val="500"/>
              </a:spcBef>
              <a:buSzPct val="100000"/>
              <a:buFontTx/>
              <a:buChar char="•"/>
              <a:defRPr sz="2200"/>
            </a:pPr>
            <a:r>
              <a:rPr lang="en-US" dirty="0"/>
              <a:t>Residential: </a:t>
            </a:r>
            <a:r>
              <a:rPr lang="en-US" dirty="0">
                <a:latin typeface="Maven Pro Medium" pitchFamily="2" charset="77"/>
              </a:rPr>
              <a:t>large homes</a:t>
            </a:r>
            <a:endParaRPr lang="en-US" dirty="0"/>
          </a:p>
          <a:p>
            <a:pPr marL="266700" indent="-266700">
              <a:spcBef>
                <a:spcPts val="500"/>
              </a:spcBef>
              <a:buSzPct val="100000"/>
              <a:buChar char="•"/>
              <a:defRPr sz="2200"/>
            </a:pPr>
            <a:r>
              <a:rPr dirty="0"/>
              <a:t>Commercial: </a:t>
            </a:r>
            <a:r>
              <a:rPr dirty="0">
                <a:latin typeface="Maven Pro Medium" pitchFamily="2" charset="77"/>
              </a:rPr>
              <a:t>Offices, hospitality, marine, communities, schools, factories</a:t>
            </a:r>
            <a:r>
              <a:rPr lang="en-US" dirty="0">
                <a:latin typeface="Maven Pro Medium" pitchFamily="2" charset="77"/>
              </a:rPr>
              <a:t>, education, healthcare,</a:t>
            </a:r>
            <a:endParaRPr dirty="0">
              <a:latin typeface="Maven Pro Medium" pitchFamily="2" charset="77"/>
            </a:endParaRPr>
          </a:p>
        </p:txBody>
      </p:sp>
      <p:sp>
        <p:nvSpPr>
          <p:cNvPr id="37" name="Use:…">
            <a:extLst>
              <a:ext uri="{FF2B5EF4-FFF2-40B4-BE49-F238E27FC236}">
                <a16:creationId xmlns:a16="http://schemas.microsoft.com/office/drawing/2014/main" id="{974E703A-2664-F147-531C-E3E3AE766493}"/>
              </a:ext>
            </a:extLst>
          </p:cNvPr>
          <p:cNvSpPr txBox="1"/>
          <p:nvPr/>
        </p:nvSpPr>
        <p:spPr>
          <a:xfrm>
            <a:off x="18327169" y="8552592"/>
            <a:ext cx="5952789" cy="108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spcBef>
                <a:spcPts val="500"/>
              </a:spcBef>
              <a:defRPr sz="2200">
                <a:latin typeface="Maven Pro Bold"/>
                <a:ea typeface="Maven Pro Bold"/>
                <a:cs typeface="Maven Pro Bold"/>
                <a:sym typeface="Maven Pro Bold"/>
              </a:defRPr>
            </a:pPr>
            <a:r>
              <a:rPr dirty="0"/>
              <a:t>Use:</a:t>
            </a:r>
          </a:p>
          <a:p>
            <a:pPr marL="266700" indent="-266700">
              <a:spcBef>
                <a:spcPts val="500"/>
              </a:spcBef>
              <a:buSzPct val="100000"/>
              <a:buChar char="•"/>
              <a:defRPr sz="2200"/>
            </a:pPr>
            <a:r>
              <a:rPr dirty="0"/>
              <a:t>Commercial: </a:t>
            </a:r>
            <a:r>
              <a:rPr dirty="0">
                <a:latin typeface="Maven Pro Medium" pitchFamily="2" charset="77"/>
              </a:rPr>
              <a:t>hospitality, industrial, institution, government, communities</a:t>
            </a:r>
          </a:p>
        </p:txBody>
      </p:sp>
      <p:sp>
        <p:nvSpPr>
          <p:cNvPr id="38" name="Line">
            <a:extLst>
              <a:ext uri="{FF2B5EF4-FFF2-40B4-BE49-F238E27FC236}">
                <a16:creationId xmlns:a16="http://schemas.microsoft.com/office/drawing/2014/main" id="{EEE1DBAF-B526-F2D7-E15B-942729843818}"/>
              </a:ext>
            </a:extLst>
          </p:cNvPr>
          <p:cNvSpPr/>
          <p:nvPr/>
        </p:nvSpPr>
        <p:spPr>
          <a:xfrm flipV="1">
            <a:off x="11789562" y="2295504"/>
            <a:ext cx="1" cy="10241243"/>
          </a:xfrm>
          <a:prstGeom prst="line">
            <a:avLst/>
          </a:prstGeom>
          <a:ln w="25400">
            <a:solidFill>
              <a:srgbClr val="000000">
                <a:alpha val="30000"/>
              </a:srgbClr>
            </a:solidFill>
            <a:custDash>
              <a:ds d="200000" sp="200000"/>
            </a:custDash>
            <a:miter lim="400000"/>
          </a:ln>
        </p:spPr>
        <p:txBody>
          <a:bodyPr lIns="50800" tIns="50800" rIns="50800" bIns="50800" anchor="ctr"/>
          <a:lstStyle/>
          <a:p>
            <a:endParaRPr/>
          </a:p>
        </p:txBody>
      </p:sp>
      <p:pic>
        <p:nvPicPr>
          <p:cNvPr id="39" name="product_airwell.png" descr="product_airwell.png">
            <a:extLst>
              <a:ext uri="{FF2B5EF4-FFF2-40B4-BE49-F238E27FC236}">
                <a16:creationId xmlns:a16="http://schemas.microsoft.com/office/drawing/2014/main" id="{F5ABEC25-B5D2-514F-FDBF-4C25E2A7B66D}"/>
              </a:ext>
            </a:extLst>
          </p:cNvPr>
          <p:cNvPicPr>
            <a:picLocks noChangeAspect="1"/>
          </p:cNvPicPr>
          <p:nvPr/>
        </p:nvPicPr>
        <p:blipFill>
          <a:blip r:embed="rId5"/>
          <a:stretch>
            <a:fillRect/>
          </a:stretch>
        </p:blipFill>
        <p:spPr>
          <a:xfrm>
            <a:off x="19432945" y="6310353"/>
            <a:ext cx="2152449" cy="947913"/>
          </a:xfrm>
          <a:prstGeom prst="rect">
            <a:avLst/>
          </a:prstGeom>
          <a:ln w="12700">
            <a:miter lim="400000"/>
          </a:ln>
        </p:spPr>
      </p:pic>
      <p:pic>
        <p:nvPicPr>
          <p:cNvPr id="40" name="product_drizzle.png" descr="product_drizzle.png">
            <a:extLst>
              <a:ext uri="{FF2B5EF4-FFF2-40B4-BE49-F238E27FC236}">
                <a16:creationId xmlns:a16="http://schemas.microsoft.com/office/drawing/2014/main" id="{E2F698DF-F36E-DD8F-1FC9-3896CF80E925}"/>
              </a:ext>
            </a:extLst>
          </p:cNvPr>
          <p:cNvPicPr>
            <a:picLocks noChangeAspect="1"/>
          </p:cNvPicPr>
          <p:nvPr/>
        </p:nvPicPr>
        <p:blipFill>
          <a:blip r:embed="rId6"/>
          <a:stretch>
            <a:fillRect/>
          </a:stretch>
        </p:blipFill>
        <p:spPr>
          <a:xfrm>
            <a:off x="7047307" y="6400638"/>
            <a:ext cx="2284579" cy="618671"/>
          </a:xfrm>
          <a:prstGeom prst="rect">
            <a:avLst/>
          </a:prstGeom>
          <a:ln w="12700">
            <a:miter lim="400000"/>
          </a:ln>
        </p:spPr>
      </p:pic>
      <p:pic>
        <p:nvPicPr>
          <p:cNvPr id="41" name="product_bubble.png" descr="product_bubble.png">
            <a:extLst>
              <a:ext uri="{FF2B5EF4-FFF2-40B4-BE49-F238E27FC236}">
                <a16:creationId xmlns:a16="http://schemas.microsoft.com/office/drawing/2014/main" id="{688BE439-20B4-9CAD-B08F-20741E061212}"/>
              </a:ext>
            </a:extLst>
          </p:cNvPr>
          <p:cNvPicPr>
            <a:picLocks noChangeAspect="1"/>
          </p:cNvPicPr>
          <p:nvPr/>
        </p:nvPicPr>
        <p:blipFill>
          <a:blip r:embed="rId7"/>
          <a:stretch>
            <a:fillRect/>
          </a:stretch>
        </p:blipFill>
        <p:spPr>
          <a:xfrm>
            <a:off x="1413163" y="6392026"/>
            <a:ext cx="2058439" cy="635893"/>
          </a:xfrm>
          <a:prstGeom prst="rect">
            <a:avLst/>
          </a:prstGeom>
          <a:ln w="12700">
            <a:miter lim="400000"/>
          </a:ln>
        </p:spPr>
      </p:pic>
      <p:pic>
        <p:nvPicPr>
          <p:cNvPr id="42" name="product_thunder.png" descr="product_thunder.png">
            <a:extLst>
              <a:ext uri="{FF2B5EF4-FFF2-40B4-BE49-F238E27FC236}">
                <a16:creationId xmlns:a16="http://schemas.microsoft.com/office/drawing/2014/main" id="{E7A7A646-7D5E-5377-020F-764E7D2E2D38}"/>
              </a:ext>
            </a:extLst>
          </p:cNvPr>
          <p:cNvPicPr>
            <a:picLocks noChangeAspect="1"/>
          </p:cNvPicPr>
          <p:nvPr/>
        </p:nvPicPr>
        <p:blipFill>
          <a:blip r:embed="rId8"/>
          <a:stretch>
            <a:fillRect/>
          </a:stretch>
        </p:blipFill>
        <p:spPr>
          <a:xfrm>
            <a:off x="13277547" y="6550765"/>
            <a:ext cx="2577062" cy="473962"/>
          </a:xfrm>
          <a:prstGeom prst="rect">
            <a:avLst/>
          </a:prstGeom>
          <a:ln w="12700">
            <a:miter lim="400000"/>
          </a:ln>
        </p:spPr>
      </p:pic>
      <p:sp>
        <p:nvSpPr>
          <p:cNvPr id="43" name="Use:…">
            <a:extLst>
              <a:ext uri="{FF2B5EF4-FFF2-40B4-BE49-F238E27FC236}">
                <a16:creationId xmlns:a16="http://schemas.microsoft.com/office/drawing/2014/main" id="{D148DC6A-94D3-AF88-BA79-E446A9141AA4}"/>
              </a:ext>
            </a:extLst>
          </p:cNvPr>
          <p:cNvSpPr txBox="1"/>
          <p:nvPr/>
        </p:nvSpPr>
        <p:spPr>
          <a:xfrm>
            <a:off x="6356815" y="8552592"/>
            <a:ext cx="4593274" cy="1450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spcBef>
                <a:spcPts val="500"/>
              </a:spcBef>
              <a:defRPr sz="2200">
                <a:latin typeface="Maven Pro Bold"/>
                <a:ea typeface="Maven Pro Bold"/>
                <a:cs typeface="Maven Pro Bold"/>
                <a:sym typeface="Maven Pro Bold"/>
              </a:defRPr>
            </a:pPr>
            <a:r>
              <a:rPr dirty="0"/>
              <a:t>Use:</a:t>
            </a:r>
          </a:p>
          <a:p>
            <a:pPr marL="266700" indent="-266700">
              <a:spcBef>
                <a:spcPts val="500"/>
              </a:spcBef>
              <a:buSzPct val="100000"/>
              <a:buChar char="•"/>
              <a:defRPr sz="2200"/>
            </a:pPr>
            <a:r>
              <a:rPr dirty="0"/>
              <a:t>Residential: </a:t>
            </a:r>
            <a:r>
              <a:rPr dirty="0">
                <a:latin typeface="Maven Pro Medium" pitchFamily="2" charset="77"/>
              </a:rPr>
              <a:t>large homes</a:t>
            </a:r>
          </a:p>
          <a:p>
            <a:pPr marL="266700" indent="-266700">
              <a:spcBef>
                <a:spcPts val="500"/>
              </a:spcBef>
              <a:buSzPct val="100000"/>
              <a:buChar char="•"/>
              <a:defRPr sz="2200"/>
            </a:pPr>
            <a:r>
              <a:rPr b="1" dirty="0">
                <a:latin typeface="Maven Pro SemiBold" pitchFamily="2" charset="77"/>
              </a:rPr>
              <a:t>Commercial: </a:t>
            </a:r>
            <a:r>
              <a:rPr dirty="0">
                <a:latin typeface="Maven Pro Medium" pitchFamily="2" charset="77"/>
              </a:rPr>
              <a:t>small offices, kitchens, cafes, hospitality</a:t>
            </a:r>
          </a:p>
        </p:txBody>
      </p:sp>
      <p:sp>
        <p:nvSpPr>
          <p:cNvPr id="44" name="Use:…">
            <a:extLst>
              <a:ext uri="{FF2B5EF4-FFF2-40B4-BE49-F238E27FC236}">
                <a16:creationId xmlns:a16="http://schemas.microsoft.com/office/drawing/2014/main" id="{32EA56D2-D70E-F331-12B3-424CA4A193A9}"/>
              </a:ext>
            </a:extLst>
          </p:cNvPr>
          <p:cNvSpPr txBox="1"/>
          <p:nvPr/>
        </p:nvSpPr>
        <p:spPr>
          <a:xfrm>
            <a:off x="684632" y="8552592"/>
            <a:ext cx="4719724" cy="108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spcBef>
                <a:spcPts val="500"/>
              </a:spcBef>
              <a:defRPr sz="2200">
                <a:latin typeface="Maven Pro Bold"/>
                <a:ea typeface="Maven Pro Bold"/>
                <a:cs typeface="Maven Pro Bold"/>
                <a:sym typeface="Maven Pro Bold"/>
              </a:defRPr>
            </a:pPr>
            <a:r>
              <a:rPr dirty="0"/>
              <a:t>Use:</a:t>
            </a:r>
          </a:p>
          <a:p>
            <a:pPr marL="266700" indent="-266700">
              <a:spcBef>
                <a:spcPts val="500"/>
              </a:spcBef>
              <a:buSzPct val="100000"/>
              <a:buChar char="•"/>
              <a:defRPr sz="2200"/>
            </a:pPr>
            <a:r>
              <a:rPr dirty="0"/>
              <a:t>Residential: </a:t>
            </a:r>
            <a:r>
              <a:rPr dirty="0">
                <a:latin typeface="Maven Pro Medium" pitchFamily="2" charset="77"/>
              </a:rPr>
              <a:t>small homes, apartments, small offices</a:t>
            </a:r>
          </a:p>
        </p:txBody>
      </p:sp>
      <p:sp>
        <p:nvSpPr>
          <p:cNvPr id="45" name="Line">
            <a:extLst>
              <a:ext uri="{FF2B5EF4-FFF2-40B4-BE49-F238E27FC236}">
                <a16:creationId xmlns:a16="http://schemas.microsoft.com/office/drawing/2014/main" id="{BEE11F3E-C99A-E6B5-398B-48CAE359A9EB}"/>
              </a:ext>
            </a:extLst>
          </p:cNvPr>
          <p:cNvSpPr/>
          <p:nvPr/>
        </p:nvSpPr>
        <p:spPr>
          <a:xfrm>
            <a:off x="685614" y="10370746"/>
            <a:ext cx="23012772" cy="1"/>
          </a:xfrm>
          <a:prstGeom prst="line">
            <a:avLst/>
          </a:prstGeom>
          <a:ln w="25400">
            <a:solidFill>
              <a:srgbClr val="000000">
                <a:alpha val="30000"/>
              </a:srgbClr>
            </a:solidFill>
            <a:miter lim="400000"/>
          </a:ln>
        </p:spPr>
        <p:txBody>
          <a:bodyPr lIns="50800" tIns="50800" rIns="50800" bIns="50800" anchor="ctr"/>
          <a:lstStyle/>
          <a:p>
            <a:endParaRPr/>
          </a:p>
        </p:txBody>
      </p:sp>
      <p:sp>
        <p:nvSpPr>
          <p:cNvPr id="46" name="Highlights:…">
            <a:extLst>
              <a:ext uri="{FF2B5EF4-FFF2-40B4-BE49-F238E27FC236}">
                <a16:creationId xmlns:a16="http://schemas.microsoft.com/office/drawing/2014/main" id="{9E9A7732-C1CD-E5D3-ADE2-3B0968DA18A1}"/>
              </a:ext>
            </a:extLst>
          </p:cNvPr>
          <p:cNvSpPr txBox="1"/>
          <p:nvPr/>
        </p:nvSpPr>
        <p:spPr>
          <a:xfrm>
            <a:off x="684632" y="10486794"/>
            <a:ext cx="4719724" cy="1450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spcBef>
                <a:spcPts val="1600"/>
              </a:spcBef>
              <a:defRPr sz="2200">
                <a:latin typeface="Maven Pro Bold"/>
                <a:ea typeface="Maven Pro Bold"/>
                <a:cs typeface="Maven Pro Bold"/>
                <a:sym typeface="Maven Pro Bold"/>
              </a:defRPr>
            </a:pPr>
            <a:r>
              <a:rPr dirty="0"/>
              <a:t>Highlights:</a:t>
            </a:r>
          </a:p>
          <a:p>
            <a:pPr marL="266700" indent="-266700">
              <a:spcBef>
                <a:spcPts val="500"/>
              </a:spcBef>
              <a:buSzPct val="100000"/>
              <a:buChar char="•"/>
              <a:defRPr sz="2200"/>
            </a:pPr>
            <a:r>
              <a:rPr dirty="0">
                <a:latin typeface="Maven Pro Medium" pitchFamily="2" charset="77"/>
              </a:rPr>
              <a:t>Ultra-compact design for small spaces</a:t>
            </a:r>
          </a:p>
          <a:p>
            <a:pPr marL="266700" indent="-266700">
              <a:spcBef>
                <a:spcPts val="500"/>
              </a:spcBef>
              <a:buSzPct val="100000"/>
              <a:buChar char="•"/>
              <a:defRPr sz="2200"/>
            </a:pPr>
            <a:r>
              <a:rPr dirty="0">
                <a:latin typeface="Maven Pro Medium" pitchFamily="2" charset="77"/>
              </a:rPr>
              <a:t>Simplified plug-and-play setup</a:t>
            </a:r>
          </a:p>
        </p:txBody>
      </p:sp>
      <p:sp>
        <p:nvSpPr>
          <p:cNvPr id="47" name="Highlights:…">
            <a:extLst>
              <a:ext uri="{FF2B5EF4-FFF2-40B4-BE49-F238E27FC236}">
                <a16:creationId xmlns:a16="http://schemas.microsoft.com/office/drawing/2014/main" id="{4B3B429B-96AC-8269-4FD1-368045104DDF}"/>
              </a:ext>
            </a:extLst>
          </p:cNvPr>
          <p:cNvSpPr txBox="1"/>
          <p:nvPr/>
        </p:nvSpPr>
        <p:spPr>
          <a:xfrm>
            <a:off x="6356815" y="10486794"/>
            <a:ext cx="4593274" cy="1089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spcBef>
                <a:spcPts val="1600"/>
              </a:spcBef>
              <a:defRPr sz="2200">
                <a:latin typeface="Maven Pro Bold"/>
                <a:ea typeface="Maven Pro Bold"/>
                <a:cs typeface="Maven Pro Bold"/>
                <a:sym typeface="Maven Pro Bold"/>
              </a:defRPr>
            </a:pPr>
            <a:r>
              <a:rPr dirty="0"/>
              <a:t>Highlights:</a:t>
            </a:r>
          </a:p>
          <a:p>
            <a:pPr marL="266700" indent="-266700">
              <a:spcBef>
                <a:spcPts val="500"/>
              </a:spcBef>
              <a:buSzPct val="100000"/>
              <a:buChar char="•"/>
              <a:defRPr sz="2200"/>
            </a:pPr>
            <a:r>
              <a:rPr dirty="0">
                <a:latin typeface="Maven Pro Medium" pitchFamily="2" charset="77"/>
              </a:rPr>
              <a:t>Enhanced airflow system for higher daily yield</a:t>
            </a:r>
          </a:p>
        </p:txBody>
      </p:sp>
      <p:sp>
        <p:nvSpPr>
          <p:cNvPr id="48" name="Highlights:…">
            <a:extLst>
              <a:ext uri="{FF2B5EF4-FFF2-40B4-BE49-F238E27FC236}">
                <a16:creationId xmlns:a16="http://schemas.microsoft.com/office/drawing/2014/main" id="{D96DFB34-0636-AD52-6E2C-85AC9146BD38}"/>
              </a:ext>
            </a:extLst>
          </p:cNvPr>
          <p:cNvSpPr txBox="1"/>
          <p:nvPr/>
        </p:nvSpPr>
        <p:spPr>
          <a:xfrm>
            <a:off x="12342431" y="10486794"/>
            <a:ext cx="5308663" cy="1450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spcBef>
                <a:spcPts val="1600"/>
              </a:spcBef>
              <a:defRPr sz="2200">
                <a:latin typeface="Maven Pro Bold"/>
                <a:ea typeface="Maven Pro Bold"/>
                <a:cs typeface="Maven Pro Bold"/>
                <a:sym typeface="Maven Pro Bold"/>
              </a:defRPr>
            </a:pPr>
            <a:r>
              <a:rPr dirty="0"/>
              <a:t>Highlights:</a:t>
            </a:r>
          </a:p>
          <a:p>
            <a:pPr marL="266700" indent="-266700">
              <a:spcBef>
                <a:spcPts val="500"/>
              </a:spcBef>
              <a:buSzPct val="100000"/>
              <a:buChar char="•"/>
              <a:defRPr sz="2200"/>
            </a:pPr>
            <a:r>
              <a:rPr dirty="0">
                <a:latin typeface="Maven Pro Medium" pitchFamily="2" charset="77"/>
              </a:rPr>
              <a:t>Rugged, weather-adaptable design</a:t>
            </a:r>
          </a:p>
          <a:p>
            <a:pPr marL="266700" indent="-266700">
              <a:spcBef>
                <a:spcPts val="500"/>
              </a:spcBef>
              <a:buSzPct val="100000"/>
              <a:buChar char="•"/>
              <a:defRPr sz="2200"/>
            </a:pPr>
            <a:r>
              <a:rPr dirty="0">
                <a:latin typeface="Maven Pro Medium" pitchFamily="2" charset="77"/>
              </a:rPr>
              <a:t>Single-phase operation with stable high output</a:t>
            </a:r>
          </a:p>
        </p:txBody>
      </p:sp>
      <p:sp>
        <p:nvSpPr>
          <p:cNvPr id="49" name="Highlights:…">
            <a:extLst>
              <a:ext uri="{FF2B5EF4-FFF2-40B4-BE49-F238E27FC236}">
                <a16:creationId xmlns:a16="http://schemas.microsoft.com/office/drawing/2014/main" id="{AF921A02-964F-A62D-3756-E9AB2C08601F}"/>
              </a:ext>
            </a:extLst>
          </p:cNvPr>
          <p:cNvSpPr txBox="1"/>
          <p:nvPr/>
        </p:nvSpPr>
        <p:spPr>
          <a:xfrm>
            <a:off x="18327169" y="10486794"/>
            <a:ext cx="5952789" cy="2187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spcBef>
                <a:spcPts val="1600"/>
              </a:spcBef>
              <a:defRPr sz="2200">
                <a:latin typeface="Maven Pro Bold"/>
                <a:ea typeface="Maven Pro Bold"/>
                <a:cs typeface="Maven Pro Bold"/>
                <a:sym typeface="Maven Pro Bold"/>
              </a:defRPr>
            </a:pPr>
            <a:r>
              <a:rPr dirty="0"/>
              <a:t>Highlights:</a:t>
            </a:r>
          </a:p>
          <a:p>
            <a:pPr marL="266700" indent="-266700">
              <a:spcBef>
                <a:spcPts val="500"/>
              </a:spcBef>
              <a:buSzPct val="100000"/>
              <a:buChar char="•"/>
              <a:defRPr sz="2200"/>
            </a:pPr>
            <a:r>
              <a:rPr lang="en-US" dirty="0">
                <a:latin typeface="Maven Pro Medium" pitchFamily="2" charset="77"/>
              </a:rPr>
              <a:t>Modular</a:t>
            </a:r>
          </a:p>
          <a:p>
            <a:pPr marL="266700" indent="-266700">
              <a:spcBef>
                <a:spcPts val="500"/>
              </a:spcBef>
              <a:buSzPct val="100000"/>
              <a:buChar char="•"/>
              <a:defRPr sz="2200"/>
            </a:pPr>
            <a:r>
              <a:rPr dirty="0">
                <a:latin typeface="Maven Pro Medium" pitchFamily="2" charset="77"/>
              </a:rPr>
              <a:t>High-capacity model for industrial and institutional use</a:t>
            </a:r>
          </a:p>
          <a:p>
            <a:pPr marL="266700" indent="-266700">
              <a:spcBef>
                <a:spcPts val="500"/>
              </a:spcBef>
              <a:buSzPct val="100000"/>
              <a:buChar char="•"/>
              <a:defRPr sz="2200"/>
            </a:pPr>
            <a:r>
              <a:rPr dirty="0">
                <a:latin typeface="Maven Pro Medium" pitchFamily="2" charset="77"/>
              </a:rPr>
              <a:t>Designed for round-the-clock operation</a:t>
            </a:r>
            <a:endParaRPr lang="en-US" dirty="0">
              <a:latin typeface="Maven Pro Medium" pitchFamily="2" charset="77"/>
            </a:endParaRPr>
          </a:p>
          <a:p>
            <a:pPr marL="266700" indent="-266700">
              <a:spcBef>
                <a:spcPts val="500"/>
              </a:spcBef>
              <a:buSzPct val="100000"/>
              <a:buFontTx/>
              <a:buChar char="•"/>
              <a:defRPr sz="2200"/>
            </a:pPr>
            <a:r>
              <a:rPr lang="en-US" sz="2200" dirty="0">
                <a:latin typeface="Maven Pro Medium" pitchFamily="2" charset="77"/>
              </a:rPr>
              <a:t>No downtime, no single point of failure</a:t>
            </a:r>
          </a:p>
        </p:txBody>
      </p:sp>
      <p:sp>
        <p:nvSpPr>
          <p:cNvPr id="50" name="Capacity: 40gal/ 150L per day…">
            <a:extLst>
              <a:ext uri="{FF2B5EF4-FFF2-40B4-BE49-F238E27FC236}">
                <a16:creationId xmlns:a16="http://schemas.microsoft.com/office/drawing/2014/main" id="{E05707D2-7F61-F8EA-F441-B9828BC954EF}"/>
              </a:ext>
            </a:extLst>
          </p:cNvPr>
          <p:cNvSpPr txBox="1"/>
          <p:nvPr/>
        </p:nvSpPr>
        <p:spPr>
          <a:xfrm>
            <a:off x="12338880" y="7491536"/>
            <a:ext cx="5033158" cy="792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spcBef>
                <a:spcPts val="500"/>
              </a:spcBef>
              <a:defRPr sz="2200"/>
            </a:pPr>
            <a:r>
              <a:rPr dirty="0">
                <a:latin typeface="Maven Pro SemiBold"/>
                <a:ea typeface="Maven Pro SemiBold"/>
                <a:cs typeface="Maven Pro SemiBold"/>
                <a:sym typeface="Maven Pro SemiBold"/>
              </a:rPr>
              <a:t>Capacity:</a:t>
            </a:r>
            <a:r>
              <a:rPr dirty="0"/>
              <a:t> </a:t>
            </a:r>
            <a:r>
              <a:rPr lang="en-US" dirty="0">
                <a:latin typeface="Maven Pro Medium" pitchFamily="2" charset="77"/>
              </a:rPr>
              <a:t>Up to </a:t>
            </a:r>
            <a:r>
              <a:rPr dirty="0">
                <a:latin typeface="Maven Pro Medium" pitchFamily="2" charset="77"/>
              </a:rPr>
              <a:t>40gal/ 150L per day</a:t>
            </a:r>
          </a:p>
          <a:p>
            <a:pPr>
              <a:spcBef>
                <a:spcPts val="500"/>
              </a:spcBef>
              <a:defRPr sz="2200"/>
            </a:pPr>
            <a:r>
              <a:rPr dirty="0">
                <a:latin typeface="Maven Pro SemiBold"/>
                <a:ea typeface="Maven Pro SemiBold"/>
                <a:cs typeface="Maven Pro SemiBold"/>
                <a:sym typeface="Maven Pro SemiBold"/>
              </a:rPr>
              <a:t>Max Consumption:</a:t>
            </a:r>
            <a:r>
              <a:rPr dirty="0"/>
              <a:t> </a:t>
            </a:r>
            <a:r>
              <a:rPr lang="en-US" dirty="0">
                <a:latin typeface="Maven Pro Medium" pitchFamily="2" charset="77"/>
              </a:rPr>
              <a:t>2400</a:t>
            </a:r>
            <a:r>
              <a:rPr dirty="0">
                <a:latin typeface="Maven Pro Medium" pitchFamily="2" charset="77"/>
              </a:rPr>
              <a:t>W</a:t>
            </a:r>
          </a:p>
        </p:txBody>
      </p:sp>
      <p:sp>
        <p:nvSpPr>
          <p:cNvPr id="51" name="Capacity: 125gal/ 475L per day…">
            <a:extLst>
              <a:ext uri="{FF2B5EF4-FFF2-40B4-BE49-F238E27FC236}">
                <a16:creationId xmlns:a16="http://schemas.microsoft.com/office/drawing/2014/main" id="{4B6128F3-E87C-F0CC-2605-65B189891159}"/>
              </a:ext>
            </a:extLst>
          </p:cNvPr>
          <p:cNvSpPr txBox="1"/>
          <p:nvPr/>
        </p:nvSpPr>
        <p:spPr>
          <a:xfrm>
            <a:off x="18327639" y="7499721"/>
            <a:ext cx="5033158" cy="776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spcBef>
                <a:spcPts val="500"/>
              </a:spcBef>
              <a:defRPr sz="2200"/>
            </a:pPr>
            <a:r>
              <a:rPr dirty="0">
                <a:latin typeface="Maven Pro SemiBold"/>
                <a:ea typeface="Maven Pro SemiBold"/>
                <a:cs typeface="Maven Pro SemiBold"/>
                <a:sym typeface="Maven Pro SemiBold"/>
              </a:rPr>
              <a:t>Capacity:</a:t>
            </a:r>
            <a:r>
              <a:rPr dirty="0"/>
              <a:t> </a:t>
            </a:r>
            <a:r>
              <a:rPr lang="en-US" dirty="0">
                <a:latin typeface="Maven Pro Medium" pitchFamily="2" charset="77"/>
              </a:rPr>
              <a:t>Up to </a:t>
            </a:r>
            <a:r>
              <a:rPr dirty="0">
                <a:latin typeface="Maven Pro Medium" pitchFamily="2" charset="77"/>
              </a:rPr>
              <a:t>125gal/ 475L per day</a:t>
            </a:r>
          </a:p>
          <a:p>
            <a:pPr>
              <a:spcBef>
                <a:spcPts val="500"/>
              </a:spcBef>
              <a:defRPr sz="2200"/>
            </a:pPr>
            <a:r>
              <a:rPr dirty="0">
                <a:latin typeface="Maven Pro SemiBold"/>
                <a:ea typeface="Maven Pro SemiBold"/>
                <a:cs typeface="Maven Pro SemiBold"/>
                <a:sym typeface="Maven Pro SemiBold"/>
              </a:rPr>
              <a:t>Max Consumption:</a:t>
            </a:r>
            <a:r>
              <a:rPr dirty="0"/>
              <a:t> </a:t>
            </a:r>
            <a:r>
              <a:rPr lang="en-US" dirty="0">
                <a:latin typeface="Maven Pro Medium" pitchFamily="2" charset="77"/>
              </a:rPr>
              <a:t>7000</a:t>
            </a:r>
            <a:r>
              <a:rPr dirty="0">
                <a:latin typeface="Maven Pro Medium" pitchFamily="2" charset="77"/>
              </a:rPr>
              <a:t>W</a:t>
            </a:r>
          </a:p>
        </p:txBody>
      </p:sp>
      <p:pic>
        <p:nvPicPr>
          <p:cNvPr id="52" name="Picture 51" descr="A white box with a black and white label  AI-generated content may be incorrect.">
            <a:extLst>
              <a:ext uri="{FF2B5EF4-FFF2-40B4-BE49-F238E27FC236}">
                <a16:creationId xmlns:a16="http://schemas.microsoft.com/office/drawing/2014/main" id="{66C34F6A-85A7-FB0A-7249-CA26135195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13959" y="3004315"/>
            <a:ext cx="2317923" cy="3187146"/>
          </a:xfrm>
          <a:prstGeom prst="rect">
            <a:avLst/>
          </a:prstGeom>
        </p:spPr>
      </p:pic>
      <p:pic>
        <p:nvPicPr>
          <p:cNvPr id="55" name="Picture 54" descr="A black and white water dispenser  AI-generated content may be incorrect.">
            <a:extLst>
              <a:ext uri="{FF2B5EF4-FFF2-40B4-BE49-F238E27FC236}">
                <a16:creationId xmlns:a16="http://schemas.microsoft.com/office/drawing/2014/main" id="{F72B78DD-569C-16BE-38B2-60653B18BD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319584" y="2807716"/>
            <a:ext cx="2397504" cy="3327570"/>
          </a:xfrm>
          <a:prstGeom prst="rect">
            <a:avLst/>
          </a:prstGeom>
        </p:spPr>
      </p:pic>
      <p:sp>
        <p:nvSpPr>
          <p:cNvPr id="3" name="Portable and Compact Units">
            <a:extLst>
              <a:ext uri="{FF2B5EF4-FFF2-40B4-BE49-F238E27FC236}">
                <a16:creationId xmlns:a16="http://schemas.microsoft.com/office/drawing/2014/main" id="{6D32C524-9C96-ED64-3C24-DB1A22A744D7}"/>
              </a:ext>
            </a:extLst>
          </p:cNvPr>
          <p:cNvSpPr txBox="1"/>
          <p:nvPr/>
        </p:nvSpPr>
        <p:spPr>
          <a:xfrm>
            <a:off x="6771438" y="12946272"/>
            <a:ext cx="10036248" cy="4775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ctr">
              <a:lnSpc>
                <a:spcPct val="80000"/>
              </a:lnSpc>
              <a:spcBef>
                <a:spcPts val="0"/>
              </a:spcBef>
              <a:defRPr sz="2600" spc="-52">
                <a:latin typeface="Poppins Medium"/>
                <a:ea typeface="Poppins Medium"/>
                <a:cs typeface="Poppins Medium"/>
                <a:sym typeface="Poppins Medium"/>
              </a:defRPr>
            </a:lvl1pPr>
          </a:lstStyle>
          <a:p>
            <a:r>
              <a:rPr lang="en-US" sz="2100" dirty="0"/>
              <a:t>50/60 Hz  |  Grid &amp; Off-Grid Compatible  |  Single-Phase &amp; 3-Phase Operation</a:t>
            </a:r>
          </a:p>
        </p:txBody>
      </p:sp>
      <p:pic>
        <p:nvPicPr>
          <p:cNvPr id="7" name="object 2">
            <a:extLst>
              <a:ext uri="{FF2B5EF4-FFF2-40B4-BE49-F238E27FC236}">
                <a16:creationId xmlns:a16="http://schemas.microsoft.com/office/drawing/2014/main" id="{1AEDDF07-2822-4901-DB1E-7EEC31E20F63}"/>
              </a:ext>
            </a:extLst>
          </p:cNvPr>
          <p:cNvPicPr/>
          <p:nvPr/>
        </p:nvPicPr>
        <p:blipFill>
          <a:blip r:embed="rId11" cstate="print"/>
          <a:stretch>
            <a:fillRect/>
          </a:stretch>
        </p:blipFill>
        <p:spPr>
          <a:xfrm>
            <a:off x="1336177" y="3446826"/>
            <a:ext cx="2218568" cy="2773453"/>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0E6D9"/>
        </a:solidFill>
        <a:effectLst/>
      </p:bgPr>
    </p:bg>
    <p:spTree>
      <p:nvGrpSpPr>
        <p:cNvPr id="1" name=""/>
        <p:cNvGrpSpPr/>
        <p:nvPr/>
      </p:nvGrpSpPr>
      <p:grpSpPr>
        <a:xfrm>
          <a:off x="0" y="0"/>
          <a:ext cx="0" cy="0"/>
          <a:chOff x="0" y="0"/>
          <a:chExt cx="0" cy="0"/>
        </a:xfrm>
      </p:grpSpPr>
      <p:sp>
        <p:nvSpPr>
          <p:cNvPr id="283" name="Line"/>
          <p:cNvSpPr/>
          <p:nvPr/>
        </p:nvSpPr>
        <p:spPr>
          <a:xfrm>
            <a:off x="765001" y="924073"/>
            <a:ext cx="22853999" cy="1"/>
          </a:xfrm>
          <a:prstGeom prst="line">
            <a:avLst/>
          </a:prstGeom>
          <a:ln w="25400">
            <a:solidFill>
              <a:srgbClr val="5E5E5E"/>
            </a:solidFill>
            <a:miter lim="400000"/>
          </a:ln>
        </p:spPr>
        <p:txBody>
          <a:bodyPr lIns="50800" tIns="50800" rIns="50800" bIns="50800" anchor="ctr"/>
          <a:lstStyle/>
          <a:p>
            <a:endParaRPr/>
          </a:p>
        </p:txBody>
      </p:sp>
      <p:pic>
        <p:nvPicPr>
          <p:cNvPr id="284" name="logo.png" descr="logo.png"/>
          <p:cNvPicPr>
            <a:picLocks noChangeAspect="1"/>
          </p:cNvPicPr>
          <p:nvPr/>
        </p:nvPicPr>
        <p:blipFill>
          <a:blip r:embed="rId3"/>
          <a:stretch>
            <a:fillRect/>
          </a:stretch>
        </p:blipFill>
        <p:spPr>
          <a:xfrm>
            <a:off x="777055" y="240438"/>
            <a:ext cx="1044739" cy="454442"/>
          </a:xfrm>
          <a:prstGeom prst="rect">
            <a:avLst/>
          </a:prstGeom>
          <a:ln w="12700">
            <a:miter lim="400000"/>
          </a:ln>
        </p:spPr>
      </p:pic>
      <p:sp>
        <p:nvSpPr>
          <p:cNvPr id="285" name="/ Product"/>
          <p:cNvSpPr txBox="1"/>
          <p:nvPr/>
        </p:nvSpPr>
        <p:spPr>
          <a:xfrm>
            <a:off x="1922843" y="239058"/>
            <a:ext cx="1400557"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400">
                <a:solidFill>
                  <a:srgbClr val="5E5E5E"/>
                </a:solidFill>
              </a:defRPr>
            </a:lvl1pPr>
          </a:lstStyle>
          <a:p>
            <a:r>
              <a:t>/ Product</a:t>
            </a:r>
          </a:p>
        </p:txBody>
      </p:sp>
      <p:sp>
        <p:nvSpPr>
          <p:cNvPr id="286" name="Slide Number"/>
          <p:cNvSpPr txBox="1">
            <a:spLocks noGrp="1"/>
          </p:cNvSpPr>
          <p:nvPr>
            <p:ph type="sldNum" sz="quarter" idx="4294967295"/>
          </p:nvPr>
        </p:nvSpPr>
        <p:spPr>
          <a:xfrm>
            <a:off x="23311730" y="245409"/>
            <a:ext cx="289256" cy="4572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7</a:t>
            </a:fld>
            <a:endParaRPr/>
          </a:p>
        </p:txBody>
      </p:sp>
      <p:sp>
        <p:nvSpPr>
          <p:cNvPr id="288" name="Upcoming Product Additions"/>
          <p:cNvSpPr txBox="1">
            <a:spLocks noGrp="1"/>
          </p:cNvSpPr>
          <p:nvPr>
            <p:ph type="title"/>
          </p:nvPr>
        </p:nvSpPr>
        <p:spPr>
          <a:xfrm>
            <a:off x="763244" y="1494889"/>
            <a:ext cx="22857511" cy="1473367"/>
          </a:xfrm>
          <a:prstGeom prst="rect">
            <a:avLst/>
          </a:prstGeom>
        </p:spPr>
        <p:txBody>
          <a:bodyPr/>
          <a:lstStyle>
            <a:lvl1pPr defTabSz="2267655">
              <a:defRPr sz="7626" spc="-152"/>
            </a:lvl1pPr>
          </a:lstStyle>
          <a:p>
            <a:r>
              <a:rPr dirty="0"/>
              <a:t>Innovation &amp; R&amp;D Pipeline</a:t>
            </a:r>
          </a:p>
        </p:txBody>
      </p:sp>
      <p:graphicFrame>
        <p:nvGraphicFramePr>
          <p:cNvPr id="3" name="Table 1">
            <a:extLst>
              <a:ext uri="{FF2B5EF4-FFF2-40B4-BE49-F238E27FC236}">
                <a16:creationId xmlns:a16="http://schemas.microsoft.com/office/drawing/2014/main" id="{B2CB9EF0-BFAC-1A09-C625-4677534C9937}"/>
              </a:ext>
            </a:extLst>
          </p:cNvPr>
          <p:cNvGraphicFramePr/>
          <p:nvPr>
            <p:extLst>
              <p:ext uri="{D42A27DB-BD31-4B8C-83A1-F6EECF244321}">
                <p14:modId xmlns:p14="http://schemas.microsoft.com/office/powerpoint/2010/main" val="1404793013"/>
              </p:ext>
            </p:extLst>
          </p:nvPr>
        </p:nvGraphicFramePr>
        <p:xfrm>
          <a:off x="765000" y="2794084"/>
          <a:ext cx="22843683" cy="10453566"/>
        </p:xfrm>
        <a:graphic>
          <a:graphicData uri="http://schemas.openxmlformats.org/drawingml/2006/table">
            <a:tbl>
              <a:tblPr firstRow="1" firstCol="1">
                <a:tableStyleId>{4C3C2611-4C71-4FC5-86AE-919BDF0F9419}</a:tableStyleId>
              </a:tblPr>
              <a:tblGrid>
                <a:gridCol w="7614561">
                  <a:extLst>
                    <a:ext uri="{9D8B030D-6E8A-4147-A177-3AD203B41FA5}">
                      <a16:colId xmlns:a16="http://schemas.microsoft.com/office/drawing/2014/main" val="20000"/>
                    </a:ext>
                  </a:extLst>
                </a:gridCol>
                <a:gridCol w="7614561">
                  <a:extLst>
                    <a:ext uri="{9D8B030D-6E8A-4147-A177-3AD203B41FA5}">
                      <a16:colId xmlns:a16="http://schemas.microsoft.com/office/drawing/2014/main" val="20001"/>
                    </a:ext>
                  </a:extLst>
                </a:gridCol>
                <a:gridCol w="7614561">
                  <a:extLst>
                    <a:ext uri="{9D8B030D-6E8A-4147-A177-3AD203B41FA5}">
                      <a16:colId xmlns:a16="http://schemas.microsoft.com/office/drawing/2014/main" val="20002"/>
                    </a:ext>
                  </a:extLst>
                </a:gridCol>
              </a:tblGrid>
              <a:tr h="849929">
                <a:tc>
                  <a:txBody>
                    <a:bodyPr/>
                    <a:lstStyle/>
                    <a:p>
                      <a:pPr algn="ctr" defTabSz="914400">
                        <a:tabLst>
                          <a:tab pos="1663700" algn="l"/>
                        </a:tabLst>
                        <a:defRPr sz="1800" b="0"/>
                      </a:pPr>
                      <a:r>
                        <a:rPr sz="2400" dirty="0">
                          <a:latin typeface="Maven Pro Bold"/>
                          <a:ea typeface="Maven Pro Bold"/>
                          <a:cs typeface="Maven Pro Bold"/>
                          <a:sym typeface="Maven Pro Bold"/>
                        </a:rPr>
                        <a:t>Product</a:t>
                      </a:r>
                    </a:p>
                  </a:txBody>
                  <a:tcPr marL="50800" marR="50800" marT="50800" marB="50800" anchor="ctr" horzOverflow="overflow">
                    <a:solidFill>
                      <a:srgbClr val="D5D5D5"/>
                    </a:solidFill>
                  </a:tcPr>
                </a:tc>
                <a:tc>
                  <a:txBody>
                    <a:bodyPr/>
                    <a:lstStyle/>
                    <a:p>
                      <a:pPr algn="ctr" defTabSz="914400">
                        <a:tabLst>
                          <a:tab pos="1663700" algn="l"/>
                        </a:tabLst>
                        <a:defRPr sz="1800" b="0"/>
                      </a:pPr>
                      <a:r>
                        <a:rPr sz="2400">
                          <a:latin typeface="Maven Pro Bold"/>
                          <a:ea typeface="Maven Pro Bold"/>
                          <a:cs typeface="Maven Pro Bold"/>
                          <a:sym typeface="Maven Pro Bold"/>
                        </a:rPr>
                        <a:t>Capabilities</a:t>
                      </a:r>
                    </a:p>
                  </a:txBody>
                  <a:tcPr marL="50800" marR="50800" marT="50800" marB="50800" anchor="ctr" horzOverflow="overflow">
                    <a:solidFill>
                      <a:srgbClr val="D5D5D5"/>
                    </a:solidFill>
                  </a:tcPr>
                </a:tc>
                <a:tc>
                  <a:txBody>
                    <a:bodyPr/>
                    <a:lstStyle/>
                    <a:p>
                      <a:pPr algn="ctr" defTabSz="914400">
                        <a:tabLst>
                          <a:tab pos="1663700" algn="l"/>
                        </a:tabLst>
                        <a:defRPr sz="1800" b="0"/>
                      </a:pPr>
                      <a:r>
                        <a:rPr sz="2400" dirty="0">
                          <a:latin typeface="Maven Pro Bold"/>
                          <a:ea typeface="Maven Pro Bold"/>
                          <a:cs typeface="Maven Pro Bold"/>
                          <a:sym typeface="Maven Pro Bold"/>
                        </a:rPr>
                        <a:t>Target Market</a:t>
                      </a:r>
                    </a:p>
                  </a:txBody>
                  <a:tcPr marL="50800" marR="50800" marT="50800" marB="50800" anchor="ctr" horzOverflow="overflow">
                    <a:solidFill>
                      <a:srgbClr val="D5D5D5"/>
                    </a:solidFill>
                  </a:tcPr>
                </a:tc>
                <a:extLst>
                  <a:ext uri="{0D108BD9-81ED-4DB2-BD59-A6C34878D82A}">
                    <a16:rowId xmlns:a16="http://schemas.microsoft.com/office/drawing/2014/main" val="10000"/>
                  </a:ext>
                </a:extLst>
              </a:tr>
              <a:tr h="1851238">
                <a:tc>
                  <a:txBody>
                    <a:bodyPr/>
                    <a:lstStyle/>
                    <a:p>
                      <a:pPr algn="ctr" defTabSz="914400">
                        <a:tabLst>
                          <a:tab pos="1663700" algn="l"/>
                        </a:tabLst>
                        <a:defRPr sz="1800" b="0"/>
                      </a:pPr>
                      <a:r>
                        <a:rPr sz="2400">
                          <a:latin typeface="Maven Pro Bold"/>
                          <a:ea typeface="Maven Pro Bold"/>
                          <a:cs typeface="Maven Pro Bold"/>
                          <a:sym typeface="Maven Pro Bold"/>
                        </a:rPr>
                        <a:t>Product Improvement &amp; Efficiency</a:t>
                      </a:r>
                    </a:p>
                  </a:txBody>
                  <a:tcPr marL="50800" marR="50800" marT="50800" marB="50800" anchor="ctr" horzOverflow="overflow">
                    <a:solidFill>
                      <a:srgbClr val="FFD608"/>
                    </a:solidFill>
                  </a:tcPr>
                </a:tc>
                <a:tc>
                  <a:txBody>
                    <a:bodyPr/>
                    <a:lstStyle/>
                    <a:p>
                      <a:pPr marL="203200" indent="-203200" algn="l" defTabSz="914400">
                        <a:spcBef>
                          <a:spcPts val="500"/>
                        </a:spcBef>
                        <a:buSzPct val="123000"/>
                        <a:buChar char="•"/>
                        <a:defRPr sz="1800">
                          <a:latin typeface="Maven Pro Regular Regular"/>
                          <a:ea typeface="Maven Pro Regular Regular"/>
                          <a:cs typeface="Maven Pro Regular Regular"/>
                        </a:defRPr>
                      </a:pPr>
                      <a:r>
                        <a:rPr sz="1700" b="0" i="0" dirty="0">
                          <a:latin typeface="Maven Pro Medium" pitchFamily="2" charset="77"/>
                        </a:rPr>
                        <a:t>Next-gen energy optimization; advanced cooling, condenser systems, and MOF-class desiccants for higher water yield per kWh.</a:t>
                      </a:r>
                    </a:p>
                    <a:p>
                      <a:pPr marL="203200" indent="-203200" algn="l" defTabSz="914400">
                        <a:spcBef>
                          <a:spcPts val="500"/>
                        </a:spcBef>
                        <a:buSzPct val="123000"/>
                        <a:buChar char="•"/>
                        <a:defRPr sz="1800">
                          <a:latin typeface="Maven Pro Regular Regular"/>
                          <a:ea typeface="Maven Pro Regular Regular"/>
                          <a:cs typeface="Maven Pro Regular Regular"/>
                        </a:defRPr>
                      </a:pPr>
                      <a:r>
                        <a:rPr sz="1700" b="0" i="0" dirty="0">
                          <a:latin typeface="Maven Pro Medium" pitchFamily="2" charset="77"/>
                        </a:rPr>
                        <a:t>Smart IoT-enabled monitoring with predictive servicing across the entire fleet.</a:t>
                      </a:r>
                    </a:p>
                    <a:p>
                      <a:pPr marL="203200" indent="-203200" algn="l" defTabSz="914400">
                        <a:spcBef>
                          <a:spcPts val="500"/>
                        </a:spcBef>
                        <a:buSzPct val="123000"/>
                        <a:buChar char="•"/>
                        <a:defRPr sz="1800">
                          <a:latin typeface="Maven Pro Regular Regular"/>
                          <a:ea typeface="Maven Pro Regular Regular"/>
                          <a:cs typeface="Maven Pro Regular Regular"/>
                        </a:defRPr>
                      </a:pPr>
                      <a:r>
                        <a:rPr sz="1700" b="0" i="0" dirty="0">
                          <a:latin typeface="Maven Pro Medium" pitchFamily="2" charset="77"/>
                        </a:rPr>
                        <a:t>Compact, modular product development across all segments.</a:t>
                      </a:r>
                    </a:p>
                  </a:txBody>
                  <a:tcPr marL="127000" marR="127000" marT="127000" marB="127000" anchor="ctr" horzOverflow="overflow"/>
                </a:tc>
                <a:tc>
                  <a:txBody>
                    <a:bodyPr/>
                    <a:lstStyle/>
                    <a:p>
                      <a:pPr marL="203200" indent="-203200" algn="l" defTabSz="914400">
                        <a:spcBef>
                          <a:spcPts val="500"/>
                        </a:spcBef>
                        <a:buSzPct val="123000"/>
                        <a:buChar char="•"/>
                        <a:defRPr sz="1800">
                          <a:latin typeface="Maven Pro Regular Regular"/>
                          <a:ea typeface="Maven Pro Regular Regular"/>
                          <a:cs typeface="Maven Pro Regular Regular"/>
                        </a:defRPr>
                      </a:pPr>
                      <a:r>
                        <a:rPr sz="1700" b="0" i="0">
                          <a:latin typeface="Maven Pro Medium" pitchFamily="2" charset="77"/>
                        </a:rPr>
                        <a:t>Cross-segment deployment — homes, hospitality, communities, and industrial sites.</a:t>
                      </a:r>
                    </a:p>
                    <a:p>
                      <a:pPr marL="203200" indent="-203200" algn="l" defTabSz="914400">
                        <a:spcBef>
                          <a:spcPts val="500"/>
                        </a:spcBef>
                        <a:buSzPct val="123000"/>
                        <a:buChar char="•"/>
                        <a:defRPr sz="1800">
                          <a:latin typeface="Maven Pro Regular Regular"/>
                          <a:ea typeface="Maven Pro Regular Regular"/>
                          <a:cs typeface="Maven Pro Regular Regular"/>
                        </a:defRPr>
                      </a:pPr>
                      <a:r>
                        <a:rPr sz="1700" b="0" i="0">
                          <a:latin typeface="Maven Pro Medium" pitchFamily="2" charset="77"/>
                        </a:rPr>
                        <a:t>Drives margin expansion and improves platform-wide product lifespan.</a:t>
                      </a:r>
                    </a:p>
                  </a:txBody>
                  <a:tcPr marL="127000" marR="127000" marT="127000" marB="127000" anchor="ctr" horzOverflow="overflow"/>
                </a:tc>
                <a:extLst>
                  <a:ext uri="{0D108BD9-81ED-4DB2-BD59-A6C34878D82A}">
                    <a16:rowId xmlns:a16="http://schemas.microsoft.com/office/drawing/2014/main" val="10001"/>
                  </a:ext>
                </a:extLst>
              </a:tr>
              <a:tr h="2137338">
                <a:tc>
                  <a:txBody>
                    <a:bodyPr/>
                    <a:lstStyle/>
                    <a:p>
                      <a:pPr algn="ctr" defTabSz="914400">
                        <a:tabLst>
                          <a:tab pos="1663700" algn="l"/>
                        </a:tabLst>
                        <a:defRPr sz="1800" b="0"/>
                      </a:pPr>
                      <a:r>
                        <a:rPr sz="2400">
                          <a:latin typeface="Maven Pro Bold"/>
                          <a:ea typeface="Maven Pro Bold"/>
                          <a:cs typeface="Maven Pro Bold"/>
                          <a:sym typeface="Maven Pro Bold"/>
                        </a:rPr>
                        <a:t>Adverse &amp; Diverse Climate Systems</a:t>
                      </a:r>
                    </a:p>
                  </a:txBody>
                  <a:tcPr marL="50800" marR="50800" marT="50800" marB="50800" anchor="ctr" horzOverflow="overflow">
                    <a:solidFill>
                      <a:srgbClr val="FFD608"/>
                    </a:solidFill>
                  </a:tcPr>
                </a:tc>
                <a:tc>
                  <a:txBody>
                    <a:bodyPr/>
                    <a:lstStyle/>
                    <a:p>
                      <a:pPr marL="203200" indent="-203200" algn="l" defTabSz="914400">
                        <a:spcBef>
                          <a:spcPts val="500"/>
                        </a:spcBef>
                        <a:buSzPct val="123000"/>
                        <a:buChar char="•"/>
                        <a:defRPr sz="1800">
                          <a:latin typeface="Maven Pro Regular Regular"/>
                          <a:ea typeface="Maven Pro Regular Regular"/>
                          <a:cs typeface="Maven Pro Regular Regular"/>
                        </a:defRPr>
                      </a:pPr>
                      <a:r>
                        <a:rPr sz="1700" b="0" i="0" dirty="0">
                          <a:latin typeface="Maven Pro Medium" pitchFamily="2" charset="77"/>
                        </a:rPr>
                        <a:t>Hybrid AWG generating clean, mineralized water year-round in low-humidity, high-temperature, and harsh conditions.</a:t>
                      </a:r>
                    </a:p>
                    <a:p>
                      <a:pPr marL="203200" indent="-203200" algn="l" defTabSz="914400">
                        <a:spcBef>
                          <a:spcPts val="500"/>
                        </a:spcBef>
                        <a:buSzPct val="123000"/>
                        <a:buChar char="•"/>
                        <a:defRPr sz="1800">
                          <a:latin typeface="Maven Pro Regular Regular"/>
                          <a:ea typeface="Maven Pro Regular Regular"/>
                          <a:cs typeface="Maven Pro Regular Regular"/>
                        </a:defRPr>
                      </a:pPr>
                      <a:r>
                        <a:rPr sz="1700" b="0" i="0" dirty="0">
                          <a:latin typeface="Maven Pro Medium" pitchFamily="2" charset="77"/>
                        </a:rPr>
                        <a:t>Corrosion- and dust-resistant builds engineered for </a:t>
                      </a:r>
                      <a:r>
                        <a:rPr lang="en-US" sz="1700" b="0" i="0" dirty="0">
                          <a:latin typeface="Maven Pro Medium" pitchFamily="2" charset="77"/>
                        </a:rPr>
                        <a:t>desert</a:t>
                      </a:r>
                      <a:r>
                        <a:rPr sz="1700" b="0" i="0" dirty="0">
                          <a:latin typeface="Maven Pro Medium" pitchFamily="2" charset="77"/>
                        </a:rPr>
                        <a:t>, coastal, and high-altitude deployment.</a:t>
                      </a:r>
                    </a:p>
                    <a:p>
                      <a:pPr marL="203200" indent="-203200" algn="l" defTabSz="914400">
                        <a:spcBef>
                          <a:spcPts val="500"/>
                        </a:spcBef>
                        <a:buSzPct val="123000"/>
                        <a:buChar char="•"/>
                        <a:defRPr sz="1800">
                          <a:latin typeface="Maven Pro Regular Regular"/>
                          <a:ea typeface="Maven Pro Regular Regular"/>
                          <a:cs typeface="Maven Pro Regular Regular"/>
                        </a:defRPr>
                      </a:pPr>
                      <a:r>
                        <a:rPr sz="1700" b="0" i="0" dirty="0">
                          <a:latin typeface="Maven Pro Medium" pitchFamily="2" charset="77"/>
                        </a:rPr>
                        <a:t>Portable off-grid systems including JalVeer™ for the Indian Armed Forces.</a:t>
                      </a:r>
                    </a:p>
                  </a:txBody>
                  <a:tcPr marL="127000" marR="127000" marT="127000" marB="127000" anchor="ctr" horzOverflow="overflow"/>
                </a:tc>
                <a:tc>
                  <a:txBody>
                    <a:bodyPr/>
                    <a:lstStyle/>
                    <a:p>
                      <a:pPr marL="203200" indent="-203200" algn="l" defTabSz="914400">
                        <a:spcBef>
                          <a:spcPts val="500"/>
                        </a:spcBef>
                        <a:buSzPct val="123000"/>
                        <a:buChar char="•"/>
                        <a:defRPr sz="1800">
                          <a:latin typeface="Maven Pro Regular Regular"/>
                          <a:ea typeface="Maven Pro Regular Regular"/>
                          <a:cs typeface="Maven Pro Regular Regular"/>
                        </a:defRPr>
                      </a:pPr>
                      <a:r>
                        <a:rPr sz="1700" b="0" i="0" dirty="0">
                          <a:latin typeface="Maven Pro Medium" pitchFamily="2" charset="77"/>
                        </a:rPr>
                        <a:t>GCC, Middle East, North Africa, and Sub-Saharan markets where conventional AWG systems fail.</a:t>
                      </a:r>
                    </a:p>
                    <a:p>
                      <a:pPr marL="203200" indent="-203200" algn="l" defTabSz="914400">
                        <a:spcBef>
                          <a:spcPts val="500"/>
                        </a:spcBef>
                        <a:buSzPct val="123000"/>
                        <a:buChar char="•"/>
                        <a:defRPr sz="1800">
                          <a:latin typeface="Maven Pro Regular Regular"/>
                          <a:ea typeface="Maven Pro Regular Regular"/>
                          <a:cs typeface="Maven Pro Regular Regular"/>
                        </a:defRPr>
                      </a:pPr>
                      <a:r>
                        <a:rPr sz="1700" b="0" i="0" dirty="0">
                          <a:latin typeface="Maven Pro Medium" pitchFamily="2" charset="77"/>
                        </a:rPr>
                        <a:t>Defence, humanitarian, and disaster-response deployments globally — replicable for the US Army.</a:t>
                      </a:r>
                    </a:p>
                  </a:txBody>
                  <a:tcPr marL="127000" marR="127000" marT="127000" marB="127000" anchor="ctr" horzOverflow="overflow"/>
                </a:tc>
                <a:extLst>
                  <a:ext uri="{0D108BD9-81ED-4DB2-BD59-A6C34878D82A}">
                    <a16:rowId xmlns:a16="http://schemas.microsoft.com/office/drawing/2014/main" val="10002"/>
                  </a:ext>
                </a:extLst>
              </a:tr>
              <a:tr h="1851238">
                <a:tc>
                  <a:txBody>
                    <a:bodyPr/>
                    <a:lstStyle/>
                    <a:p>
                      <a:pPr algn="ctr" defTabSz="914400">
                        <a:tabLst>
                          <a:tab pos="1663700" algn="l"/>
                        </a:tabLst>
                        <a:defRPr sz="1800" b="0"/>
                      </a:pPr>
                      <a:r>
                        <a:rPr sz="2400" dirty="0">
                          <a:latin typeface="Maven Pro Bold"/>
                          <a:ea typeface="Maven Pro Bold"/>
                          <a:cs typeface="Maven Pro Bold"/>
                          <a:sym typeface="Maven Pro Bold"/>
                        </a:rPr>
                        <a:t>Sustainable Green Technologies</a:t>
                      </a:r>
                    </a:p>
                  </a:txBody>
                  <a:tcPr marL="50800" marR="50800" marT="50800" marB="50800" anchor="ctr" horzOverflow="overflow">
                    <a:solidFill>
                      <a:srgbClr val="FFD608"/>
                    </a:solidFill>
                  </a:tcPr>
                </a:tc>
                <a:tc>
                  <a:txBody>
                    <a:bodyPr/>
                    <a:lstStyle/>
                    <a:p>
                      <a:pPr marL="203200" indent="-203200" algn="l" defTabSz="914400">
                        <a:spcBef>
                          <a:spcPts val="500"/>
                        </a:spcBef>
                        <a:buSzPct val="123000"/>
                        <a:buChar char="•"/>
                        <a:defRPr sz="1800">
                          <a:latin typeface="Maven Pro Regular Regular"/>
                          <a:ea typeface="Maven Pro Regular Regular"/>
                          <a:cs typeface="Maven Pro Regular Regular"/>
                        </a:defRPr>
                      </a:pPr>
                      <a:r>
                        <a:rPr sz="1700" b="0" i="0">
                          <a:latin typeface="Maven Pro Medium" pitchFamily="2" charset="77"/>
                        </a:rPr>
                        <a:t>Solar-powered AWG systems with renewable-assisted hybrid water generation.</a:t>
                      </a:r>
                    </a:p>
                    <a:p>
                      <a:pPr marL="203200" indent="-203200" algn="l" defTabSz="914400">
                        <a:spcBef>
                          <a:spcPts val="500"/>
                        </a:spcBef>
                        <a:buSzPct val="123000"/>
                        <a:buChar char="•"/>
                        <a:defRPr sz="1800">
                          <a:latin typeface="Maven Pro Regular Regular"/>
                          <a:ea typeface="Maven Pro Regular Regular"/>
                          <a:cs typeface="Maven Pro Regular Regular"/>
                        </a:defRPr>
                      </a:pPr>
                      <a:r>
                        <a:rPr sz="1700" b="0" i="0">
                          <a:latin typeface="Maven Pro Medium" pitchFamily="2" charset="77"/>
                        </a:rPr>
                        <a:t>Waste-heat-to-water recovery and HDH renewable integration (in development with Anna University).</a:t>
                      </a:r>
                    </a:p>
                    <a:p>
                      <a:pPr marL="203200" indent="-203200" algn="l" defTabSz="914400">
                        <a:spcBef>
                          <a:spcPts val="500"/>
                        </a:spcBef>
                        <a:buSzPct val="123000"/>
                        <a:buChar char="•"/>
                        <a:defRPr sz="1800">
                          <a:latin typeface="Maven Pro Regular Regular"/>
                          <a:ea typeface="Maven Pro Regular Regular"/>
                          <a:cs typeface="Maven Pro Regular Regular"/>
                        </a:defRPr>
                      </a:pPr>
                      <a:r>
                        <a:rPr sz="1700" b="0" i="0">
                          <a:latin typeface="Maven Pro Medium" pitchFamily="2" charset="77"/>
                        </a:rPr>
                        <a:t>Solid-state and MOF (Metal-Organic Framework) desiccants under 5+ years of in-house research for low-humidity environments.</a:t>
                      </a:r>
                    </a:p>
                  </a:txBody>
                  <a:tcPr marL="127000" marR="127000" marT="127000" marB="127000" anchor="ctr" horzOverflow="overflow"/>
                </a:tc>
                <a:tc>
                  <a:txBody>
                    <a:bodyPr/>
                    <a:lstStyle/>
                    <a:p>
                      <a:pPr marL="203200" indent="-203200" algn="l" defTabSz="914400">
                        <a:spcBef>
                          <a:spcPts val="500"/>
                        </a:spcBef>
                        <a:buSzPct val="123000"/>
                        <a:buChar char="•"/>
                        <a:defRPr sz="1800">
                          <a:latin typeface="Maven Pro Regular Regular"/>
                          <a:ea typeface="Maven Pro Regular Regular"/>
                          <a:cs typeface="Maven Pro Regular Regular"/>
                        </a:defRPr>
                      </a:pPr>
                      <a:r>
                        <a:rPr sz="1700" b="0" i="0" dirty="0">
                          <a:latin typeface="Maven Pro Medium" pitchFamily="2" charset="77"/>
                        </a:rPr>
                        <a:t>ESG-aligned corporate campuses, hotels, hospitals, and government facilities pursuing net-zero water and carbon goals.</a:t>
                      </a:r>
                    </a:p>
                    <a:p>
                      <a:pPr marL="203200" indent="-203200" algn="l" defTabSz="914400">
                        <a:spcBef>
                          <a:spcPts val="500"/>
                        </a:spcBef>
                        <a:buSzPct val="123000"/>
                        <a:buChar char="•"/>
                        <a:defRPr sz="1800">
                          <a:latin typeface="Maven Pro Regular Regular"/>
                          <a:ea typeface="Maven Pro Regular Regular"/>
                          <a:cs typeface="Maven Pro Regular Regular"/>
                        </a:defRPr>
                      </a:pPr>
                      <a:r>
                        <a:rPr sz="1700" b="0" i="0" dirty="0">
                          <a:latin typeface="Maven Pro Medium" pitchFamily="2" charset="77"/>
                        </a:rPr>
                        <a:t>Real estate developers, ESG-funded infrastructure projects, and green-finance-eligible sectors.</a:t>
                      </a:r>
                    </a:p>
                    <a:p>
                      <a:pPr marL="203200" indent="-203200" algn="l" defTabSz="914400">
                        <a:spcBef>
                          <a:spcPts val="500"/>
                        </a:spcBef>
                        <a:buSzPct val="123000"/>
                        <a:buChar char="•"/>
                        <a:defRPr sz="1800">
                          <a:latin typeface="Maven Pro Regular Regular"/>
                          <a:ea typeface="Maven Pro Regular Regular"/>
                          <a:cs typeface="Maven Pro Regular Regular"/>
                        </a:defRPr>
                      </a:pPr>
                      <a:r>
                        <a:rPr sz="1700" b="0" i="0" dirty="0">
                          <a:latin typeface="Maven Pro Medium" pitchFamily="2" charset="77"/>
                        </a:rPr>
                        <a:t>Carbon credits, water credits, and ESG procurement programs.</a:t>
                      </a:r>
                    </a:p>
                  </a:txBody>
                  <a:tcPr marL="127000" marR="127000" marT="127000" marB="127000" anchor="ctr" horzOverflow="overflow"/>
                </a:tc>
                <a:extLst>
                  <a:ext uri="{0D108BD9-81ED-4DB2-BD59-A6C34878D82A}">
                    <a16:rowId xmlns:a16="http://schemas.microsoft.com/office/drawing/2014/main" val="10003"/>
                  </a:ext>
                </a:extLst>
              </a:tr>
              <a:tr h="1495015">
                <a:tc>
                  <a:txBody>
                    <a:bodyPr/>
                    <a:lstStyle/>
                    <a:p>
                      <a:pPr algn="ctr" defTabSz="914400">
                        <a:tabLst>
                          <a:tab pos="1663700" algn="l"/>
                        </a:tabLst>
                        <a:defRPr sz="1800" b="0"/>
                      </a:pPr>
                      <a:r>
                        <a:rPr sz="2400" dirty="0">
                          <a:latin typeface="Maven Pro Bold"/>
                          <a:ea typeface="Maven Pro Bold"/>
                          <a:cs typeface="Maven Pro Bold"/>
                          <a:sym typeface="Maven Pro Bold"/>
                        </a:rPr>
                        <a:t>Industrial &amp; Smart Infrastructure</a:t>
                      </a:r>
                    </a:p>
                  </a:txBody>
                  <a:tcPr marL="50800" marR="50800" marT="50800" marB="50800" anchor="ctr" horzOverflow="overflow">
                    <a:solidFill>
                      <a:srgbClr val="FFD608"/>
                    </a:solidFill>
                  </a:tcPr>
                </a:tc>
                <a:tc>
                  <a:txBody>
                    <a:bodyPr/>
                    <a:lstStyle/>
                    <a:p>
                      <a:pPr marL="203200" indent="-203200" algn="l" defTabSz="914400">
                        <a:spcBef>
                          <a:spcPts val="500"/>
                        </a:spcBef>
                        <a:buSzPct val="123000"/>
                        <a:buChar char="•"/>
                        <a:defRPr sz="1800">
                          <a:latin typeface="Maven Pro Regular Regular"/>
                          <a:ea typeface="Maven Pro Regular Regular"/>
                          <a:cs typeface="Maven Pro Regular Regular"/>
                        </a:defRPr>
                      </a:pPr>
                      <a:r>
                        <a:rPr sz="1700" b="0" i="0">
                          <a:latin typeface="Maven Pro Medium" pitchFamily="2" charset="77"/>
                        </a:rPr>
                        <a:t>High-capacity AWG and smart water kiosks at industrial and community scale.</a:t>
                      </a:r>
                    </a:p>
                    <a:p>
                      <a:pPr marL="203200" indent="-203200" algn="l" defTabSz="914400">
                        <a:spcBef>
                          <a:spcPts val="500"/>
                        </a:spcBef>
                        <a:buSzPct val="123000"/>
                        <a:buChar char="•"/>
                        <a:defRPr sz="1800">
                          <a:latin typeface="Maven Pro Regular Regular"/>
                          <a:ea typeface="Maven Pro Regular Regular"/>
                          <a:cs typeface="Maven Pro Regular Regular"/>
                        </a:defRPr>
                      </a:pPr>
                      <a:r>
                        <a:rPr sz="1700" b="0" i="0">
                          <a:latin typeface="Maven Pro Medium" pitchFamily="2" charset="77"/>
                        </a:rPr>
                        <a:t>Centralized AeroNero Data Center — 1 of 3 AWG climate-data labs globally.</a:t>
                      </a:r>
                    </a:p>
                  </a:txBody>
                  <a:tcPr marL="127000" marR="127000" marT="127000" marB="127000" anchor="ctr" horzOverflow="overflow"/>
                </a:tc>
                <a:tc>
                  <a:txBody>
                    <a:bodyPr/>
                    <a:lstStyle/>
                    <a:p>
                      <a:pPr marL="203200" indent="-203200" algn="l" defTabSz="914400">
                        <a:spcBef>
                          <a:spcPts val="500"/>
                        </a:spcBef>
                        <a:buSzPct val="123000"/>
                        <a:buChar char="•"/>
                        <a:defRPr sz="1800">
                          <a:latin typeface="Maven Pro Regular Regular"/>
                          <a:ea typeface="Maven Pro Regular Regular"/>
                          <a:cs typeface="Maven Pro Regular Regular"/>
                        </a:defRPr>
                      </a:pPr>
                      <a:r>
                        <a:rPr sz="1700" b="0" i="0" dirty="0">
                          <a:latin typeface="Maven Pro Medium" pitchFamily="2" charset="77"/>
                        </a:rPr>
                        <a:t>Industrial facilities, smart cities, factories, and airports — plus the data layer underpinning Aeronero’s long-term defensibility.</a:t>
                      </a:r>
                    </a:p>
                  </a:txBody>
                  <a:tcPr marL="127000" marR="127000" marT="127000" marB="127000" anchor="ctr" horzOverflow="overflow"/>
                </a:tc>
                <a:extLst>
                  <a:ext uri="{0D108BD9-81ED-4DB2-BD59-A6C34878D82A}">
                    <a16:rowId xmlns:a16="http://schemas.microsoft.com/office/drawing/2014/main" val="10004"/>
                  </a:ext>
                </a:extLst>
              </a:tr>
              <a:tr h="1105374">
                <a:tc>
                  <a:txBody>
                    <a:bodyPr/>
                    <a:lstStyle/>
                    <a:p>
                      <a:pPr algn="ctr" defTabSz="914400">
                        <a:defRPr sz="1800" b="0"/>
                      </a:pPr>
                      <a:r>
                        <a:rPr sz="2400" dirty="0">
                          <a:latin typeface="Maven Pro Bold"/>
                          <a:ea typeface="Maven Pro Bold"/>
                          <a:cs typeface="Maven Pro Bold"/>
                          <a:sym typeface="Maven Pro Bold"/>
                        </a:rPr>
                        <a:t>Aural Technology &amp; Wellness</a:t>
                      </a:r>
                    </a:p>
                  </a:txBody>
                  <a:tcPr marL="50800" marR="50800" marT="50800" marB="50800" anchor="ctr" horzOverflow="overflow">
                    <a:solidFill>
                      <a:srgbClr val="FFD608"/>
                    </a:solidFill>
                  </a:tcPr>
                </a:tc>
                <a:tc>
                  <a:txBody>
                    <a:bodyPr/>
                    <a:lstStyle/>
                    <a:p>
                      <a:pPr marL="203200" indent="-203200" algn="l" defTabSz="914400">
                        <a:spcBef>
                          <a:spcPts val="400"/>
                        </a:spcBef>
                        <a:buSzPct val="123000"/>
                        <a:buChar char="•"/>
                        <a:defRPr sz="1800">
                          <a:latin typeface="Maven Pro Regular Regular"/>
                        </a:defRPr>
                      </a:pPr>
                      <a:r>
                        <a:rPr sz="1700" b="0" i="0" dirty="0">
                          <a:latin typeface="Maven Pro Medium" pitchFamily="2" charset="77"/>
                        </a:rPr>
                        <a:t>Sound-frequency and acoustic resonance studies on water structure.</a:t>
                      </a:r>
                    </a:p>
                    <a:p>
                      <a:pPr marL="203200" indent="-203200" algn="l" defTabSz="914400">
                        <a:spcBef>
                          <a:spcPts val="400"/>
                        </a:spcBef>
                        <a:buSzPct val="123000"/>
                        <a:buChar char="•"/>
                        <a:defRPr sz="1800">
                          <a:latin typeface="Maven Pro Regular Regular"/>
                        </a:defRPr>
                      </a:pPr>
                      <a:r>
                        <a:rPr sz="1700" b="0" i="0" dirty="0">
                          <a:latin typeface="Maven Pro Medium" pitchFamily="2" charset="77"/>
                        </a:rPr>
                        <a:t>Smart vibrating bottle and cap systems integrated with AQUAIR.</a:t>
                      </a:r>
                    </a:p>
                  </a:txBody>
                  <a:tcPr marL="127000" marR="127000" marT="127000" marB="127000" anchor="ctr" horzOverflow="overflow"/>
                </a:tc>
                <a:tc>
                  <a:txBody>
                    <a:bodyPr/>
                    <a:lstStyle/>
                    <a:p>
                      <a:pPr marL="203200" indent="-203200" algn="l" defTabSz="914400">
                        <a:spcBef>
                          <a:spcPts val="400"/>
                        </a:spcBef>
                        <a:buSzPct val="123000"/>
                        <a:buChar char="•"/>
                        <a:defRPr sz="1800">
                          <a:latin typeface="Maven Pro Regular Regular"/>
                        </a:defRPr>
                      </a:pPr>
                      <a:r>
                        <a:rPr sz="1700" b="0" i="0" dirty="0">
                          <a:latin typeface="Maven Pro Medium" pitchFamily="2" charset="77"/>
                        </a:rPr>
                        <a:t>Premium hospitality, wellness, and consumer hydration segments.</a:t>
                      </a:r>
                    </a:p>
                    <a:p>
                      <a:pPr marL="203200" indent="-203200" algn="l" defTabSz="914400">
                        <a:spcBef>
                          <a:spcPts val="400"/>
                        </a:spcBef>
                        <a:buSzPct val="123000"/>
                        <a:buChar char="•"/>
                        <a:defRPr sz="1800">
                          <a:latin typeface="Maven Pro Regular Regular"/>
                        </a:defRPr>
                      </a:pPr>
                      <a:r>
                        <a:rPr sz="1700" b="0" i="0" dirty="0">
                          <a:latin typeface="Maven Pro Medium" pitchFamily="2" charset="77"/>
                        </a:rPr>
                        <a:t>Differentiates AQUAIR as a wellness platform — beyond bottled water.</a:t>
                      </a:r>
                    </a:p>
                  </a:txBody>
                  <a:tcPr marL="127000" marR="127000" marT="127000" marB="127000" anchor="ctr" horzOverflow="overflow"/>
                </a:tc>
                <a:extLst>
                  <a:ext uri="{0D108BD9-81ED-4DB2-BD59-A6C34878D82A}">
                    <a16:rowId xmlns:a16="http://schemas.microsoft.com/office/drawing/2014/main" val="10005"/>
                  </a:ext>
                </a:extLst>
              </a:tr>
              <a:tr h="1163434">
                <a:tc>
                  <a:txBody>
                    <a:bodyPr/>
                    <a:lstStyle/>
                    <a:p>
                      <a:pPr algn="ctr" defTabSz="914400">
                        <a:defRPr sz="1800" b="0"/>
                      </a:pPr>
                      <a:r>
                        <a:rPr sz="2400" dirty="0">
                          <a:latin typeface="Maven Pro Bold"/>
                          <a:ea typeface="Maven Pro Bold"/>
                          <a:cs typeface="Maven Pro Bold"/>
                          <a:sym typeface="Maven Pro Bold"/>
                        </a:rPr>
                        <a:t>QLNZ Circular Innovation</a:t>
                      </a:r>
                    </a:p>
                  </a:txBody>
                  <a:tcPr marL="50800" marR="50800" marT="50800" marB="50800" anchor="ctr" horzOverflow="overflow">
                    <a:solidFill>
                      <a:srgbClr val="FFD608"/>
                    </a:solidFill>
                  </a:tcPr>
                </a:tc>
                <a:tc>
                  <a:txBody>
                    <a:bodyPr/>
                    <a:lstStyle/>
                    <a:p>
                      <a:pPr marL="203200" indent="-203200" algn="l" defTabSz="914400">
                        <a:spcBef>
                          <a:spcPts val="400"/>
                        </a:spcBef>
                        <a:buSzPct val="123000"/>
                        <a:buChar char="•"/>
                        <a:defRPr sz="1800">
                          <a:latin typeface="Maven Pro Regular Regular"/>
                        </a:defRPr>
                      </a:pPr>
                      <a:r>
                        <a:rPr sz="1700" b="0" i="0" dirty="0">
                          <a:latin typeface="Maven Pro Medium" pitchFamily="2" charset="77"/>
                        </a:rPr>
                        <a:t>Wastewater treatment and circular water-economy systems.</a:t>
                      </a:r>
                    </a:p>
                    <a:p>
                      <a:pPr marL="203200" indent="-203200" algn="l" defTabSz="914400">
                        <a:spcBef>
                          <a:spcPts val="400"/>
                        </a:spcBef>
                        <a:buSzPct val="123000"/>
                        <a:buChar char="•"/>
                        <a:defRPr sz="1800">
                          <a:latin typeface="Maven Pro Regular Regular"/>
                        </a:defRPr>
                      </a:pPr>
                      <a:r>
                        <a:rPr sz="1700" b="0" i="0" dirty="0">
                          <a:latin typeface="Maven Pro Medium" pitchFamily="2" charset="77"/>
                        </a:rPr>
                        <a:t>Green material and resource recovery; climate resilience projects.</a:t>
                      </a:r>
                    </a:p>
                  </a:txBody>
                  <a:tcPr marL="127000" marR="127000" marT="127000" marB="127000" anchor="ctr" horzOverflow="overflow"/>
                </a:tc>
                <a:tc>
                  <a:txBody>
                    <a:bodyPr/>
                    <a:lstStyle/>
                    <a:p>
                      <a:pPr marL="203200" indent="-203200" algn="l" defTabSz="914400">
                        <a:spcBef>
                          <a:spcPts val="400"/>
                        </a:spcBef>
                        <a:buSzPct val="123000"/>
                        <a:buChar char="•"/>
                        <a:defRPr sz="1800">
                          <a:latin typeface="Maven Pro Regular Regular"/>
                        </a:defRPr>
                      </a:pPr>
                      <a:r>
                        <a:rPr sz="1700" b="0" i="0" dirty="0">
                          <a:latin typeface="Maven Pro Medium" pitchFamily="2" charset="77"/>
                        </a:rPr>
                        <a:t>Industrial wastewater, real estate, and municipal sustainability.</a:t>
                      </a:r>
                    </a:p>
                    <a:p>
                      <a:pPr marL="203200" indent="-203200" algn="l" defTabSz="914400">
                        <a:spcBef>
                          <a:spcPts val="400"/>
                        </a:spcBef>
                        <a:buSzPct val="123000"/>
                        <a:buChar char="•"/>
                        <a:defRPr sz="1800">
                          <a:latin typeface="Maven Pro Regular Regular"/>
                        </a:defRPr>
                      </a:pPr>
                      <a:r>
                        <a:rPr sz="1700" b="0" i="0" dirty="0">
                          <a:latin typeface="Maven Pro Medium" pitchFamily="2" charset="77"/>
                        </a:rPr>
                        <a:t>Expands Aeronero TAM beyond AWG into broader environmental tech.</a:t>
                      </a:r>
                    </a:p>
                  </a:txBody>
                  <a:tcPr marL="127000" marR="127000" marT="127000" marB="127000" anchor="ctr" horzOverflow="overflow"/>
                </a:tc>
                <a:extLst>
                  <a:ext uri="{0D108BD9-81ED-4DB2-BD59-A6C34878D82A}">
                    <a16:rowId xmlns:a16="http://schemas.microsoft.com/office/drawing/2014/main" val="10006"/>
                  </a:ext>
                </a:extLst>
              </a:tr>
            </a:tbl>
          </a:graphicData>
        </a:graphic>
      </p:graphicFrame>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E6D9"/>
        </a:solidFill>
        <a:effectLst/>
      </p:bgPr>
    </p:bg>
    <p:spTree>
      <p:nvGrpSpPr>
        <p:cNvPr id="1" name=""/>
        <p:cNvGrpSpPr/>
        <p:nvPr/>
      </p:nvGrpSpPr>
      <p:grpSpPr>
        <a:xfrm>
          <a:off x="0" y="0"/>
          <a:ext cx="0" cy="0"/>
          <a:chOff x="0" y="0"/>
          <a:chExt cx="0" cy="0"/>
        </a:xfrm>
      </p:grpSpPr>
      <p:sp>
        <p:nvSpPr>
          <p:cNvPr id="290" name="Line"/>
          <p:cNvSpPr/>
          <p:nvPr/>
        </p:nvSpPr>
        <p:spPr>
          <a:xfrm>
            <a:off x="765001" y="924073"/>
            <a:ext cx="22853999" cy="1"/>
          </a:xfrm>
          <a:prstGeom prst="line">
            <a:avLst/>
          </a:prstGeom>
          <a:ln w="25400">
            <a:solidFill>
              <a:srgbClr val="5E5E5E"/>
            </a:solidFill>
            <a:miter lim="400000"/>
          </a:ln>
        </p:spPr>
        <p:txBody>
          <a:bodyPr lIns="50800" tIns="50800" rIns="50800" bIns="50800" anchor="ctr"/>
          <a:lstStyle/>
          <a:p>
            <a:endParaRPr/>
          </a:p>
        </p:txBody>
      </p:sp>
      <p:pic>
        <p:nvPicPr>
          <p:cNvPr id="291" name="logo.png" descr="logo.png"/>
          <p:cNvPicPr>
            <a:picLocks noChangeAspect="1"/>
          </p:cNvPicPr>
          <p:nvPr/>
        </p:nvPicPr>
        <p:blipFill>
          <a:blip r:embed="rId2"/>
          <a:stretch>
            <a:fillRect/>
          </a:stretch>
        </p:blipFill>
        <p:spPr>
          <a:xfrm>
            <a:off x="777055" y="240438"/>
            <a:ext cx="1044739" cy="454442"/>
          </a:xfrm>
          <a:prstGeom prst="rect">
            <a:avLst/>
          </a:prstGeom>
          <a:ln w="12700">
            <a:miter lim="400000"/>
          </a:ln>
        </p:spPr>
      </p:pic>
      <p:sp>
        <p:nvSpPr>
          <p:cNvPr id="292" name="/ Product"/>
          <p:cNvSpPr txBox="1"/>
          <p:nvPr/>
        </p:nvSpPr>
        <p:spPr>
          <a:xfrm>
            <a:off x="1922843" y="239058"/>
            <a:ext cx="1400557"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400">
                <a:solidFill>
                  <a:srgbClr val="5E5E5E"/>
                </a:solidFill>
              </a:defRPr>
            </a:lvl1pPr>
          </a:lstStyle>
          <a:p>
            <a:r>
              <a:t>/ Product</a:t>
            </a:r>
          </a:p>
        </p:txBody>
      </p:sp>
      <p:sp>
        <p:nvSpPr>
          <p:cNvPr id="293" name="Slide Number"/>
          <p:cNvSpPr txBox="1">
            <a:spLocks noGrp="1"/>
          </p:cNvSpPr>
          <p:nvPr>
            <p:ph type="sldNum" sz="quarter" idx="4294967295"/>
          </p:nvPr>
        </p:nvSpPr>
        <p:spPr>
          <a:xfrm>
            <a:off x="23309292" y="245409"/>
            <a:ext cx="291694" cy="4572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sp>
        <p:nvSpPr>
          <p:cNvPr id="294" name="Deep Tech Stack – Integrated Smart Water Infrastructure"/>
          <p:cNvSpPr txBox="1">
            <a:spLocks noGrp="1"/>
          </p:cNvSpPr>
          <p:nvPr>
            <p:ph type="title"/>
          </p:nvPr>
        </p:nvSpPr>
        <p:spPr>
          <a:xfrm>
            <a:off x="763244" y="1528244"/>
            <a:ext cx="22857511" cy="2701431"/>
          </a:xfrm>
          <a:prstGeom prst="rect">
            <a:avLst/>
          </a:prstGeom>
        </p:spPr>
        <p:txBody>
          <a:bodyPr/>
          <a:lstStyle>
            <a:lvl1pPr defTabSz="2316421">
              <a:defRPr sz="7790" spc="-155"/>
            </a:lvl1pPr>
          </a:lstStyle>
          <a:p>
            <a:pPr>
              <a:lnSpc>
                <a:spcPct val="100000"/>
              </a:lnSpc>
            </a:pPr>
            <a:r>
              <a:rPr dirty="0"/>
              <a:t>Deep Tech Stack – Integrated Smart Water Infrastructure</a:t>
            </a:r>
          </a:p>
        </p:txBody>
      </p:sp>
      <p:sp>
        <p:nvSpPr>
          <p:cNvPr id="295" name="🔧 Built on Proprietary Firmware…"/>
          <p:cNvSpPr txBox="1"/>
          <p:nvPr/>
        </p:nvSpPr>
        <p:spPr>
          <a:xfrm>
            <a:off x="817224" y="9986865"/>
            <a:ext cx="6301448" cy="22555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spcBef>
                <a:spcPts val="1400"/>
              </a:spcBef>
              <a:defRPr sz="2600">
                <a:latin typeface="Maven Pro SemiBold"/>
                <a:ea typeface="Maven Pro SemiBold"/>
                <a:cs typeface="Maven Pro SemiBold"/>
                <a:sym typeface="Maven Pro SemiBold"/>
              </a:defRPr>
            </a:pPr>
            <a:r>
              <a:rPr dirty="0">
                <a:latin typeface="Maven Pro Medium" pitchFamily="2" charset="77"/>
              </a:rPr>
              <a:t>🔧 Hardware &amp; Coil Engineering</a:t>
            </a:r>
          </a:p>
          <a:p>
            <a:pPr marL="304800" indent="-304800">
              <a:spcBef>
                <a:spcPts val="1400"/>
              </a:spcBef>
              <a:buSzPct val="123000"/>
              <a:buChar char="•"/>
              <a:defRPr sz="2600"/>
            </a:pPr>
            <a:r>
              <a:rPr dirty="0">
                <a:latin typeface="Maven Pro Medium" pitchFamily="2" charset="77"/>
              </a:rPr>
              <a:t>Proprietary coil and condenser design for higher water-yield-per-kWh</a:t>
            </a:r>
          </a:p>
          <a:p>
            <a:pPr marL="304800" indent="-304800">
              <a:spcBef>
                <a:spcPts val="1400"/>
              </a:spcBef>
              <a:buSzPct val="123000"/>
              <a:buChar char="•"/>
              <a:defRPr sz="2600"/>
            </a:pPr>
            <a:r>
              <a:rPr dirty="0">
                <a:latin typeface="Maven Pro Medium" pitchFamily="2" charset="77"/>
              </a:rPr>
              <a:t>Engineered footprint, sound profile, and aesthetics across product lines</a:t>
            </a:r>
          </a:p>
        </p:txBody>
      </p:sp>
      <p:sp>
        <p:nvSpPr>
          <p:cNvPr id="296" name="Aeronero’s AWG systems go beyond basic water generation — we represent a full-stack deep tech platform combining advanced hardware, software, and IoT. Aeronero is the only company approaching this from a dual pronged approach of water extraction and ener"/>
          <p:cNvSpPr txBox="1"/>
          <p:nvPr/>
        </p:nvSpPr>
        <p:spPr>
          <a:xfrm>
            <a:off x="763244" y="4310546"/>
            <a:ext cx="22445537" cy="2971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defTabSz="825500">
              <a:lnSpc>
                <a:spcPct val="100000"/>
              </a:lnSpc>
              <a:spcBef>
                <a:spcPts val="0"/>
              </a:spcBef>
              <a:defRPr sz="3000"/>
            </a:pPr>
            <a:r>
              <a:rPr>
                <a:latin typeface="Maven Pro Medium" pitchFamily="2" charset="77"/>
              </a:rPr>
              <a:t>Aeronero’s AWG systems go beyond basic water generation — we represent a full-stack deep tech platform combining advanced hardware, software, and IoT. Aeronero is </a:t>
            </a:r>
            <a:r>
              <a:rPr>
                <a:latin typeface="Maven Pro Medium" pitchFamily="2" charset="77"/>
                <a:ea typeface="Maven Pro Bold"/>
                <a:cs typeface="Maven Pro Bold"/>
                <a:sym typeface="Maven Pro Bold"/>
              </a:rPr>
              <a:t>the only company</a:t>
            </a:r>
            <a:r>
              <a:rPr>
                <a:latin typeface="Maven Pro Medium" pitchFamily="2" charset="77"/>
              </a:rPr>
              <a:t> approaching this from a dual pronged approach of water extraction and energy optimization.</a:t>
            </a:r>
          </a:p>
          <a:p>
            <a:pPr defTabSz="825500">
              <a:lnSpc>
                <a:spcPct val="100000"/>
              </a:lnSpc>
              <a:spcBef>
                <a:spcPts val="0"/>
              </a:spcBef>
              <a:defRPr sz="3000"/>
            </a:pPr>
            <a:endParaRPr>
              <a:latin typeface="Maven Pro Medium" pitchFamily="2" charset="77"/>
            </a:endParaRPr>
          </a:p>
          <a:p>
            <a:pPr defTabSz="825500">
              <a:lnSpc>
                <a:spcPct val="100000"/>
              </a:lnSpc>
              <a:spcBef>
                <a:spcPts val="0"/>
              </a:spcBef>
              <a:defRPr sz="3000"/>
            </a:pPr>
            <a:r>
              <a:rPr>
                <a:latin typeface="Maven Pro Medium" pitchFamily="2" charset="77"/>
              </a:rPr>
              <a:t>We don’t just make machines. We build </a:t>
            </a:r>
            <a:r>
              <a:rPr>
                <a:latin typeface="Maven Pro Medium" pitchFamily="2" charset="77"/>
                <a:ea typeface="Maven Pro Bold"/>
                <a:cs typeface="Maven Pro Bold"/>
                <a:sym typeface="Maven Pro Bold"/>
              </a:rPr>
              <a:t>connected infrastructure</a:t>
            </a:r>
            <a:r>
              <a:rPr>
                <a:latin typeface="Maven Pro Medium" pitchFamily="2" charset="77"/>
              </a:rPr>
              <a:t> that adapts, optimizes, and scales.</a:t>
            </a:r>
          </a:p>
        </p:txBody>
      </p:sp>
      <p:pic>
        <p:nvPicPr>
          <p:cNvPr id="297" name="Smart Water Infrastructure for Scalability.png" descr="Smart Water Infrastructure for Scalability.png"/>
          <p:cNvPicPr>
            <a:picLocks noChangeAspect="1"/>
          </p:cNvPicPr>
          <p:nvPr/>
        </p:nvPicPr>
        <p:blipFill>
          <a:blip r:embed="rId3"/>
          <a:srcRect l="11042" t="33101" r="76356" b="36357"/>
          <a:stretch>
            <a:fillRect/>
          </a:stretch>
        </p:blipFill>
        <p:spPr>
          <a:xfrm>
            <a:off x="2895892" y="7362606"/>
            <a:ext cx="1370410" cy="2214167"/>
          </a:xfrm>
          <a:custGeom>
            <a:avLst/>
            <a:gdLst/>
            <a:ahLst/>
            <a:cxnLst>
              <a:cxn ang="0">
                <a:pos x="wd2" y="hd2"/>
              </a:cxn>
              <a:cxn ang="5400000">
                <a:pos x="wd2" y="hd2"/>
              </a:cxn>
              <a:cxn ang="10800000">
                <a:pos x="wd2" y="hd2"/>
              </a:cxn>
              <a:cxn ang="16200000">
                <a:pos x="wd2" y="hd2"/>
              </a:cxn>
            </a:cxnLst>
            <a:rect l="0" t="0" r="r" b="b"/>
            <a:pathLst>
              <a:path w="21600" h="21584" extrusionOk="0">
                <a:moveTo>
                  <a:pt x="10797" y="0"/>
                </a:moveTo>
                <a:cubicBezTo>
                  <a:pt x="9376" y="0"/>
                  <a:pt x="7211" y="545"/>
                  <a:pt x="6987" y="960"/>
                </a:cubicBezTo>
                <a:cubicBezTo>
                  <a:pt x="6927" y="1072"/>
                  <a:pt x="7321" y="978"/>
                  <a:pt x="7863" y="751"/>
                </a:cubicBezTo>
                <a:cubicBezTo>
                  <a:pt x="9686" y="-13"/>
                  <a:pt x="11796" y="-16"/>
                  <a:pt x="13662" y="747"/>
                </a:cubicBezTo>
                <a:cubicBezTo>
                  <a:pt x="14244" y="985"/>
                  <a:pt x="14670" y="1085"/>
                  <a:pt x="14606" y="968"/>
                </a:cubicBezTo>
                <a:cubicBezTo>
                  <a:pt x="14378" y="545"/>
                  <a:pt x="12231" y="0"/>
                  <a:pt x="10797" y="0"/>
                </a:cubicBezTo>
                <a:close/>
                <a:moveTo>
                  <a:pt x="10778" y="987"/>
                </a:moveTo>
                <a:cubicBezTo>
                  <a:pt x="9764" y="987"/>
                  <a:pt x="7994" y="1418"/>
                  <a:pt x="7994" y="1664"/>
                </a:cubicBezTo>
                <a:cubicBezTo>
                  <a:pt x="7994" y="1743"/>
                  <a:pt x="8387" y="1658"/>
                  <a:pt x="8864" y="1478"/>
                </a:cubicBezTo>
                <a:cubicBezTo>
                  <a:pt x="9346" y="1296"/>
                  <a:pt x="10203" y="1153"/>
                  <a:pt x="10797" y="1153"/>
                </a:cubicBezTo>
                <a:cubicBezTo>
                  <a:pt x="11391" y="1153"/>
                  <a:pt x="12247" y="1296"/>
                  <a:pt x="12730" y="1478"/>
                </a:cubicBezTo>
                <a:cubicBezTo>
                  <a:pt x="13206" y="1658"/>
                  <a:pt x="13593" y="1731"/>
                  <a:pt x="13593" y="1637"/>
                </a:cubicBezTo>
                <a:cubicBezTo>
                  <a:pt x="13593" y="1382"/>
                  <a:pt x="11884" y="987"/>
                  <a:pt x="10778" y="987"/>
                </a:cubicBezTo>
                <a:close/>
                <a:moveTo>
                  <a:pt x="10834" y="1977"/>
                </a:moveTo>
                <a:cubicBezTo>
                  <a:pt x="10203" y="1971"/>
                  <a:pt x="9541" y="2050"/>
                  <a:pt x="9183" y="2217"/>
                </a:cubicBezTo>
                <a:cubicBezTo>
                  <a:pt x="8898" y="2350"/>
                  <a:pt x="8808" y="2462"/>
                  <a:pt x="8983" y="2465"/>
                </a:cubicBezTo>
                <a:cubicBezTo>
                  <a:pt x="9157" y="2468"/>
                  <a:pt x="9374" y="2397"/>
                  <a:pt x="9464" y="2306"/>
                </a:cubicBezTo>
                <a:cubicBezTo>
                  <a:pt x="9690" y="2081"/>
                  <a:pt x="11366" y="2098"/>
                  <a:pt x="12079" y="2333"/>
                </a:cubicBezTo>
                <a:cubicBezTo>
                  <a:pt x="12606" y="2507"/>
                  <a:pt x="12629" y="2500"/>
                  <a:pt x="12298" y="2252"/>
                </a:cubicBezTo>
                <a:cubicBezTo>
                  <a:pt x="12067" y="2079"/>
                  <a:pt x="11466" y="1984"/>
                  <a:pt x="10834" y="1977"/>
                </a:cubicBezTo>
                <a:close/>
                <a:moveTo>
                  <a:pt x="6412" y="3625"/>
                </a:moveTo>
                <a:lnTo>
                  <a:pt x="6337" y="5560"/>
                </a:lnTo>
                <a:lnTo>
                  <a:pt x="6262" y="7494"/>
                </a:lnTo>
                <a:lnTo>
                  <a:pt x="3134" y="7541"/>
                </a:lnTo>
                <a:lnTo>
                  <a:pt x="0" y="7587"/>
                </a:lnTo>
                <a:lnTo>
                  <a:pt x="0" y="14585"/>
                </a:lnTo>
                <a:lnTo>
                  <a:pt x="0" y="21584"/>
                </a:lnTo>
                <a:lnTo>
                  <a:pt x="10728" y="21541"/>
                </a:lnTo>
                <a:lnTo>
                  <a:pt x="21456" y="21499"/>
                </a:lnTo>
                <a:lnTo>
                  <a:pt x="21531" y="14543"/>
                </a:lnTo>
                <a:lnTo>
                  <a:pt x="21600" y="7587"/>
                </a:lnTo>
                <a:lnTo>
                  <a:pt x="18328" y="7541"/>
                </a:lnTo>
                <a:lnTo>
                  <a:pt x="15063" y="7494"/>
                </a:lnTo>
                <a:lnTo>
                  <a:pt x="14988" y="5560"/>
                </a:lnTo>
                <a:lnTo>
                  <a:pt x="14913" y="3625"/>
                </a:lnTo>
                <a:lnTo>
                  <a:pt x="10666" y="3625"/>
                </a:lnTo>
                <a:lnTo>
                  <a:pt x="6412" y="3625"/>
                </a:lnTo>
                <a:close/>
              </a:path>
            </a:pathLst>
          </a:custGeom>
          <a:ln w="12700">
            <a:miter lim="400000"/>
          </a:ln>
        </p:spPr>
      </p:pic>
      <p:sp>
        <p:nvSpPr>
          <p:cNvPr id="298" name="📲 IoT-Powered Remote Management…"/>
          <p:cNvSpPr txBox="1"/>
          <p:nvPr/>
        </p:nvSpPr>
        <p:spPr>
          <a:xfrm>
            <a:off x="8478788" y="9986865"/>
            <a:ext cx="6736171" cy="31618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spcBef>
                <a:spcPts val="3000"/>
              </a:spcBef>
              <a:defRPr sz="2600">
                <a:latin typeface="Maven Pro SemiBold"/>
                <a:ea typeface="Maven Pro SemiBold"/>
                <a:cs typeface="Maven Pro SemiBold"/>
                <a:sym typeface="Maven Pro SemiBold"/>
              </a:defRPr>
            </a:pPr>
            <a:r>
              <a:rPr dirty="0">
                <a:latin typeface="Maven Pro Medium" pitchFamily="2" charset="77"/>
              </a:rPr>
              <a:t>📲 </a:t>
            </a:r>
            <a:r>
              <a:rPr lang="en-US" dirty="0">
                <a:latin typeface="Maven Pro Medium" pitchFamily="2" charset="77"/>
              </a:rPr>
              <a:t>India’s Only Climate Data Lab</a:t>
            </a:r>
            <a:endParaRPr dirty="0">
              <a:latin typeface="Maven Pro Medium" pitchFamily="2" charset="77"/>
            </a:endParaRPr>
          </a:p>
          <a:p>
            <a:pPr marL="304800" indent="-304800">
              <a:spcBef>
                <a:spcPts val="1400"/>
              </a:spcBef>
              <a:buSzPct val="123000"/>
              <a:buChar char="•"/>
              <a:defRPr sz="2600"/>
            </a:pPr>
            <a:r>
              <a:rPr dirty="0">
                <a:latin typeface="Maven Pro Medium" pitchFamily="2" charset="77"/>
              </a:rPr>
              <a:t>Replicates global climate conditions to test AWG performance in any environment</a:t>
            </a:r>
          </a:p>
          <a:p>
            <a:pPr marL="304800" indent="-304800">
              <a:spcBef>
                <a:spcPts val="1400"/>
              </a:spcBef>
              <a:buSzPct val="123000"/>
              <a:buChar char="•"/>
              <a:defRPr sz="2600"/>
            </a:pPr>
            <a:r>
              <a:rPr dirty="0">
                <a:latin typeface="Maven Pro Medium" pitchFamily="2" charset="77"/>
              </a:rPr>
              <a:t>One of only three dedicated AWG climate labs in the world</a:t>
            </a:r>
          </a:p>
          <a:p>
            <a:pPr marL="304800" indent="-304800">
              <a:spcBef>
                <a:spcPts val="1400"/>
              </a:spcBef>
              <a:buSzPct val="123000"/>
              <a:buChar char="•"/>
              <a:defRPr sz="2600"/>
            </a:pPr>
            <a:r>
              <a:rPr dirty="0">
                <a:latin typeface="Maven Pro Medium" pitchFamily="2" charset="77"/>
              </a:rPr>
              <a:t>Validates hardware before international deployment — accelerating market entry</a:t>
            </a:r>
          </a:p>
        </p:txBody>
      </p:sp>
      <p:sp>
        <p:nvSpPr>
          <p:cNvPr id="299" name="📊 Analytics &amp; Optimization…"/>
          <p:cNvSpPr txBox="1"/>
          <p:nvPr/>
        </p:nvSpPr>
        <p:spPr>
          <a:xfrm>
            <a:off x="16296800" y="9986865"/>
            <a:ext cx="7322200" cy="3521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spcBef>
                <a:spcPts val="3000"/>
              </a:spcBef>
              <a:defRPr sz="2600">
                <a:latin typeface="Maven Pro SemiBold"/>
                <a:ea typeface="Maven Pro SemiBold"/>
                <a:cs typeface="Maven Pro SemiBold"/>
                <a:sym typeface="Maven Pro SemiBold"/>
              </a:defRPr>
            </a:pPr>
            <a:r>
              <a:rPr dirty="0">
                <a:latin typeface="Maven Pro Medium" pitchFamily="2" charset="77"/>
              </a:rPr>
              <a:t>📊 IoT, AI &amp; Predictive Intelligence</a:t>
            </a:r>
          </a:p>
          <a:p>
            <a:pPr marL="304800" indent="-304800">
              <a:spcBef>
                <a:spcPts val="1400"/>
              </a:spcBef>
              <a:buSzPct val="123000"/>
              <a:buChar char="•"/>
              <a:defRPr sz="2600"/>
            </a:pPr>
            <a:r>
              <a:rPr dirty="0">
                <a:latin typeface="Maven Pro Medium" pitchFamily="2" charset="77"/>
              </a:rPr>
              <a:t>Proprietary firmware with secure OTA updates and real-time sensor feedback</a:t>
            </a:r>
          </a:p>
          <a:p>
            <a:pPr marL="304800" indent="-304800">
              <a:spcBef>
                <a:spcPts val="1400"/>
              </a:spcBef>
              <a:buSzPct val="123000"/>
              <a:buChar char="•"/>
              <a:defRPr sz="2600"/>
            </a:pPr>
            <a:r>
              <a:rPr dirty="0">
                <a:latin typeface="Maven Pro Medium" pitchFamily="2" charset="77"/>
              </a:rPr>
              <a:t>Predictive servicing and anomaly detection across the entire fleet</a:t>
            </a:r>
          </a:p>
          <a:p>
            <a:pPr marL="304800" indent="-304800">
              <a:spcBef>
                <a:spcPts val="1400"/>
              </a:spcBef>
              <a:buSzPct val="123000"/>
              <a:buChar char="•"/>
              <a:defRPr sz="2600"/>
            </a:pPr>
            <a:r>
              <a:rPr dirty="0">
                <a:latin typeface="Maven Pro Medium" pitchFamily="2" charset="77"/>
              </a:rPr>
              <a:t>Remote fleet management with smart alerts for maintenance and water quality</a:t>
            </a:r>
          </a:p>
        </p:txBody>
      </p:sp>
      <p:pic>
        <p:nvPicPr>
          <p:cNvPr id="300" name="Smart Water Infrastructure for Scalability.png" descr="Smart Water Infrastructure for Scalability.png"/>
          <p:cNvPicPr>
            <a:picLocks noChangeAspect="1"/>
          </p:cNvPicPr>
          <p:nvPr/>
        </p:nvPicPr>
        <p:blipFill>
          <a:blip r:embed="rId3"/>
          <a:srcRect l="68430" t="36812" r="11041" b="36828"/>
          <a:stretch>
            <a:fillRect/>
          </a:stretch>
        </p:blipFill>
        <p:spPr>
          <a:xfrm>
            <a:off x="18609588" y="7615827"/>
            <a:ext cx="2232423" cy="1911007"/>
          </a:xfrm>
          <a:custGeom>
            <a:avLst/>
            <a:gdLst/>
            <a:ahLst/>
            <a:cxnLst>
              <a:cxn ang="0">
                <a:pos x="wd2" y="hd2"/>
              </a:cxn>
              <a:cxn ang="5400000">
                <a:pos x="wd2" y="hd2"/>
              </a:cxn>
              <a:cxn ang="10800000">
                <a:pos x="wd2" y="hd2"/>
              </a:cxn>
              <a:cxn ang="16200000">
                <a:pos x="wd2" y="hd2"/>
              </a:cxn>
            </a:cxnLst>
            <a:rect l="0" t="0" r="r" b="b"/>
            <a:pathLst>
              <a:path w="21600" h="21593" extrusionOk="0">
                <a:moveTo>
                  <a:pt x="10944" y="1"/>
                </a:moveTo>
                <a:cubicBezTo>
                  <a:pt x="5765" y="-7"/>
                  <a:pt x="556" y="61"/>
                  <a:pt x="315" y="211"/>
                </a:cubicBezTo>
                <a:cubicBezTo>
                  <a:pt x="9" y="402"/>
                  <a:pt x="0" y="700"/>
                  <a:pt x="0" y="8781"/>
                </a:cubicBezTo>
                <a:cubicBezTo>
                  <a:pt x="0" y="15888"/>
                  <a:pt x="35" y="17190"/>
                  <a:pt x="238" y="17387"/>
                </a:cubicBezTo>
                <a:cubicBezTo>
                  <a:pt x="406" y="17550"/>
                  <a:pt x="1700" y="17639"/>
                  <a:pt x="4616" y="17692"/>
                </a:cubicBezTo>
                <a:lnTo>
                  <a:pt x="8755" y="17768"/>
                </a:lnTo>
                <a:lnTo>
                  <a:pt x="8755" y="19153"/>
                </a:lnTo>
                <a:lnTo>
                  <a:pt x="8755" y="20544"/>
                </a:lnTo>
                <a:lnTo>
                  <a:pt x="7776" y="20602"/>
                </a:lnTo>
                <a:cubicBezTo>
                  <a:pt x="6733" y="20664"/>
                  <a:pt x="6345" y="20880"/>
                  <a:pt x="6490" y="21319"/>
                </a:cubicBezTo>
                <a:cubicBezTo>
                  <a:pt x="6564" y="21546"/>
                  <a:pt x="7310" y="21593"/>
                  <a:pt x="10909" y="21593"/>
                </a:cubicBezTo>
                <a:lnTo>
                  <a:pt x="15241" y="21593"/>
                </a:lnTo>
                <a:lnTo>
                  <a:pt x="15187" y="21162"/>
                </a:lnTo>
                <a:cubicBezTo>
                  <a:pt x="15140" y="20776"/>
                  <a:pt x="15030" y="20725"/>
                  <a:pt x="14104" y="20674"/>
                </a:cubicBezTo>
                <a:cubicBezTo>
                  <a:pt x="13162" y="20621"/>
                  <a:pt x="13060" y="20574"/>
                  <a:pt x="12910" y="20113"/>
                </a:cubicBezTo>
                <a:cubicBezTo>
                  <a:pt x="12820" y="19836"/>
                  <a:pt x="12768" y="19179"/>
                  <a:pt x="12795" y="18651"/>
                </a:cubicBezTo>
                <a:lnTo>
                  <a:pt x="12845" y="17692"/>
                </a:lnTo>
                <a:lnTo>
                  <a:pt x="16854" y="17710"/>
                </a:lnTo>
                <a:cubicBezTo>
                  <a:pt x="19059" y="17719"/>
                  <a:pt x="21029" y="17651"/>
                  <a:pt x="21231" y="17562"/>
                </a:cubicBezTo>
                <a:lnTo>
                  <a:pt x="21600" y="17400"/>
                </a:lnTo>
                <a:lnTo>
                  <a:pt x="21600" y="8938"/>
                </a:lnTo>
                <a:cubicBezTo>
                  <a:pt x="21600" y="2610"/>
                  <a:pt x="21551" y="414"/>
                  <a:pt x="21404" y="243"/>
                </a:cubicBezTo>
                <a:cubicBezTo>
                  <a:pt x="21274" y="92"/>
                  <a:pt x="16123" y="8"/>
                  <a:pt x="10944" y="1"/>
                </a:cubicBezTo>
                <a:close/>
              </a:path>
            </a:pathLst>
          </a:custGeom>
          <a:ln w="12700">
            <a:miter lim="400000"/>
          </a:ln>
        </p:spPr>
      </p:pic>
      <p:pic>
        <p:nvPicPr>
          <p:cNvPr id="301" name="Smart Water Infrastructure for Scalability.png" descr="Smart Water Infrastructure for Scalability.png"/>
          <p:cNvPicPr>
            <a:picLocks noChangeAspect="1"/>
          </p:cNvPicPr>
          <p:nvPr/>
        </p:nvPicPr>
        <p:blipFill>
          <a:blip r:embed="rId3"/>
          <a:srcRect l="42299" t="32880" r="48755" b="36442"/>
          <a:stretch>
            <a:fillRect/>
          </a:stretch>
        </p:blipFill>
        <p:spPr>
          <a:xfrm>
            <a:off x="11373723" y="7388006"/>
            <a:ext cx="946301" cy="2163367"/>
          </a:xfrm>
          <a:custGeom>
            <a:avLst/>
            <a:gdLst/>
            <a:ahLst/>
            <a:cxnLst>
              <a:cxn ang="0">
                <a:pos x="wd2" y="hd2"/>
              </a:cxn>
              <a:cxn ang="5400000">
                <a:pos x="wd2" y="hd2"/>
              </a:cxn>
              <a:cxn ang="10800000">
                <a:pos x="wd2" y="hd2"/>
              </a:cxn>
              <a:cxn ang="16200000">
                <a:pos x="wd2" y="hd2"/>
              </a:cxn>
            </a:cxnLst>
            <a:rect l="0" t="0" r="r" b="b"/>
            <a:pathLst>
              <a:path w="21469" h="21600" extrusionOk="0">
                <a:moveTo>
                  <a:pt x="11150" y="0"/>
                </a:moveTo>
                <a:cubicBezTo>
                  <a:pt x="11001" y="0"/>
                  <a:pt x="10880" y="53"/>
                  <a:pt x="10880" y="119"/>
                </a:cubicBezTo>
                <a:cubicBezTo>
                  <a:pt x="10880" y="185"/>
                  <a:pt x="11001" y="238"/>
                  <a:pt x="11150" y="238"/>
                </a:cubicBezTo>
                <a:cubicBezTo>
                  <a:pt x="11300" y="238"/>
                  <a:pt x="11421" y="185"/>
                  <a:pt x="11421" y="119"/>
                </a:cubicBezTo>
                <a:cubicBezTo>
                  <a:pt x="11421" y="53"/>
                  <a:pt x="11300" y="0"/>
                  <a:pt x="11150" y="0"/>
                </a:cubicBezTo>
                <a:close/>
                <a:moveTo>
                  <a:pt x="9251" y="119"/>
                </a:moveTo>
                <a:cubicBezTo>
                  <a:pt x="9101" y="119"/>
                  <a:pt x="8980" y="172"/>
                  <a:pt x="8980" y="238"/>
                </a:cubicBezTo>
                <a:cubicBezTo>
                  <a:pt x="8980" y="303"/>
                  <a:pt x="9101" y="361"/>
                  <a:pt x="9251" y="361"/>
                </a:cubicBezTo>
                <a:cubicBezTo>
                  <a:pt x="9400" y="361"/>
                  <a:pt x="9521" y="303"/>
                  <a:pt x="9521" y="238"/>
                </a:cubicBezTo>
                <a:cubicBezTo>
                  <a:pt x="9521" y="172"/>
                  <a:pt x="9400" y="119"/>
                  <a:pt x="9251" y="119"/>
                </a:cubicBezTo>
                <a:close/>
                <a:moveTo>
                  <a:pt x="13050" y="119"/>
                </a:moveTo>
                <a:cubicBezTo>
                  <a:pt x="12901" y="119"/>
                  <a:pt x="12780" y="172"/>
                  <a:pt x="12780" y="238"/>
                </a:cubicBezTo>
                <a:cubicBezTo>
                  <a:pt x="12780" y="303"/>
                  <a:pt x="12901" y="361"/>
                  <a:pt x="13050" y="361"/>
                </a:cubicBezTo>
                <a:cubicBezTo>
                  <a:pt x="13200" y="361"/>
                  <a:pt x="13320" y="303"/>
                  <a:pt x="13320" y="238"/>
                </a:cubicBezTo>
                <a:cubicBezTo>
                  <a:pt x="13320" y="172"/>
                  <a:pt x="13200" y="119"/>
                  <a:pt x="13050" y="119"/>
                </a:cubicBezTo>
                <a:close/>
                <a:moveTo>
                  <a:pt x="7621" y="361"/>
                </a:moveTo>
                <a:cubicBezTo>
                  <a:pt x="7472" y="361"/>
                  <a:pt x="7351" y="414"/>
                  <a:pt x="7351" y="479"/>
                </a:cubicBezTo>
                <a:cubicBezTo>
                  <a:pt x="7351" y="545"/>
                  <a:pt x="7472" y="598"/>
                  <a:pt x="7621" y="598"/>
                </a:cubicBezTo>
                <a:cubicBezTo>
                  <a:pt x="7770" y="598"/>
                  <a:pt x="7891" y="545"/>
                  <a:pt x="7891" y="479"/>
                </a:cubicBezTo>
                <a:cubicBezTo>
                  <a:pt x="7891" y="414"/>
                  <a:pt x="7770" y="361"/>
                  <a:pt x="7621" y="361"/>
                </a:cubicBezTo>
                <a:close/>
                <a:moveTo>
                  <a:pt x="14833" y="479"/>
                </a:moveTo>
                <a:cubicBezTo>
                  <a:pt x="14600" y="479"/>
                  <a:pt x="14410" y="533"/>
                  <a:pt x="14410" y="598"/>
                </a:cubicBezTo>
                <a:cubicBezTo>
                  <a:pt x="14410" y="664"/>
                  <a:pt x="14522" y="717"/>
                  <a:pt x="14662" y="717"/>
                </a:cubicBezTo>
                <a:cubicBezTo>
                  <a:pt x="14803" y="717"/>
                  <a:pt x="14993" y="664"/>
                  <a:pt x="15085" y="598"/>
                </a:cubicBezTo>
                <a:cubicBezTo>
                  <a:pt x="15177" y="533"/>
                  <a:pt x="15066" y="479"/>
                  <a:pt x="14833" y="479"/>
                </a:cubicBezTo>
                <a:close/>
                <a:moveTo>
                  <a:pt x="5991" y="717"/>
                </a:moveTo>
                <a:cubicBezTo>
                  <a:pt x="5842" y="717"/>
                  <a:pt x="5721" y="770"/>
                  <a:pt x="5721" y="836"/>
                </a:cubicBezTo>
                <a:cubicBezTo>
                  <a:pt x="5721" y="902"/>
                  <a:pt x="5842" y="955"/>
                  <a:pt x="5991" y="955"/>
                </a:cubicBezTo>
                <a:cubicBezTo>
                  <a:pt x="6140" y="955"/>
                  <a:pt x="6261" y="902"/>
                  <a:pt x="6261" y="836"/>
                </a:cubicBezTo>
                <a:cubicBezTo>
                  <a:pt x="6261" y="770"/>
                  <a:pt x="6140" y="717"/>
                  <a:pt x="5991" y="717"/>
                </a:cubicBezTo>
                <a:close/>
                <a:moveTo>
                  <a:pt x="16310" y="955"/>
                </a:moveTo>
                <a:cubicBezTo>
                  <a:pt x="16160" y="955"/>
                  <a:pt x="16040" y="1008"/>
                  <a:pt x="16040" y="1074"/>
                </a:cubicBezTo>
                <a:cubicBezTo>
                  <a:pt x="16040" y="1139"/>
                  <a:pt x="16160" y="1193"/>
                  <a:pt x="16310" y="1193"/>
                </a:cubicBezTo>
                <a:cubicBezTo>
                  <a:pt x="16459" y="1193"/>
                  <a:pt x="16580" y="1139"/>
                  <a:pt x="16580" y="1074"/>
                </a:cubicBezTo>
                <a:cubicBezTo>
                  <a:pt x="16580" y="1008"/>
                  <a:pt x="16459" y="955"/>
                  <a:pt x="16310" y="955"/>
                </a:cubicBezTo>
                <a:close/>
                <a:moveTo>
                  <a:pt x="4497" y="1312"/>
                </a:moveTo>
                <a:cubicBezTo>
                  <a:pt x="4273" y="1312"/>
                  <a:pt x="4091" y="1369"/>
                  <a:pt x="4091" y="1434"/>
                </a:cubicBezTo>
                <a:cubicBezTo>
                  <a:pt x="4091" y="1500"/>
                  <a:pt x="4273" y="1553"/>
                  <a:pt x="4497" y="1553"/>
                </a:cubicBezTo>
                <a:cubicBezTo>
                  <a:pt x="4720" y="1553"/>
                  <a:pt x="4911" y="1500"/>
                  <a:pt x="4911" y="1434"/>
                </a:cubicBezTo>
                <a:cubicBezTo>
                  <a:pt x="4911" y="1369"/>
                  <a:pt x="4720" y="1312"/>
                  <a:pt x="4497" y="1312"/>
                </a:cubicBezTo>
                <a:close/>
                <a:moveTo>
                  <a:pt x="17669" y="1434"/>
                </a:moveTo>
                <a:cubicBezTo>
                  <a:pt x="17520" y="1434"/>
                  <a:pt x="17399" y="1488"/>
                  <a:pt x="17399" y="1553"/>
                </a:cubicBezTo>
                <a:cubicBezTo>
                  <a:pt x="17399" y="1619"/>
                  <a:pt x="17520" y="1672"/>
                  <a:pt x="17669" y="1672"/>
                </a:cubicBezTo>
                <a:cubicBezTo>
                  <a:pt x="17819" y="1672"/>
                  <a:pt x="17939" y="1619"/>
                  <a:pt x="17939" y="1553"/>
                </a:cubicBezTo>
                <a:cubicBezTo>
                  <a:pt x="17939" y="1488"/>
                  <a:pt x="17819" y="1434"/>
                  <a:pt x="17669" y="1434"/>
                </a:cubicBezTo>
                <a:close/>
                <a:moveTo>
                  <a:pt x="3416" y="1969"/>
                </a:moveTo>
                <a:cubicBezTo>
                  <a:pt x="3292" y="1969"/>
                  <a:pt x="3136" y="2038"/>
                  <a:pt x="3074" y="2120"/>
                </a:cubicBezTo>
                <a:cubicBezTo>
                  <a:pt x="3012" y="2202"/>
                  <a:pt x="3167" y="2267"/>
                  <a:pt x="3416" y="2267"/>
                </a:cubicBezTo>
                <a:cubicBezTo>
                  <a:pt x="3665" y="2267"/>
                  <a:pt x="3811" y="2202"/>
                  <a:pt x="3749" y="2120"/>
                </a:cubicBezTo>
                <a:cubicBezTo>
                  <a:pt x="3687" y="2038"/>
                  <a:pt x="3540" y="1969"/>
                  <a:pt x="3416" y="1969"/>
                </a:cubicBezTo>
                <a:close/>
                <a:moveTo>
                  <a:pt x="19047" y="2045"/>
                </a:moveTo>
                <a:cubicBezTo>
                  <a:pt x="18968" y="2044"/>
                  <a:pt x="18872" y="2056"/>
                  <a:pt x="18768" y="2084"/>
                </a:cubicBezTo>
                <a:cubicBezTo>
                  <a:pt x="18606" y="2128"/>
                  <a:pt x="18548" y="2220"/>
                  <a:pt x="18642" y="2286"/>
                </a:cubicBezTo>
                <a:cubicBezTo>
                  <a:pt x="18756" y="2368"/>
                  <a:pt x="18906" y="2368"/>
                  <a:pt x="19101" y="2282"/>
                </a:cubicBezTo>
                <a:cubicBezTo>
                  <a:pt x="19362" y="2168"/>
                  <a:pt x="19282" y="2048"/>
                  <a:pt x="19047" y="2045"/>
                </a:cubicBezTo>
                <a:close/>
                <a:moveTo>
                  <a:pt x="2732" y="2746"/>
                </a:moveTo>
                <a:cubicBezTo>
                  <a:pt x="2582" y="2746"/>
                  <a:pt x="2462" y="2799"/>
                  <a:pt x="2462" y="2865"/>
                </a:cubicBezTo>
                <a:cubicBezTo>
                  <a:pt x="2462" y="2931"/>
                  <a:pt x="2582" y="2984"/>
                  <a:pt x="2732" y="2984"/>
                </a:cubicBezTo>
                <a:cubicBezTo>
                  <a:pt x="2881" y="2984"/>
                  <a:pt x="3011" y="2931"/>
                  <a:pt x="3011" y="2865"/>
                </a:cubicBezTo>
                <a:cubicBezTo>
                  <a:pt x="3011" y="2799"/>
                  <a:pt x="2881" y="2746"/>
                  <a:pt x="2732" y="2746"/>
                </a:cubicBezTo>
                <a:close/>
                <a:moveTo>
                  <a:pt x="19839" y="2865"/>
                </a:moveTo>
                <a:cubicBezTo>
                  <a:pt x="19690" y="2865"/>
                  <a:pt x="19569" y="2918"/>
                  <a:pt x="19569" y="2984"/>
                </a:cubicBezTo>
                <a:cubicBezTo>
                  <a:pt x="19569" y="3049"/>
                  <a:pt x="19690" y="3103"/>
                  <a:pt x="19839" y="3103"/>
                </a:cubicBezTo>
                <a:cubicBezTo>
                  <a:pt x="19989" y="3103"/>
                  <a:pt x="20109" y="3049"/>
                  <a:pt x="20109" y="2984"/>
                </a:cubicBezTo>
                <a:cubicBezTo>
                  <a:pt x="20109" y="2918"/>
                  <a:pt x="19989" y="2865"/>
                  <a:pt x="19839" y="2865"/>
                </a:cubicBezTo>
                <a:close/>
                <a:moveTo>
                  <a:pt x="2192" y="3582"/>
                </a:moveTo>
                <a:cubicBezTo>
                  <a:pt x="2042" y="3582"/>
                  <a:pt x="1921" y="3635"/>
                  <a:pt x="1921" y="3701"/>
                </a:cubicBezTo>
                <a:cubicBezTo>
                  <a:pt x="1921" y="3767"/>
                  <a:pt x="2042" y="3820"/>
                  <a:pt x="2192" y="3820"/>
                </a:cubicBezTo>
                <a:cubicBezTo>
                  <a:pt x="2341" y="3820"/>
                  <a:pt x="2462" y="3767"/>
                  <a:pt x="2462" y="3701"/>
                </a:cubicBezTo>
                <a:cubicBezTo>
                  <a:pt x="2462" y="3635"/>
                  <a:pt x="2341" y="3582"/>
                  <a:pt x="2192" y="3582"/>
                </a:cubicBezTo>
                <a:close/>
                <a:moveTo>
                  <a:pt x="20109" y="3582"/>
                </a:moveTo>
                <a:cubicBezTo>
                  <a:pt x="19960" y="3582"/>
                  <a:pt x="19839" y="3635"/>
                  <a:pt x="19839" y="3701"/>
                </a:cubicBezTo>
                <a:cubicBezTo>
                  <a:pt x="19839" y="3767"/>
                  <a:pt x="19960" y="3820"/>
                  <a:pt x="20109" y="3820"/>
                </a:cubicBezTo>
                <a:cubicBezTo>
                  <a:pt x="20259" y="3820"/>
                  <a:pt x="20380" y="3767"/>
                  <a:pt x="20380" y="3701"/>
                </a:cubicBezTo>
                <a:cubicBezTo>
                  <a:pt x="20380" y="3635"/>
                  <a:pt x="20259" y="3582"/>
                  <a:pt x="20109" y="3582"/>
                </a:cubicBezTo>
                <a:close/>
                <a:moveTo>
                  <a:pt x="1921" y="4418"/>
                </a:moveTo>
                <a:cubicBezTo>
                  <a:pt x="1772" y="4418"/>
                  <a:pt x="1651" y="4472"/>
                  <a:pt x="1651" y="4537"/>
                </a:cubicBezTo>
                <a:cubicBezTo>
                  <a:pt x="1651" y="4603"/>
                  <a:pt x="1772" y="4656"/>
                  <a:pt x="1921" y="4656"/>
                </a:cubicBezTo>
                <a:cubicBezTo>
                  <a:pt x="2071" y="4656"/>
                  <a:pt x="2192" y="4603"/>
                  <a:pt x="2192" y="4537"/>
                </a:cubicBezTo>
                <a:cubicBezTo>
                  <a:pt x="2192" y="4472"/>
                  <a:pt x="2071" y="4418"/>
                  <a:pt x="1921" y="4418"/>
                </a:cubicBezTo>
                <a:close/>
                <a:moveTo>
                  <a:pt x="20109" y="4418"/>
                </a:moveTo>
                <a:cubicBezTo>
                  <a:pt x="19960" y="4418"/>
                  <a:pt x="19839" y="4472"/>
                  <a:pt x="19839" y="4537"/>
                </a:cubicBezTo>
                <a:cubicBezTo>
                  <a:pt x="19839" y="4603"/>
                  <a:pt x="19960" y="4656"/>
                  <a:pt x="20109" y="4656"/>
                </a:cubicBezTo>
                <a:cubicBezTo>
                  <a:pt x="20259" y="4656"/>
                  <a:pt x="20380" y="4603"/>
                  <a:pt x="20380" y="4537"/>
                </a:cubicBezTo>
                <a:cubicBezTo>
                  <a:pt x="20380" y="4472"/>
                  <a:pt x="20259" y="4418"/>
                  <a:pt x="20109" y="4418"/>
                </a:cubicBezTo>
                <a:close/>
                <a:moveTo>
                  <a:pt x="10682" y="6087"/>
                </a:moveTo>
                <a:cubicBezTo>
                  <a:pt x="973" y="6087"/>
                  <a:pt x="850" y="6095"/>
                  <a:pt x="265" y="6772"/>
                </a:cubicBezTo>
                <a:cubicBezTo>
                  <a:pt x="-131" y="7230"/>
                  <a:pt x="-63" y="20715"/>
                  <a:pt x="337" y="21045"/>
                </a:cubicBezTo>
                <a:cubicBezTo>
                  <a:pt x="508" y="21187"/>
                  <a:pt x="847" y="21369"/>
                  <a:pt x="1084" y="21449"/>
                </a:cubicBezTo>
                <a:cubicBezTo>
                  <a:pt x="1403" y="21557"/>
                  <a:pt x="3936" y="21593"/>
                  <a:pt x="10826" y="21596"/>
                </a:cubicBezTo>
                <a:lnTo>
                  <a:pt x="20136" y="21600"/>
                </a:lnTo>
                <a:lnTo>
                  <a:pt x="20803" y="21307"/>
                </a:lnTo>
                <a:lnTo>
                  <a:pt x="21469" y="21018"/>
                </a:lnTo>
                <a:lnTo>
                  <a:pt x="21460" y="13881"/>
                </a:lnTo>
                <a:cubicBezTo>
                  <a:pt x="21453" y="8459"/>
                  <a:pt x="21369" y="6698"/>
                  <a:pt x="21118" y="6554"/>
                </a:cubicBezTo>
                <a:cubicBezTo>
                  <a:pt x="20347" y="6113"/>
                  <a:pt x="19771" y="6087"/>
                  <a:pt x="10682" y="6087"/>
                </a:cubicBezTo>
                <a:close/>
              </a:path>
            </a:pathLst>
          </a:custGeom>
          <a:ln w="12700">
            <a:miter lim="400000"/>
          </a:ln>
        </p:spPr>
      </p:pic>
      <p:sp>
        <p:nvSpPr>
          <p:cNvPr id="302" name="Line"/>
          <p:cNvSpPr/>
          <p:nvPr/>
        </p:nvSpPr>
        <p:spPr>
          <a:xfrm>
            <a:off x="4668076" y="8700472"/>
            <a:ext cx="6144492" cy="1"/>
          </a:xfrm>
          <a:prstGeom prst="line">
            <a:avLst/>
          </a:prstGeom>
          <a:ln w="25400">
            <a:solidFill>
              <a:srgbClr val="2D79D9"/>
            </a:solidFill>
            <a:custDash>
              <a:ds d="200000" sp="200000"/>
            </a:custDash>
            <a:miter lim="400000"/>
          </a:ln>
        </p:spPr>
        <p:txBody>
          <a:bodyPr lIns="50800" tIns="50800" rIns="50800" bIns="50800" anchor="ctr"/>
          <a:lstStyle/>
          <a:p>
            <a:endParaRPr/>
          </a:p>
        </p:txBody>
      </p:sp>
      <p:sp>
        <p:nvSpPr>
          <p:cNvPr id="303" name="Line"/>
          <p:cNvSpPr/>
          <p:nvPr/>
        </p:nvSpPr>
        <p:spPr>
          <a:xfrm>
            <a:off x="12881180" y="8700472"/>
            <a:ext cx="5167253" cy="1"/>
          </a:xfrm>
          <a:prstGeom prst="line">
            <a:avLst/>
          </a:prstGeom>
          <a:ln w="25400">
            <a:solidFill>
              <a:srgbClr val="2D79D9"/>
            </a:solidFill>
            <a:custDash>
              <a:ds d="200000" sp="200000"/>
            </a:custDash>
            <a:miter lim="400000"/>
          </a:ln>
        </p:spPr>
        <p:txBody>
          <a:bodyPr lIns="50800" tIns="50800" rIns="50800" bIns="50800" anchor="ctr"/>
          <a:lstStyle/>
          <a:p>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E6D9"/>
        </a:solidFill>
        <a:effectLst/>
      </p:bgPr>
    </p:bg>
    <p:spTree>
      <p:nvGrpSpPr>
        <p:cNvPr id="1" name="">
          <a:extLst>
            <a:ext uri="{FF2B5EF4-FFF2-40B4-BE49-F238E27FC236}">
              <a16:creationId xmlns:a16="http://schemas.microsoft.com/office/drawing/2014/main" id="{F4953708-F427-3D7F-9AD5-8CD7A536288D}"/>
            </a:ext>
          </a:extLst>
        </p:cNvPr>
        <p:cNvGrpSpPr/>
        <p:nvPr/>
      </p:nvGrpSpPr>
      <p:grpSpPr>
        <a:xfrm>
          <a:off x="0" y="0"/>
          <a:ext cx="0" cy="0"/>
          <a:chOff x="0" y="0"/>
          <a:chExt cx="0" cy="0"/>
        </a:xfrm>
      </p:grpSpPr>
      <p:sp>
        <p:nvSpPr>
          <p:cNvPr id="305" name="Line">
            <a:extLst>
              <a:ext uri="{FF2B5EF4-FFF2-40B4-BE49-F238E27FC236}">
                <a16:creationId xmlns:a16="http://schemas.microsoft.com/office/drawing/2014/main" id="{1CC818C9-BF36-1119-FA40-6BEF0D97F3B3}"/>
              </a:ext>
            </a:extLst>
          </p:cNvPr>
          <p:cNvSpPr/>
          <p:nvPr/>
        </p:nvSpPr>
        <p:spPr>
          <a:xfrm>
            <a:off x="765001" y="924073"/>
            <a:ext cx="22853999" cy="1"/>
          </a:xfrm>
          <a:prstGeom prst="line">
            <a:avLst/>
          </a:prstGeom>
          <a:ln w="25400">
            <a:solidFill>
              <a:srgbClr val="5E5E5E"/>
            </a:solidFill>
            <a:miter lim="400000"/>
          </a:ln>
        </p:spPr>
        <p:txBody>
          <a:bodyPr lIns="50800" tIns="50800" rIns="50800" bIns="50800" anchor="ctr"/>
          <a:lstStyle/>
          <a:p>
            <a:endParaRPr/>
          </a:p>
        </p:txBody>
      </p:sp>
      <p:pic>
        <p:nvPicPr>
          <p:cNvPr id="306" name="logo.png" descr="logo.png">
            <a:extLst>
              <a:ext uri="{FF2B5EF4-FFF2-40B4-BE49-F238E27FC236}">
                <a16:creationId xmlns:a16="http://schemas.microsoft.com/office/drawing/2014/main" id="{CDD728AB-2F6F-61A5-9C85-AA02D6AEE5F9}"/>
              </a:ext>
            </a:extLst>
          </p:cNvPr>
          <p:cNvPicPr>
            <a:picLocks noChangeAspect="1"/>
          </p:cNvPicPr>
          <p:nvPr/>
        </p:nvPicPr>
        <p:blipFill>
          <a:blip r:embed="rId3"/>
          <a:stretch>
            <a:fillRect/>
          </a:stretch>
        </p:blipFill>
        <p:spPr>
          <a:xfrm>
            <a:off x="777055" y="240438"/>
            <a:ext cx="1044739" cy="454442"/>
          </a:xfrm>
          <a:prstGeom prst="rect">
            <a:avLst/>
          </a:prstGeom>
          <a:ln w="12700">
            <a:miter lim="400000"/>
          </a:ln>
        </p:spPr>
      </p:pic>
      <p:sp>
        <p:nvSpPr>
          <p:cNvPr id="307" name="/ Water-as-a-Service">
            <a:extLst>
              <a:ext uri="{FF2B5EF4-FFF2-40B4-BE49-F238E27FC236}">
                <a16:creationId xmlns:a16="http://schemas.microsoft.com/office/drawing/2014/main" id="{E6E0C307-FCCA-E030-54A9-F7894AA6A4D0}"/>
              </a:ext>
            </a:extLst>
          </p:cNvPr>
          <p:cNvSpPr txBox="1"/>
          <p:nvPr/>
        </p:nvSpPr>
        <p:spPr>
          <a:xfrm>
            <a:off x="1922843" y="250163"/>
            <a:ext cx="2559996" cy="434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solidFill>
                  <a:srgbClr val="5E5E5E"/>
                </a:solidFill>
              </a:defRPr>
            </a:lvl1pPr>
          </a:lstStyle>
          <a:p>
            <a:r>
              <a:rPr dirty="0"/>
              <a:t>/ </a:t>
            </a:r>
            <a:r>
              <a:rPr lang="en-US" dirty="0"/>
              <a:t>Revenue Model</a:t>
            </a:r>
            <a:endParaRPr dirty="0"/>
          </a:p>
        </p:txBody>
      </p:sp>
      <p:sp>
        <p:nvSpPr>
          <p:cNvPr id="308" name="Slide Number">
            <a:extLst>
              <a:ext uri="{FF2B5EF4-FFF2-40B4-BE49-F238E27FC236}">
                <a16:creationId xmlns:a16="http://schemas.microsoft.com/office/drawing/2014/main" id="{9927DA4D-641B-6DD0-F269-F10416A7F2FE}"/>
              </a:ext>
            </a:extLst>
          </p:cNvPr>
          <p:cNvSpPr txBox="1">
            <a:spLocks noGrp="1"/>
          </p:cNvSpPr>
          <p:nvPr>
            <p:ph type="sldNum" sz="quarter" idx="4294967295"/>
          </p:nvPr>
        </p:nvSpPr>
        <p:spPr>
          <a:xfrm>
            <a:off x="23307768" y="245409"/>
            <a:ext cx="293218" cy="4572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a:p>
        </p:txBody>
      </p:sp>
      <p:sp>
        <p:nvSpPr>
          <p:cNvPr id="7" name="Text 4">
            <a:extLst>
              <a:ext uri="{FF2B5EF4-FFF2-40B4-BE49-F238E27FC236}">
                <a16:creationId xmlns:a16="http://schemas.microsoft.com/office/drawing/2014/main" id="{60069E24-E081-440E-E7CB-6D1E89B7FB92}"/>
              </a:ext>
            </a:extLst>
          </p:cNvPr>
          <p:cNvSpPr/>
          <p:nvPr/>
        </p:nvSpPr>
        <p:spPr>
          <a:xfrm>
            <a:off x="928179" y="3629818"/>
            <a:ext cx="22433280" cy="682752"/>
          </a:xfrm>
          <a:prstGeom prst="rect">
            <a:avLst/>
          </a:prstGeom>
          <a:noFill/>
          <a:ln/>
        </p:spPr>
        <p:txBody>
          <a:bodyPr wrap="square" lIns="0" tIns="0" rIns="0" bIns="0" rtlCol="0" anchor="ctr"/>
          <a:lstStyle/>
          <a:p>
            <a:r>
              <a:rPr lang="en-US" sz="2400" dirty="0">
                <a:solidFill>
                  <a:schemeClr val="tx1">
                    <a:lumMod val="85000"/>
                    <a:lumOff val="15000"/>
                  </a:schemeClr>
                </a:solidFill>
                <a:latin typeface="Poppins" pitchFamily="34" charset="0"/>
                <a:ea typeface="Poppins" pitchFamily="34" charset="-122"/>
                <a:cs typeface="Poppins" pitchFamily="34" charset="-120"/>
              </a:rPr>
              <a:t>Four complementary revenue streams combine hardware, subscriptions, and recurring water service income.</a:t>
            </a:r>
            <a:endParaRPr lang="en-US" sz="2400" dirty="0">
              <a:solidFill>
                <a:schemeClr val="tx1">
                  <a:lumMod val="85000"/>
                  <a:lumOff val="15000"/>
                </a:schemeClr>
              </a:solidFill>
            </a:endParaRPr>
          </a:p>
        </p:txBody>
      </p:sp>
      <p:grpSp>
        <p:nvGrpSpPr>
          <p:cNvPr id="5" name="Group 4">
            <a:extLst>
              <a:ext uri="{FF2B5EF4-FFF2-40B4-BE49-F238E27FC236}">
                <a16:creationId xmlns:a16="http://schemas.microsoft.com/office/drawing/2014/main" id="{D3A65F7F-785A-B7A5-1115-ED90ECC49787}"/>
              </a:ext>
            </a:extLst>
          </p:cNvPr>
          <p:cNvGrpSpPr/>
          <p:nvPr/>
        </p:nvGrpSpPr>
        <p:grpSpPr>
          <a:xfrm>
            <a:off x="928179" y="4602480"/>
            <a:ext cx="10972800" cy="4096512"/>
            <a:chOff x="928179" y="4602480"/>
            <a:chExt cx="10972800" cy="4096512"/>
          </a:xfrm>
        </p:grpSpPr>
        <p:sp>
          <p:nvSpPr>
            <p:cNvPr id="8" name="Shape 5">
              <a:extLst>
                <a:ext uri="{FF2B5EF4-FFF2-40B4-BE49-F238E27FC236}">
                  <a16:creationId xmlns:a16="http://schemas.microsoft.com/office/drawing/2014/main" id="{8AAAAA13-2D15-6292-1B62-1419FBB5E8A6}"/>
                </a:ext>
              </a:extLst>
            </p:cNvPr>
            <p:cNvSpPr/>
            <p:nvPr/>
          </p:nvSpPr>
          <p:spPr>
            <a:xfrm>
              <a:off x="928179" y="4602480"/>
              <a:ext cx="10972800" cy="4096512"/>
            </a:xfrm>
            <a:prstGeom prst="rect">
              <a:avLst/>
            </a:prstGeom>
            <a:solidFill>
              <a:srgbClr val="FAF5EF"/>
            </a:solidFill>
            <a:ln w="6350">
              <a:solidFill>
                <a:srgbClr val="E8D8C8"/>
              </a:solidFill>
              <a:prstDash val="solid"/>
            </a:ln>
            <a:effectLst>
              <a:outerShdw blurRad="101600" dist="38100" dir="8100000" algn="bl" rotWithShape="0">
                <a:srgbClr val="000000">
                  <a:alpha val="10000"/>
                </a:srgbClr>
              </a:outerShdw>
            </a:effectLst>
          </p:spPr>
          <p:txBody>
            <a:bodyPr/>
            <a:lstStyle/>
            <a:p>
              <a:endParaRPr lang="en-US" sz="12800"/>
            </a:p>
          </p:txBody>
        </p:sp>
        <p:sp>
          <p:nvSpPr>
            <p:cNvPr id="9" name="Shape 6">
              <a:extLst>
                <a:ext uri="{FF2B5EF4-FFF2-40B4-BE49-F238E27FC236}">
                  <a16:creationId xmlns:a16="http://schemas.microsoft.com/office/drawing/2014/main" id="{C705E4AC-B21B-B2BF-CCCC-FDB390E10A20}"/>
                </a:ext>
              </a:extLst>
            </p:cNvPr>
            <p:cNvSpPr/>
            <p:nvPr/>
          </p:nvSpPr>
          <p:spPr>
            <a:xfrm>
              <a:off x="928179" y="4602480"/>
              <a:ext cx="134112" cy="4096512"/>
            </a:xfrm>
            <a:prstGeom prst="rect">
              <a:avLst/>
            </a:prstGeom>
            <a:solidFill>
              <a:srgbClr val="29A8E0"/>
            </a:solidFill>
            <a:ln w="12700">
              <a:solidFill>
                <a:srgbClr val="29A8E0"/>
              </a:solidFill>
              <a:prstDash val="solid"/>
            </a:ln>
          </p:spPr>
          <p:txBody>
            <a:bodyPr/>
            <a:lstStyle/>
            <a:p>
              <a:endParaRPr lang="en-US" sz="12800"/>
            </a:p>
          </p:txBody>
        </p:sp>
        <p:sp>
          <p:nvSpPr>
            <p:cNvPr id="10" name="Shape 7">
              <a:extLst>
                <a:ext uri="{FF2B5EF4-FFF2-40B4-BE49-F238E27FC236}">
                  <a16:creationId xmlns:a16="http://schemas.microsoft.com/office/drawing/2014/main" id="{AE9A5ADA-68D4-86A5-F80D-E2694BC96301}"/>
                </a:ext>
              </a:extLst>
            </p:cNvPr>
            <p:cNvSpPr/>
            <p:nvPr/>
          </p:nvSpPr>
          <p:spPr>
            <a:xfrm>
              <a:off x="1342707" y="4895088"/>
              <a:ext cx="731520" cy="731520"/>
            </a:xfrm>
            <a:prstGeom prst="ellipse">
              <a:avLst/>
            </a:prstGeom>
            <a:solidFill>
              <a:srgbClr val="29A8E0"/>
            </a:solidFill>
            <a:ln w="12700">
              <a:solidFill>
                <a:srgbClr val="29A8E0"/>
              </a:solidFill>
              <a:prstDash val="solid"/>
            </a:ln>
          </p:spPr>
          <p:txBody>
            <a:bodyPr/>
            <a:lstStyle/>
            <a:p>
              <a:endParaRPr lang="en-US" sz="12800"/>
            </a:p>
          </p:txBody>
        </p:sp>
        <p:sp>
          <p:nvSpPr>
            <p:cNvPr id="11" name="Text 8">
              <a:extLst>
                <a:ext uri="{FF2B5EF4-FFF2-40B4-BE49-F238E27FC236}">
                  <a16:creationId xmlns:a16="http://schemas.microsoft.com/office/drawing/2014/main" id="{3FF4A2BF-88EE-2AE7-DC56-AEFBB023D9D6}"/>
                </a:ext>
              </a:extLst>
            </p:cNvPr>
            <p:cNvSpPr/>
            <p:nvPr/>
          </p:nvSpPr>
          <p:spPr>
            <a:xfrm>
              <a:off x="1342707" y="4895088"/>
              <a:ext cx="731520" cy="731520"/>
            </a:xfrm>
            <a:prstGeom prst="rect">
              <a:avLst/>
            </a:prstGeom>
            <a:noFill/>
            <a:ln/>
          </p:spPr>
          <p:txBody>
            <a:bodyPr wrap="square" lIns="0" tIns="0" rIns="0" bIns="0" rtlCol="0" anchor="ctr"/>
            <a:lstStyle/>
            <a:p>
              <a:pPr algn="ctr"/>
              <a:r>
                <a:rPr lang="en-US" sz="2667" b="1" dirty="0">
                  <a:solidFill>
                    <a:srgbClr val="FFFFFF"/>
                  </a:solidFill>
                  <a:latin typeface="Maven Pro ExtraBold" pitchFamily="34" charset="0"/>
                  <a:ea typeface="Maven Pro ExtraBold" pitchFamily="34" charset="-122"/>
                  <a:cs typeface="Maven Pro ExtraBold" pitchFamily="34" charset="-120"/>
                </a:rPr>
                <a:t>1</a:t>
              </a:r>
              <a:endParaRPr lang="en-US" sz="2667" dirty="0"/>
            </a:p>
          </p:txBody>
        </p:sp>
        <p:sp>
          <p:nvSpPr>
            <p:cNvPr id="12" name="Text 9">
              <a:extLst>
                <a:ext uri="{FF2B5EF4-FFF2-40B4-BE49-F238E27FC236}">
                  <a16:creationId xmlns:a16="http://schemas.microsoft.com/office/drawing/2014/main" id="{6C76399F-8897-C531-6169-F20DE8DD2084}"/>
                </a:ext>
              </a:extLst>
            </p:cNvPr>
            <p:cNvSpPr/>
            <p:nvPr/>
          </p:nvSpPr>
          <p:spPr>
            <a:xfrm>
              <a:off x="2293683" y="4797552"/>
              <a:ext cx="9265920" cy="682752"/>
            </a:xfrm>
            <a:prstGeom prst="rect">
              <a:avLst/>
            </a:prstGeom>
            <a:noFill/>
            <a:ln/>
          </p:spPr>
          <p:txBody>
            <a:bodyPr wrap="square" lIns="0" tIns="0" rIns="0" bIns="0" rtlCol="0" anchor="ctr"/>
            <a:lstStyle/>
            <a:p>
              <a:r>
                <a:rPr lang="en-US" sz="3467" b="1" dirty="0">
                  <a:solidFill>
                    <a:srgbClr val="1A2E38"/>
                  </a:solidFill>
                  <a:latin typeface="Maven Pro ExtraBold" pitchFamily="34" charset="0"/>
                  <a:ea typeface="Maven Pro ExtraBold" pitchFamily="34" charset="-122"/>
                  <a:cs typeface="Maven Pro ExtraBold" pitchFamily="34" charset="-120"/>
                </a:rPr>
                <a:t>Product Sales</a:t>
              </a:r>
              <a:endParaRPr lang="en-US" sz="3467" dirty="0"/>
            </a:p>
          </p:txBody>
        </p:sp>
        <p:sp>
          <p:nvSpPr>
            <p:cNvPr id="13" name="Text 10">
              <a:extLst>
                <a:ext uri="{FF2B5EF4-FFF2-40B4-BE49-F238E27FC236}">
                  <a16:creationId xmlns:a16="http://schemas.microsoft.com/office/drawing/2014/main" id="{C65D5661-559D-A490-E86C-C0CF65AECD86}"/>
                </a:ext>
              </a:extLst>
            </p:cNvPr>
            <p:cNvSpPr/>
            <p:nvPr/>
          </p:nvSpPr>
          <p:spPr>
            <a:xfrm>
              <a:off x="2293683" y="5480304"/>
              <a:ext cx="9265920" cy="487680"/>
            </a:xfrm>
            <a:prstGeom prst="rect">
              <a:avLst/>
            </a:prstGeom>
            <a:noFill/>
            <a:ln/>
          </p:spPr>
          <p:txBody>
            <a:bodyPr wrap="square" lIns="0" tIns="0" rIns="0" bIns="0" rtlCol="0" anchor="ctr"/>
            <a:lstStyle/>
            <a:p>
              <a:r>
                <a:rPr lang="en-US" sz="2133" i="1" dirty="0">
                  <a:solidFill>
                    <a:srgbClr val="29A8E0"/>
                  </a:solidFill>
                  <a:latin typeface="Poppins" pitchFamily="34" charset="0"/>
                  <a:ea typeface="Poppins" pitchFamily="34" charset="-122"/>
                  <a:cs typeface="Poppins" pitchFamily="34" charset="-120"/>
                </a:rPr>
                <a:t>Direct Hardware Revenue</a:t>
              </a:r>
              <a:endParaRPr lang="en-US" sz="2133" dirty="0"/>
            </a:p>
          </p:txBody>
        </p:sp>
        <p:sp>
          <p:nvSpPr>
            <p:cNvPr id="14" name="Shape 11">
              <a:extLst>
                <a:ext uri="{FF2B5EF4-FFF2-40B4-BE49-F238E27FC236}">
                  <a16:creationId xmlns:a16="http://schemas.microsoft.com/office/drawing/2014/main" id="{533E6278-FF44-EF90-2B03-712170E7A9C9}"/>
                </a:ext>
              </a:extLst>
            </p:cNvPr>
            <p:cNvSpPr/>
            <p:nvPr/>
          </p:nvSpPr>
          <p:spPr>
            <a:xfrm>
              <a:off x="1342707" y="6065520"/>
              <a:ext cx="10192512" cy="0"/>
            </a:xfrm>
            <a:prstGeom prst="line">
              <a:avLst/>
            </a:prstGeom>
            <a:noFill/>
            <a:ln w="9525">
              <a:solidFill>
                <a:srgbClr val="E8D8C8"/>
              </a:solidFill>
              <a:prstDash val="solid"/>
            </a:ln>
          </p:spPr>
          <p:txBody>
            <a:bodyPr/>
            <a:lstStyle/>
            <a:p>
              <a:endParaRPr lang="en-US" sz="12800"/>
            </a:p>
          </p:txBody>
        </p:sp>
        <p:sp>
          <p:nvSpPr>
            <p:cNvPr id="15" name="Text 12">
              <a:extLst>
                <a:ext uri="{FF2B5EF4-FFF2-40B4-BE49-F238E27FC236}">
                  <a16:creationId xmlns:a16="http://schemas.microsoft.com/office/drawing/2014/main" id="{25F0F9D1-167E-575B-5411-FC2F768210B3}"/>
                </a:ext>
              </a:extLst>
            </p:cNvPr>
            <p:cNvSpPr/>
            <p:nvPr/>
          </p:nvSpPr>
          <p:spPr>
            <a:xfrm>
              <a:off x="1342707" y="6211824"/>
              <a:ext cx="10192512" cy="2316480"/>
            </a:xfrm>
            <a:prstGeom prst="rect">
              <a:avLst/>
            </a:prstGeom>
            <a:noFill/>
            <a:ln/>
          </p:spPr>
          <p:txBody>
            <a:bodyPr wrap="square" lIns="0" tIns="0" rIns="0" bIns="0" rtlCol="0" anchor="ctr"/>
            <a:lstStyle/>
            <a:p>
              <a:pPr>
                <a:lnSpc>
                  <a:spcPct val="125000"/>
                </a:lnSpc>
              </a:pPr>
              <a:r>
                <a:rPr lang="en-US" sz="2133" dirty="0">
                  <a:solidFill>
                    <a:srgbClr val="4A6170"/>
                  </a:solidFill>
                  <a:latin typeface="Poppins" pitchFamily="34" charset="0"/>
                  <a:ea typeface="Poppins" pitchFamily="34" charset="-122"/>
                  <a:cs typeface="Poppins" pitchFamily="34" charset="-120"/>
                </a:rPr>
                <a:t>Sale of Bubble, Drizzle, Thunder, and Airwell AWG systems across residential, commercial, hospitality, defence, and institutional segments.</a:t>
              </a:r>
              <a:endParaRPr lang="en-US" sz="2133" dirty="0"/>
            </a:p>
            <a:p>
              <a:pPr>
                <a:lnSpc>
                  <a:spcPct val="125000"/>
                </a:lnSpc>
              </a:pPr>
              <a:r>
                <a:rPr lang="en-US" sz="2133" dirty="0">
                  <a:solidFill>
                    <a:srgbClr val="4A6170"/>
                  </a:solidFill>
                  <a:latin typeface="Poppins" pitchFamily="34" charset="0"/>
                  <a:ea typeface="Poppins" pitchFamily="34" charset="-122"/>
                  <a:cs typeface="Poppins" pitchFamily="34" charset="-120"/>
                </a:rPr>
                <a:t>Channels: direct enterprise, distributor networks, builder partnerships, international exports.</a:t>
              </a:r>
              <a:endParaRPr lang="en-US" sz="2133" dirty="0"/>
            </a:p>
          </p:txBody>
        </p:sp>
      </p:grpSp>
      <p:grpSp>
        <p:nvGrpSpPr>
          <p:cNvPr id="2" name="Group 1">
            <a:extLst>
              <a:ext uri="{FF2B5EF4-FFF2-40B4-BE49-F238E27FC236}">
                <a16:creationId xmlns:a16="http://schemas.microsoft.com/office/drawing/2014/main" id="{303ED78C-7D33-B7F5-D13B-65A017DC8AF6}"/>
              </a:ext>
            </a:extLst>
          </p:cNvPr>
          <p:cNvGrpSpPr/>
          <p:nvPr/>
        </p:nvGrpSpPr>
        <p:grpSpPr>
          <a:xfrm>
            <a:off x="12403776" y="8991600"/>
            <a:ext cx="10972800" cy="4096512"/>
            <a:chOff x="12388659" y="4602480"/>
            <a:chExt cx="10972800" cy="4096512"/>
          </a:xfrm>
        </p:grpSpPr>
        <p:sp>
          <p:nvSpPr>
            <p:cNvPr id="16" name="Shape 13">
              <a:extLst>
                <a:ext uri="{FF2B5EF4-FFF2-40B4-BE49-F238E27FC236}">
                  <a16:creationId xmlns:a16="http://schemas.microsoft.com/office/drawing/2014/main" id="{6B47D931-DF3B-2CCE-A5E7-C7DF464C02DB}"/>
                </a:ext>
              </a:extLst>
            </p:cNvPr>
            <p:cNvSpPr/>
            <p:nvPr/>
          </p:nvSpPr>
          <p:spPr>
            <a:xfrm>
              <a:off x="12388659" y="4602480"/>
              <a:ext cx="10972800" cy="4096512"/>
            </a:xfrm>
            <a:prstGeom prst="rect">
              <a:avLst/>
            </a:prstGeom>
            <a:solidFill>
              <a:srgbClr val="FAF5EF"/>
            </a:solidFill>
            <a:ln w="6350">
              <a:solidFill>
                <a:srgbClr val="E8D8C8"/>
              </a:solidFill>
              <a:prstDash val="solid"/>
            </a:ln>
            <a:effectLst>
              <a:outerShdw blurRad="101600" dist="38100" dir="8100000" algn="bl" rotWithShape="0">
                <a:srgbClr val="000000">
                  <a:alpha val="10000"/>
                </a:srgbClr>
              </a:outerShdw>
            </a:effectLst>
          </p:spPr>
          <p:txBody>
            <a:bodyPr/>
            <a:lstStyle/>
            <a:p>
              <a:endParaRPr lang="en-US" sz="12800"/>
            </a:p>
          </p:txBody>
        </p:sp>
        <p:sp>
          <p:nvSpPr>
            <p:cNvPr id="17" name="Shape 14">
              <a:extLst>
                <a:ext uri="{FF2B5EF4-FFF2-40B4-BE49-F238E27FC236}">
                  <a16:creationId xmlns:a16="http://schemas.microsoft.com/office/drawing/2014/main" id="{66F3FE34-C590-C273-E23B-C2A18D7D697F}"/>
                </a:ext>
              </a:extLst>
            </p:cNvPr>
            <p:cNvSpPr/>
            <p:nvPr/>
          </p:nvSpPr>
          <p:spPr>
            <a:xfrm>
              <a:off x="12388659" y="4602480"/>
              <a:ext cx="134112" cy="4096512"/>
            </a:xfrm>
            <a:prstGeom prst="rect">
              <a:avLst/>
            </a:prstGeom>
            <a:solidFill>
              <a:srgbClr val="D49829"/>
            </a:solidFill>
            <a:ln w="12700">
              <a:solidFill>
                <a:srgbClr val="D49829"/>
              </a:solidFill>
              <a:prstDash val="solid"/>
            </a:ln>
          </p:spPr>
          <p:txBody>
            <a:bodyPr/>
            <a:lstStyle/>
            <a:p>
              <a:endParaRPr lang="en-US" sz="12800"/>
            </a:p>
          </p:txBody>
        </p:sp>
        <p:sp>
          <p:nvSpPr>
            <p:cNvPr id="18" name="Shape 15">
              <a:extLst>
                <a:ext uri="{FF2B5EF4-FFF2-40B4-BE49-F238E27FC236}">
                  <a16:creationId xmlns:a16="http://schemas.microsoft.com/office/drawing/2014/main" id="{059FB448-F293-D2C1-B0CF-9DF2474426CB}"/>
                </a:ext>
              </a:extLst>
            </p:cNvPr>
            <p:cNvSpPr/>
            <p:nvPr/>
          </p:nvSpPr>
          <p:spPr>
            <a:xfrm>
              <a:off x="12803187" y="4895088"/>
              <a:ext cx="731520" cy="731520"/>
            </a:xfrm>
            <a:prstGeom prst="ellipse">
              <a:avLst/>
            </a:prstGeom>
            <a:solidFill>
              <a:srgbClr val="D49829"/>
            </a:solidFill>
            <a:ln w="12700">
              <a:solidFill>
                <a:srgbClr val="D49829"/>
              </a:solidFill>
              <a:prstDash val="solid"/>
            </a:ln>
          </p:spPr>
          <p:txBody>
            <a:bodyPr/>
            <a:lstStyle/>
            <a:p>
              <a:endParaRPr lang="en-US" sz="12800"/>
            </a:p>
          </p:txBody>
        </p:sp>
        <p:sp>
          <p:nvSpPr>
            <p:cNvPr id="19" name="Text 16">
              <a:extLst>
                <a:ext uri="{FF2B5EF4-FFF2-40B4-BE49-F238E27FC236}">
                  <a16:creationId xmlns:a16="http://schemas.microsoft.com/office/drawing/2014/main" id="{C8106139-3EF4-91F3-F34D-C0D4C27720C1}"/>
                </a:ext>
              </a:extLst>
            </p:cNvPr>
            <p:cNvSpPr/>
            <p:nvPr/>
          </p:nvSpPr>
          <p:spPr>
            <a:xfrm>
              <a:off x="12803187" y="4895088"/>
              <a:ext cx="731520" cy="731520"/>
            </a:xfrm>
            <a:prstGeom prst="rect">
              <a:avLst/>
            </a:prstGeom>
            <a:noFill/>
            <a:ln/>
          </p:spPr>
          <p:txBody>
            <a:bodyPr wrap="square" lIns="0" tIns="0" rIns="0" bIns="0" rtlCol="0" anchor="ctr"/>
            <a:lstStyle/>
            <a:p>
              <a:pPr algn="ctr"/>
              <a:r>
                <a:rPr lang="en-US" sz="2667" b="1" dirty="0">
                  <a:solidFill>
                    <a:srgbClr val="FFFFFF"/>
                  </a:solidFill>
                  <a:latin typeface="Maven Pro ExtraBold" pitchFamily="34" charset="0"/>
                  <a:ea typeface="Maven Pro ExtraBold" pitchFamily="34" charset="-122"/>
                  <a:cs typeface="Maven Pro ExtraBold" pitchFamily="34" charset="-120"/>
                </a:rPr>
                <a:t>4</a:t>
              </a:r>
              <a:endParaRPr lang="en-US" sz="2667" dirty="0"/>
            </a:p>
          </p:txBody>
        </p:sp>
        <p:sp>
          <p:nvSpPr>
            <p:cNvPr id="20" name="Text 17">
              <a:extLst>
                <a:ext uri="{FF2B5EF4-FFF2-40B4-BE49-F238E27FC236}">
                  <a16:creationId xmlns:a16="http://schemas.microsoft.com/office/drawing/2014/main" id="{1C92963B-6944-C35B-0376-3C72FC900079}"/>
                </a:ext>
              </a:extLst>
            </p:cNvPr>
            <p:cNvSpPr/>
            <p:nvPr/>
          </p:nvSpPr>
          <p:spPr>
            <a:xfrm>
              <a:off x="13754163" y="4797552"/>
              <a:ext cx="9265920" cy="682752"/>
            </a:xfrm>
            <a:prstGeom prst="rect">
              <a:avLst/>
            </a:prstGeom>
            <a:noFill/>
            <a:ln/>
          </p:spPr>
          <p:txBody>
            <a:bodyPr wrap="square" lIns="0" tIns="0" rIns="0" bIns="0" rtlCol="0" anchor="ctr"/>
            <a:lstStyle/>
            <a:p>
              <a:r>
                <a:rPr lang="en-US" sz="3467" b="1" dirty="0">
                  <a:solidFill>
                    <a:srgbClr val="1A2E38"/>
                  </a:solidFill>
                  <a:latin typeface="Maven Pro ExtraBold" pitchFamily="34" charset="0"/>
                  <a:ea typeface="Maven Pro ExtraBold" pitchFamily="34" charset="-122"/>
                  <a:cs typeface="Maven Pro ExtraBold" pitchFamily="34" charset="-120"/>
                </a:rPr>
                <a:t>PAAS</a:t>
              </a:r>
              <a:endParaRPr lang="en-US" sz="3467" dirty="0"/>
            </a:p>
          </p:txBody>
        </p:sp>
        <p:sp>
          <p:nvSpPr>
            <p:cNvPr id="21" name="Text 18">
              <a:extLst>
                <a:ext uri="{FF2B5EF4-FFF2-40B4-BE49-F238E27FC236}">
                  <a16:creationId xmlns:a16="http://schemas.microsoft.com/office/drawing/2014/main" id="{9F4C78B5-DBD9-85A4-EC9D-D79840FA45A7}"/>
                </a:ext>
              </a:extLst>
            </p:cNvPr>
            <p:cNvSpPr/>
            <p:nvPr/>
          </p:nvSpPr>
          <p:spPr>
            <a:xfrm>
              <a:off x="13754163" y="5480304"/>
              <a:ext cx="9265920" cy="487680"/>
            </a:xfrm>
            <a:prstGeom prst="rect">
              <a:avLst/>
            </a:prstGeom>
            <a:noFill/>
            <a:ln/>
          </p:spPr>
          <p:txBody>
            <a:bodyPr wrap="square" lIns="0" tIns="0" rIns="0" bIns="0" rtlCol="0" anchor="ctr"/>
            <a:lstStyle/>
            <a:p>
              <a:r>
                <a:rPr lang="en-US" sz="2133" i="1" dirty="0">
                  <a:solidFill>
                    <a:srgbClr val="D49829"/>
                  </a:solidFill>
                  <a:latin typeface="Poppins" pitchFamily="34" charset="0"/>
                  <a:ea typeface="Poppins" pitchFamily="34" charset="-122"/>
                  <a:cs typeface="Poppins" pitchFamily="34" charset="-120"/>
                </a:rPr>
                <a:t>Product-as-a-Service</a:t>
              </a:r>
              <a:endParaRPr lang="en-US" sz="2133" dirty="0">
                <a:solidFill>
                  <a:srgbClr val="D49829"/>
                </a:solidFill>
              </a:endParaRPr>
            </a:p>
          </p:txBody>
        </p:sp>
        <p:sp>
          <p:nvSpPr>
            <p:cNvPr id="22" name="Shape 19">
              <a:extLst>
                <a:ext uri="{FF2B5EF4-FFF2-40B4-BE49-F238E27FC236}">
                  <a16:creationId xmlns:a16="http://schemas.microsoft.com/office/drawing/2014/main" id="{C0EEEB09-EF6B-2E4A-35D6-240BC8B242A2}"/>
                </a:ext>
              </a:extLst>
            </p:cNvPr>
            <p:cNvSpPr/>
            <p:nvPr/>
          </p:nvSpPr>
          <p:spPr>
            <a:xfrm>
              <a:off x="12803187" y="6065520"/>
              <a:ext cx="10192512" cy="0"/>
            </a:xfrm>
            <a:prstGeom prst="line">
              <a:avLst/>
            </a:prstGeom>
            <a:noFill/>
            <a:ln w="9525">
              <a:solidFill>
                <a:srgbClr val="E8D8C8"/>
              </a:solidFill>
              <a:prstDash val="solid"/>
            </a:ln>
          </p:spPr>
          <p:txBody>
            <a:bodyPr/>
            <a:lstStyle/>
            <a:p>
              <a:endParaRPr lang="en-US" sz="12800"/>
            </a:p>
          </p:txBody>
        </p:sp>
        <p:sp>
          <p:nvSpPr>
            <p:cNvPr id="23" name="Text 20">
              <a:extLst>
                <a:ext uri="{FF2B5EF4-FFF2-40B4-BE49-F238E27FC236}">
                  <a16:creationId xmlns:a16="http://schemas.microsoft.com/office/drawing/2014/main" id="{15E3EC22-34D0-BBC2-AC59-436FAFA84563}"/>
                </a:ext>
              </a:extLst>
            </p:cNvPr>
            <p:cNvSpPr/>
            <p:nvPr/>
          </p:nvSpPr>
          <p:spPr>
            <a:xfrm>
              <a:off x="12803187" y="6211824"/>
              <a:ext cx="10192512" cy="2316480"/>
            </a:xfrm>
            <a:prstGeom prst="rect">
              <a:avLst/>
            </a:prstGeom>
            <a:noFill/>
            <a:ln/>
          </p:spPr>
          <p:txBody>
            <a:bodyPr wrap="square" lIns="0" tIns="0" rIns="0" bIns="0" rtlCol="0" anchor="ctr"/>
            <a:lstStyle/>
            <a:p>
              <a:pPr>
                <a:lnSpc>
                  <a:spcPct val="125000"/>
                </a:lnSpc>
              </a:pPr>
              <a:r>
                <a:rPr lang="en-US" sz="2133" dirty="0">
                  <a:solidFill>
                    <a:srgbClr val="4A6170"/>
                  </a:solidFill>
                  <a:latin typeface="Poppins" pitchFamily="34" charset="0"/>
                  <a:ea typeface="Poppins" pitchFamily="34" charset="-122"/>
                  <a:cs typeface="Poppins" pitchFamily="34" charset="-120"/>
                </a:rPr>
                <a:t>PAAS (Product-as-a-Service) — powered by the Bubble home unit</a:t>
              </a:r>
              <a:endParaRPr lang="en-US" sz="2133" dirty="0"/>
            </a:p>
            <a:p>
              <a:pPr>
                <a:lnSpc>
                  <a:spcPct val="125000"/>
                </a:lnSpc>
              </a:pPr>
              <a:r>
                <a:rPr lang="en-US" sz="2133" dirty="0">
                  <a:solidFill>
                    <a:srgbClr val="4A6170"/>
                  </a:solidFill>
                  <a:latin typeface="Poppins" pitchFamily="34" charset="0"/>
                  <a:ea typeface="Poppins" pitchFamily="34" charset="-122"/>
                  <a:cs typeface="Poppins" pitchFamily="34" charset="-120"/>
                </a:rPr>
                <a:t>Benefits: predictable recurring revenue, low CAC via builder partnerships, long-term contract lock-in.</a:t>
              </a:r>
              <a:endParaRPr lang="en-US" sz="2133" dirty="0"/>
            </a:p>
          </p:txBody>
        </p:sp>
      </p:grpSp>
      <p:grpSp>
        <p:nvGrpSpPr>
          <p:cNvPr id="4" name="Group 3">
            <a:extLst>
              <a:ext uri="{FF2B5EF4-FFF2-40B4-BE49-F238E27FC236}">
                <a16:creationId xmlns:a16="http://schemas.microsoft.com/office/drawing/2014/main" id="{71EF5F7B-52A3-A1F8-66B5-1D83830189EA}"/>
              </a:ext>
            </a:extLst>
          </p:cNvPr>
          <p:cNvGrpSpPr/>
          <p:nvPr/>
        </p:nvGrpSpPr>
        <p:grpSpPr>
          <a:xfrm>
            <a:off x="12379392" y="4602480"/>
            <a:ext cx="10972800" cy="4096512"/>
            <a:chOff x="928179" y="8991600"/>
            <a:chExt cx="10972800" cy="4096512"/>
          </a:xfrm>
        </p:grpSpPr>
        <p:sp>
          <p:nvSpPr>
            <p:cNvPr id="24" name="Shape 21">
              <a:extLst>
                <a:ext uri="{FF2B5EF4-FFF2-40B4-BE49-F238E27FC236}">
                  <a16:creationId xmlns:a16="http://schemas.microsoft.com/office/drawing/2014/main" id="{D014E2FD-1AB3-EB58-4A70-FE697E7B9C93}"/>
                </a:ext>
              </a:extLst>
            </p:cNvPr>
            <p:cNvSpPr/>
            <p:nvPr/>
          </p:nvSpPr>
          <p:spPr>
            <a:xfrm>
              <a:off x="928179" y="8991600"/>
              <a:ext cx="10972800" cy="4096512"/>
            </a:xfrm>
            <a:prstGeom prst="rect">
              <a:avLst/>
            </a:prstGeom>
            <a:solidFill>
              <a:srgbClr val="FAF5EF"/>
            </a:solidFill>
            <a:ln w="6350">
              <a:solidFill>
                <a:srgbClr val="E8D8C8"/>
              </a:solidFill>
              <a:prstDash val="solid"/>
            </a:ln>
            <a:effectLst>
              <a:outerShdw blurRad="101600" dist="38100" dir="8100000" algn="bl" rotWithShape="0">
                <a:srgbClr val="000000">
                  <a:alpha val="10000"/>
                </a:srgbClr>
              </a:outerShdw>
            </a:effectLst>
          </p:spPr>
          <p:txBody>
            <a:bodyPr/>
            <a:lstStyle/>
            <a:p>
              <a:endParaRPr lang="en-US" sz="12800"/>
            </a:p>
          </p:txBody>
        </p:sp>
        <p:sp>
          <p:nvSpPr>
            <p:cNvPr id="25" name="Shape 22">
              <a:extLst>
                <a:ext uri="{FF2B5EF4-FFF2-40B4-BE49-F238E27FC236}">
                  <a16:creationId xmlns:a16="http://schemas.microsoft.com/office/drawing/2014/main" id="{897C6DDF-22D2-72B7-6356-FEE30C52E1E6}"/>
                </a:ext>
              </a:extLst>
            </p:cNvPr>
            <p:cNvSpPr/>
            <p:nvPr/>
          </p:nvSpPr>
          <p:spPr>
            <a:xfrm>
              <a:off x="928179" y="8991600"/>
              <a:ext cx="134112" cy="4096512"/>
            </a:xfrm>
            <a:prstGeom prst="rect">
              <a:avLst/>
            </a:prstGeom>
            <a:solidFill>
              <a:srgbClr val="0A7B8C"/>
            </a:solidFill>
            <a:ln w="12700">
              <a:solidFill>
                <a:srgbClr val="0A7B8C"/>
              </a:solidFill>
              <a:prstDash val="solid"/>
            </a:ln>
          </p:spPr>
          <p:txBody>
            <a:bodyPr/>
            <a:lstStyle/>
            <a:p>
              <a:endParaRPr lang="en-US" sz="12800"/>
            </a:p>
          </p:txBody>
        </p:sp>
        <p:sp>
          <p:nvSpPr>
            <p:cNvPr id="26" name="Shape 23">
              <a:extLst>
                <a:ext uri="{FF2B5EF4-FFF2-40B4-BE49-F238E27FC236}">
                  <a16:creationId xmlns:a16="http://schemas.microsoft.com/office/drawing/2014/main" id="{615D142A-CA8F-D137-475D-28B2D294218D}"/>
                </a:ext>
              </a:extLst>
            </p:cNvPr>
            <p:cNvSpPr/>
            <p:nvPr/>
          </p:nvSpPr>
          <p:spPr>
            <a:xfrm>
              <a:off x="1342707" y="9284208"/>
              <a:ext cx="731520" cy="731520"/>
            </a:xfrm>
            <a:prstGeom prst="ellipse">
              <a:avLst/>
            </a:prstGeom>
            <a:solidFill>
              <a:srgbClr val="0A7B8C"/>
            </a:solidFill>
            <a:ln w="12700">
              <a:solidFill>
                <a:srgbClr val="0A7B8C"/>
              </a:solidFill>
              <a:prstDash val="solid"/>
            </a:ln>
          </p:spPr>
          <p:txBody>
            <a:bodyPr/>
            <a:lstStyle/>
            <a:p>
              <a:endParaRPr lang="en-US" sz="12800"/>
            </a:p>
          </p:txBody>
        </p:sp>
        <p:sp>
          <p:nvSpPr>
            <p:cNvPr id="27" name="Text 24">
              <a:extLst>
                <a:ext uri="{FF2B5EF4-FFF2-40B4-BE49-F238E27FC236}">
                  <a16:creationId xmlns:a16="http://schemas.microsoft.com/office/drawing/2014/main" id="{FE6E7273-3103-6C61-B8F5-BE2A540BA8F1}"/>
                </a:ext>
              </a:extLst>
            </p:cNvPr>
            <p:cNvSpPr/>
            <p:nvPr/>
          </p:nvSpPr>
          <p:spPr>
            <a:xfrm>
              <a:off x="1342707" y="9284208"/>
              <a:ext cx="731520" cy="731520"/>
            </a:xfrm>
            <a:prstGeom prst="rect">
              <a:avLst/>
            </a:prstGeom>
            <a:noFill/>
            <a:ln/>
          </p:spPr>
          <p:txBody>
            <a:bodyPr wrap="square" lIns="0" tIns="0" rIns="0" bIns="0" rtlCol="0" anchor="ctr"/>
            <a:lstStyle/>
            <a:p>
              <a:pPr algn="ctr"/>
              <a:r>
                <a:rPr lang="en-US" sz="2667" b="1" dirty="0">
                  <a:solidFill>
                    <a:srgbClr val="FFFFFF"/>
                  </a:solidFill>
                  <a:latin typeface="Maven Pro ExtraBold" pitchFamily="34" charset="0"/>
                  <a:ea typeface="Maven Pro ExtraBold" pitchFamily="34" charset="-122"/>
                  <a:cs typeface="Maven Pro ExtraBold" pitchFamily="34" charset="-120"/>
                </a:rPr>
                <a:t>2</a:t>
              </a:r>
              <a:endParaRPr lang="en-US" sz="2667" dirty="0"/>
            </a:p>
          </p:txBody>
        </p:sp>
        <p:sp>
          <p:nvSpPr>
            <p:cNvPr id="28" name="Text 25">
              <a:extLst>
                <a:ext uri="{FF2B5EF4-FFF2-40B4-BE49-F238E27FC236}">
                  <a16:creationId xmlns:a16="http://schemas.microsoft.com/office/drawing/2014/main" id="{E1000A84-1EC5-ED1F-3828-4FA6217C601E}"/>
                </a:ext>
              </a:extLst>
            </p:cNvPr>
            <p:cNvSpPr/>
            <p:nvPr/>
          </p:nvSpPr>
          <p:spPr>
            <a:xfrm>
              <a:off x="2293683" y="9186672"/>
              <a:ext cx="9265920" cy="682752"/>
            </a:xfrm>
            <a:prstGeom prst="rect">
              <a:avLst/>
            </a:prstGeom>
            <a:noFill/>
            <a:ln/>
          </p:spPr>
          <p:txBody>
            <a:bodyPr wrap="square" lIns="0" tIns="0" rIns="0" bIns="0" rtlCol="0" anchor="ctr"/>
            <a:lstStyle/>
            <a:p>
              <a:r>
                <a:rPr lang="en-US" sz="3467" b="1" dirty="0">
                  <a:solidFill>
                    <a:srgbClr val="1A2E38"/>
                  </a:solidFill>
                  <a:latin typeface="Maven Pro ExtraBold" pitchFamily="34" charset="0"/>
                  <a:ea typeface="Maven Pro ExtraBold" pitchFamily="34" charset="-122"/>
                  <a:cs typeface="Maven Pro ExtraBold" pitchFamily="34" charset="-120"/>
                </a:rPr>
                <a:t>WAAS</a:t>
              </a:r>
              <a:endParaRPr lang="en-US" sz="3467" dirty="0"/>
            </a:p>
          </p:txBody>
        </p:sp>
        <p:sp>
          <p:nvSpPr>
            <p:cNvPr id="29" name="Text 26">
              <a:extLst>
                <a:ext uri="{FF2B5EF4-FFF2-40B4-BE49-F238E27FC236}">
                  <a16:creationId xmlns:a16="http://schemas.microsoft.com/office/drawing/2014/main" id="{7A747283-749B-0934-0E8B-38C59F3851D7}"/>
                </a:ext>
              </a:extLst>
            </p:cNvPr>
            <p:cNvSpPr/>
            <p:nvPr/>
          </p:nvSpPr>
          <p:spPr>
            <a:xfrm>
              <a:off x="2293683" y="9869424"/>
              <a:ext cx="9265920" cy="487680"/>
            </a:xfrm>
            <a:prstGeom prst="rect">
              <a:avLst/>
            </a:prstGeom>
            <a:noFill/>
            <a:ln/>
          </p:spPr>
          <p:txBody>
            <a:bodyPr wrap="square" lIns="0" tIns="0" rIns="0" bIns="0" rtlCol="0" anchor="ctr"/>
            <a:lstStyle/>
            <a:p>
              <a:r>
                <a:rPr lang="en-US" sz="2133" i="1" dirty="0">
                  <a:solidFill>
                    <a:srgbClr val="0A7B8C"/>
                  </a:solidFill>
                  <a:latin typeface="Poppins" pitchFamily="34" charset="0"/>
                  <a:ea typeface="Poppins" pitchFamily="34" charset="-122"/>
                  <a:cs typeface="Poppins" pitchFamily="34" charset="-120"/>
                </a:rPr>
                <a:t>Water-as-a-Service</a:t>
              </a:r>
              <a:endParaRPr lang="en-US" sz="2133" dirty="0">
                <a:solidFill>
                  <a:srgbClr val="0A7B8C"/>
                </a:solidFill>
              </a:endParaRPr>
            </a:p>
          </p:txBody>
        </p:sp>
        <p:sp>
          <p:nvSpPr>
            <p:cNvPr id="30" name="Shape 27">
              <a:extLst>
                <a:ext uri="{FF2B5EF4-FFF2-40B4-BE49-F238E27FC236}">
                  <a16:creationId xmlns:a16="http://schemas.microsoft.com/office/drawing/2014/main" id="{50AC8BA5-27A6-D5BF-1B35-10CC26A3472B}"/>
                </a:ext>
              </a:extLst>
            </p:cNvPr>
            <p:cNvSpPr/>
            <p:nvPr/>
          </p:nvSpPr>
          <p:spPr>
            <a:xfrm>
              <a:off x="1342707" y="10454640"/>
              <a:ext cx="10192512" cy="0"/>
            </a:xfrm>
            <a:prstGeom prst="line">
              <a:avLst/>
            </a:prstGeom>
            <a:noFill/>
            <a:ln w="9525">
              <a:solidFill>
                <a:srgbClr val="E8D8C8"/>
              </a:solidFill>
              <a:prstDash val="solid"/>
            </a:ln>
          </p:spPr>
          <p:txBody>
            <a:bodyPr/>
            <a:lstStyle/>
            <a:p>
              <a:endParaRPr lang="en-US" sz="12800"/>
            </a:p>
          </p:txBody>
        </p:sp>
        <p:sp>
          <p:nvSpPr>
            <p:cNvPr id="31" name="Text 28">
              <a:extLst>
                <a:ext uri="{FF2B5EF4-FFF2-40B4-BE49-F238E27FC236}">
                  <a16:creationId xmlns:a16="http://schemas.microsoft.com/office/drawing/2014/main" id="{C7C4989B-951D-B5EC-6C19-20AEEF52D2F5}"/>
                </a:ext>
              </a:extLst>
            </p:cNvPr>
            <p:cNvSpPr/>
            <p:nvPr/>
          </p:nvSpPr>
          <p:spPr>
            <a:xfrm>
              <a:off x="1342707" y="10600944"/>
              <a:ext cx="10192512" cy="2316480"/>
            </a:xfrm>
            <a:prstGeom prst="rect">
              <a:avLst/>
            </a:prstGeom>
            <a:noFill/>
            <a:ln/>
          </p:spPr>
          <p:txBody>
            <a:bodyPr wrap="square" lIns="0" tIns="0" rIns="0" bIns="0" rtlCol="0" anchor="ctr"/>
            <a:lstStyle/>
            <a:p>
              <a:pPr>
                <a:lnSpc>
                  <a:spcPct val="125000"/>
                </a:lnSpc>
              </a:pPr>
              <a:r>
                <a:rPr lang="en-US" sz="2133" dirty="0">
                  <a:solidFill>
                    <a:srgbClr val="4A6170"/>
                  </a:solidFill>
                  <a:latin typeface="Poppins" pitchFamily="34" charset="0"/>
                  <a:ea typeface="Poppins" pitchFamily="34" charset="-122"/>
                  <a:cs typeface="Poppins" pitchFamily="34" charset="-120"/>
                </a:rPr>
                <a:t>WAAS (Water-as-a-Service) — powered by Airwell and Thunder units, deployed at communities, hotels, corporate campuses, institutions, and industrial facilities.</a:t>
              </a:r>
              <a:endParaRPr lang="en-US" sz="2133" dirty="0"/>
            </a:p>
            <a:p>
              <a:pPr>
                <a:lnSpc>
                  <a:spcPct val="125000"/>
                </a:lnSpc>
              </a:pPr>
              <a:r>
                <a:rPr lang="en-US" sz="2133" dirty="0">
                  <a:solidFill>
                    <a:srgbClr val="4A6170"/>
                  </a:solidFill>
                  <a:latin typeface="Poppins" pitchFamily="34" charset="0"/>
                  <a:ea typeface="Poppins" pitchFamily="34" charset="-122"/>
                  <a:cs typeface="Poppins" pitchFamily="34" charset="-120"/>
                </a:rPr>
                <a:t>Target: 150+ plants globally within 5 years.</a:t>
              </a:r>
              <a:endParaRPr lang="en-US" sz="2133" dirty="0"/>
            </a:p>
          </p:txBody>
        </p:sp>
      </p:grpSp>
      <p:grpSp>
        <p:nvGrpSpPr>
          <p:cNvPr id="3" name="Group 2">
            <a:extLst>
              <a:ext uri="{FF2B5EF4-FFF2-40B4-BE49-F238E27FC236}">
                <a16:creationId xmlns:a16="http://schemas.microsoft.com/office/drawing/2014/main" id="{4BE3721E-EC69-AF68-58EE-5065389F80AF}"/>
              </a:ext>
            </a:extLst>
          </p:cNvPr>
          <p:cNvGrpSpPr/>
          <p:nvPr/>
        </p:nvGrpSpPr>
        <p:grpSpPr>
          <a:xfrm>
            <a:off x="928179" y="8991600"/>
            <a:ext cx="10972800" cy="4096512"/>
            <a:chOff x="12388659" y="8991600"/>
            <a:chExt cx="10972800" cy="4096512"/>
          </a:xfrm>
        </p:grpSpPr>
        <p:sp>
          <p:nvSpPr>
            <p:cNvPr id="32" name="Shape 29">
              <a:extLst>
                <a:ext uri="{FF2B5EF4-FFF2-40B4-BE49-F238E27FC236}">
                  <a16:creationId xmlns:a16="http://schemas.microsoft.com/office/drawing/2014/main" id="{F1EE292C-C373-0C83-00C7-5B44365810E4}"/>
                </a:ext>
              </a:extLst>
            </p:cNvPr>
            <p:cNvSpPr/>
            <p:nvPr/>
          </p:nvSpPr>
          <p:spPr>
            <a:xfrm>
              <a:off x="12388659" y="8991600"/>
              <a:ext cx="10972800" cy="4096512"/>
            </a:xfrm>
            <a:prstGeom prst="rect">
              <a:avLst/>
            </a:prstGeom>
            <a:solidFill>
              <a:srgbClr val="FAF5EF"/>
            </a:solidFill>
            <a:ln w="6350">
              <a:solidFill>
                <a:srgbClr val="E8D8C8"/>
              </a:solidFill>
              <a:prstDash val="solid"/>
            </a:ln>
            <a:effectLst>
              <a:outerShdw blurRad="101600" dist="38100" dir="8100000" algn="bl" rotWithShape="0">
                <a:srgbClr val="000000">
                  <a:alpha val="10000"/>
                </a:srgbClr>
              </a:outerShdw>
            </a:effectLst>
          </p:spPr>
          <p:txBody>
            <a:bodyPr/>
            <a:lstStyle/>
            <a:p>
              <a:endParaRPr lang="en-US" sz="12800"/>
            </a:p>
          </p:txBody>
        </p:sp>
        <p:sp>
          <p:nvSpPr>
            <p:cNvPr id="33" name="Shape 30">
              <a:extLst>
                <a:ext uri="{FF2B5EF4-FFF2-40B4-BE49-F238E27FC236}">
                  <a16:creationId xmlns:a16="http://schemas.microsoft.com/office/drawing/2014/main" id="{897F1ACF-4EA3-DB1E-5BB2-04340A2C5BE6}"/>
                </a:ext>
              </a:extLst>
            </p:cNvPr>
            <p:cNvSpPr/>
            <p:nvPr/>
          </p:nvSpPr>
          <p:spPr>
            <a:xfrm>
              <a:off x="12388659" y="8991600"/>
              <a:ext cx="134112" cy="4096512"/>
            </a:xfrm>
            <a:prstGeom prst="rect">
              <a:avLst/>
            </a:prstGeom>
            <a:solidFill>
              <a:srgbClr val="2D4A5A"/>
            </a:solidFill>
            <a:ln w="12700">
              <a:solidFill>
                <a:srgbClr val="2D4A5A"/>
              </a:solidFill>
              <a:prstDash val="solid"/>
            </a:ln>
          </p:spPr>
          <p:txBody>
            <a:bodyPr/>
            <a:lstStyle/>
            <a:p>
              <a:endParaRPr lang="en-US" sz="12800"/>
            </a:p>
          </p:txBody>
        </p:sp>
        <p:sp>
          <p:nvSpPr>
            <p:cNvPr id="34" name="Shape 31">
              <a:extLst>
                <a:ext uri="{FF2B5EF4-FFF2-40B4-BE49-F238E27FC236}">
                  <a16:creationId xmlns:a16="http://schemas.microsoft.com/office/drawing/2014/main" id="{43661192-C507-9162-62AD-F8808F221F92}"/>
                </a:ext>
              </a:extLst>
            </p:cNvPr>
            <p:cNvSpPr/>
            <p:nvPr/>
          </p:nvSpPr>
          <p:spPr>
            <a:xfrm>
              <a:off x="12803187" y="9284208"/>
              <a:ext cx="731520" cy="731520"/>
            </a:xfrm>
            <a:prstGeom prst="ellipse">
              <a:avLst/>
            </a:prstGeom>
            <a:solidFill>
              <a:srgbClr val="2D4A5A"/>
            </a:solidFill>
            <a:ln w="12700">
              <a:solidFill>
                <a:srgbClr val="2D4A5A"/>
              </a:solidFill>
              <a:prstDash val="solid"/>
            </a:ln>
          </p:spPr>
          <p:txBody>
            <a:bodyPr/>
            <a:lstStyle/>
            <a:p>
              <a:endParaRPr lang="en-US" sz="12800"/>
            </a:p>
          </p:txBody>
        </p:sp>
        <p:sp>
          <p:nvSpPr>
            <p:cNvPr id="35" name="Text 32">
              <a:extLst>
                <a:ext uri="{FF2B5EF4-FFF2-40B4-BE49-F238E27FC236}">
                  <a16:creationId xmlns:a16="http://schemas.microsoft.com/office/drawing/2014/main" id="{A49BD675-4C43-C342-9681-7F8584F33BDB}"/>
                </a:ext>
              </a:extLst>
            </p:cNvPr>
            <p:cNvSpPr/>
            <p:nvPr/>
          </p:nvSpPr>
          <p:spPr>
            <a:xfrm>
              <a:off x="12803187" y="9284208"/>
              <a:ext cx="731520" cy="731520"/>
            </a:xfrm>
            <a:prstGeom prst="rect">
              <a:avLst/>
            </a:prstGeom>
            <a:noFill/>
            <a:ln/>
          </p:spPr>
          <p:txBody>
            <a:bodyPr wrap="square" lIns="0" tIns="0" rIns="0" bIns="0" rtlCol="0" anchor="ctr"/>
            <a:lstStyle/>
            <a:p>
              <a:pPr algn="ctr"/>
              <a:r>
                <a:rPr lang="en-US" sz="2667" b="1" dirty="0">
                  <a:solidFill>
                    <a:srgbClr val="FFFFFF"/>
                  </a:solidFill>
                  <a:latin typeface="Maven Pro ExtraBold" pitchFamily="34" charset="0"/>
                  <a:ea typeface="Maven Pro ExtraBold" pitchFamily="34" charset="-122"/>
                  <a:cs typeface="Maven Pro ExtraBold" pitchFamily="34" charset="-120"/>
                </a:rPr>
                <a:t>4</a:t>
              </a:r>
              <a:endParaRPr lang="en-US" sz="2667" dirty="0"/>
            </a:p>
          </p:txBody>
        </p:sp>
        <p:sp>
          <p:nvSpPr>
            <p:cNvPr id="36" name="Text 33">
              <a:extLst>
                <a:ext uri="{FF2B5EF4-FFF2-40B4-BE49-F238E27FC236}">
                  <a16:creationId xmlns:a16="http://schemas.microsoft.com/office/drawing/2014/main" id="{BCCFA0B2-62CB-1456-3DF3-9B08087DA469}"/>
                </a:ext>
              </a:extLst>
            </p:cNvPr>
            <p:cNvSpPr/>
            <p:nvPr/>
          </p:nvSpPr>
          <p:spPr>
            <a:xfrm>
              <a:off x="13754163" y="9186672"/>
              <a:ext cx="9265920" cy="682752"/>
            </a:xfrm>
            <a:prstGeom prst="rect">
              <a:avLst/>
            </a:prstGeom>
            <a:noFill/>
            <a:ln/>
          </p:spPr>
          <p:txBody>
            <a:bodyPr wrap="square" lIns="0" tIns="0" rIns="0" bIns="0" rtlCol="0" anchor="ctr"/>
            <a:lstStyle/>
            <a:p>
              <a:r>
                <a:rPr lang="en-US" sz="3467" b="1" dirty="0">
                  <a:solidFill>
                    <a:srgbClr val="1A2E38"/>
                  </a:solidFill>
                  <a:latin typeface="Maven Pro ExtraBold" pitchFamily="34" charset="0"/>
                  <a:ea typeface="Maven Pro ExtraBold" pitchFamily="34" charset="-122"/>
                  <a:cs typeface="Maven Pro ExtraBold" pitchFamily="34" charset="-120"/>
                </a:rPr>
                <a:t>AQUAIR</a:t>
              </a:r>
              <a:endParaRPr lang="en-US" sz="3467" dirty="0"/>
            </a:p>
          </p:txBody>
        </p:sp>
        <p:sp>
          <p:nvSpPr>
            <p:cNvPr id="37" name="Text 34">
              <a:extLst>
                <a:ext uri="{FF2B5EF4-FFF2-40B4-BE49-F238E27FC236}">
                  <a16:creationId xmlns:a16="http://schemas.microsoft.com/office/drawing/2014/main" id="{66A5CD05-3B34-448D-D210-84B6D8820892}"/>
                </a:ext>
              </a:extLst>
            </p:cNvPr>
            <p:cNvSpPr/>
            <p:nvPr/>
          </p:nvSpPr>
          <p:spPr>
            <a:xfrm>
              <a:off x="13754163" y="9869424"/>
              <a:ext cx="9265920" cy="487680"/>
            </a:xfrm>
            <a:prstGeom prst="rect">
              <a:avLst/>
            </a:prstGeom>
            <a:noFill/>
            <a:ln/>
          </p:spPr>
          <p:txBody>
            <a:bodyPr wrap="square" lIns="0" tIns="0" rIns="0" bIns="0" rtlCol="0" anchor="ctr"/>
            <a:lstStyle/>
            <a:p>
              <a:r>
                <a:rPr lang="en-US" sz="2133" i="1" dirty="0">
                  <a:solidFill>
                    <a:srgbClr val="2D4A5A"/>
                  </a:solidFill>
                  <a:latin typeface="Poppins" pitchFamily="34" charset="0"/>
                  <a:ea typeface="Poppins" pitchFamily="34" charset="-122"/>
                  <a:cs typeface="Poppins" pitchFamily="34" charset="-120"/>
                </a:rPr>
                <a:t>Premium Bottled Water from Air</a:t>
              </a:r>
              <a:endParaRPr lang="en-US" sz="2133" dirty="0">
                <a:solidFill>
                  <a:srgbClr val="2D4A5A"/>
                </a:solidFill>
              </a:endParaRPr>
            </a:p>
          </p:txBody>
        </p:sp>
        <p:sp>
          <p:nvSpPr>
            <p:cNvPr id="38" name="Shape 35">
              <a:extLst>
                <a:ext uri="{FF2B5EF4-FFF2-40B4-BE49-F238E27FC236}">
                  <a16:creationId xmlns:a16="http://schemas.microsoft.com/office/drawing/2014/main" id="{6E78A08E-F1B4-F5CA-0982-8B69A6386C15}"/>
                </a:ext>
              </a:extLst>
            </p:cNvPr>
            <p:cNvSpPr/>
            <p:nvPr/>
          </p:nvSpPr>
          <p:spPr>
            <a:xfrm>
              <a:off x="12803187" y="10454640"/>
              <a:ext cx="10192512" cy="0"/>
            </a:xfrm>
            <a:prstGeom prst="line">
              <a:avLst/>
            </a:prstGeom>
            <a:noFill/>
            <a:ln w="9525">
              <a:solidFill>
                <a:srgbClr val="E8D8C8"/>
              </a:solidFill>
              <a:prstDash val="solid"/>
            </a:ln>
          </p:spPr>
          <p:txBody>
            <a:bodyPr/>
            <a:lstStyle/>
            <a:p>
              <a:endParaRPr lang="en-US" sz="12800"/>
            </a:p>
          </p:txBody>
        </p:sp>
        <p:sp>
          <p:nvSpPr>
            <p:cNvPr id="39" name="Text 36">
              <a:extLst>
                <a:ext uri="{FF2B5EF4-FFF2-40B4-BE49-F238E27FC236}">
                  <a16:creationId xmlns:a16="http://schemas.microsoft.com/office/drawing/2014/main" id="{9DCB5D1F-9377-F382-AC58-5494615EE4CC}"/>
                </a:ext>
              </a:extLst>
            </p:cNvPr>
            <p:cNvSpPr/>
            <p:nvPr/>
          </p:nvSpPr>
          <p:spPr>
            <a:xfrm>
              <a:off x="12803187" y="10600944"/>
              <a:ext cx="10192512" cy="2316480"/>
            </a:xfrm>
            <a:prstGeom prst="rect">
              <a:avLst/>
            </a:prstGeom>
            <a:noFill/>
            <a:ln/>
          </p:spPr>
          <p:txBody>
            <a:bodyPr wrap="square" lIns="0" tIns="0" rIns="0" bIns="0" rtlCol="0" anchor="ctr"/>
            <a:lstStyle/>
            <a:p>
              <a:pPr>
                <a:lnSpc>
                  <a:spcPct val="125000"/>
                </a:lnSpc>
              </a:pPr>
              <a:r>
                <a:rPr lang="en-US" sz="2133" dirty="0">
                  <a:solidFill>
                    <a:srgbClr val="4A6170"/>
                  </a:solidFill>
                  <a:latin typeface="Poppins" pitchFamily="34" charset="0"/>
                  <a:ea typeface="Poppins" pitchFamily="34" charset="-122"/>
                  <a:cs typeface="Poppins" pitchFamily="34" charset="-120"/>
                </a:rPr>
                <a:t>Sustainable premium water bottled on-site from air — eliminating groundwater extraction, reducing plastic, and supporting ESG reporting.</a:t>
              </a:r>
              <a:endParaRPr lang="en-US" sz="2133" dirty="0"/>
            </a:p>
            <a:p>
              <a:pPr>
                <a:lnSpc>
                  <a:spcPct val="125000"/>
                </a:lnSpc>
              </a:pPr>
              <a:r>
                <a:rPr lang="en-US" sz="2133" dirty="0">
                  <a:solidFill>
                    <a:srgbClr val="4A6170"/>
                  </a:solidFill>
                  <a:latin typeface="Poppins" pitchFamily="34" charset="0"/>
                  <a:ea typeface="Poppins" pitchFamily="34" charset="-122"/>
                  <a:cs typeface="Poppins" pitchFamily="34" charset="-120"/>
                </a:rPr>
                <a:t>Target: 20 global cities with AQUAIR bottling plants within 24 months.</a:t>
              </a:r>
              <a:endParaRPr lang="en-US" sz="2133" dirty="0"/>
            </a:p>
          </p:txBody>
        </p:sp>
      </p:grpSp>
      <p:sp>
        <p:nvSpPr>
          <p:cNvPr id="40" name="The AeroNero Moat: A Deep Tech Company Built on Innovation, Execution, and IP">
            <a:extLst>
              <a:ext uri="{FF2B5EF4-FFF2-40B4-BE49-F238E27FC236}">
                <a16:creationId xmlns:a16="http://schemas.microsoft.com/office/drawing/2014/main" id="{34C5FCF8-80B0-BB7B-57E4-75CD8D848FD3}"/>
              </a:ext>
            </a:extLst>
          </p:cNvPr>
          <p:cNvSpPr txBox="1">
            <a:spLocks noGrp="1"/>
          </p:cNvSpPr>
          <p:nvPr>
            <p:ph type="title"/>
          </p:nvPr>
        </p:nvSpPr>
        <p:spPr>
          <a:xfrm>
            <a:off x="763244" y="1528244"/>
            <a:ext cx="22857511" cy="2180156"/>
          </a:xfrm>
          <a:prstGeom prst="rect">
            <a:avLst/>
          </a:prstGeom>
        </p:spPr>
        <p:txBody>
          <a:bodyPr/>
          <a:lstStyle>
            <a:lvl1pPr defTabSz="2023821">
              <a:defRPr sz="7469" spc="-149"/>
            </a:lvl1pPr>
          </a:lstStyle>
          <a:p>
            <a:r>
              <a:rPr lang="en-US" sz="8000" b="1" dirty="0" err="1">
                <a:solidFill>
                  <a:schemeClr val="tx1"/>
                </a:solidFill>
                <a:latin typeface="Maven Pro ExtraBold" pitchFamily="34" charset="0"/>
                <a:ea typeface="Maven Pro ExtraBold" pitchFamily="34" charset="-122"/>
                <a:cs typeface="Maven Pro ExtraBold" pitchFamily="34" charset="-120"/>
              </a:rPr>
              <a:t>Aeronero</a:t>
            </a:r>
            <a:r>
              <a:rPr lang="en-US" sz="8000" b="1" dirty="0">
                <a:solidFill>
                  <a:schemeClr val="tx1"/>
                </a:solidFill>
                <a:latin typeface="Maven Pro ExtraBold" pitchFamily="34" charset="0"/>
                <a:ea typeface="Maven Pro ExtraBold" pitchFamily="34" charset="-122"/>
                <a:cs typeface="Maven Pro ExtraBold" pitchFamily="34" charset="-120"/>
              </a:rPr>
              <a:t> Revenue Engine — A Multi-Layer Water Infrastructure Platform</a:t>
            </a:r>
            <a:endParaRPr lang="en-US" sz="8000" dirty="0">
              <a:solidFill>
                <a:schemeClr val="tx1"/>
              </a:solidFill>
            </a:endParaRPr>
          </a:p>
        </p:txBody>
      </p:sp>
    </p:spTree>
    <p:extLst>
      <p:ext uri="{BB962C8B-B14F-4D97-AF65-F5344CB8AC3E}">
        <p14:creationId xmlns:p14="http://schemas.microsoft.com/office/powerpoint/2010/main" val="3761523738"/>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Poppins SemiBold"/>
        <a:ea typeface="Poppins SemiBold"/>
        <a:cs typeface="Poppins SemiBold"/>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aven Pro Regular Regular"/>
            <a:ea typeface="Maven Pro Regular Regular"/>
            <a:cs typeface="Maven Pro Regular Regular"/>
            <a:sym typeface="Maven Pro Regular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Poppins SemiBold"/>
        <a:ea typeface="Poppins SemiBold"/>
        <a:cs typeface="Poppins SemiBold"/>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aven Pro Regular Regular"/>
            <a:ea typeface="Maven Pro Regular Regular"/>
            <a:cs typeface="Maven Pro Regular Regular"/>
            <a:sym typeface="Maven Pro Regular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39B176B-B04D-4D4B-9678-4BA255888C71}">
  <we:reference id="wa200010001" version="1.0.0.1" store="en-US" storeType="OMEX"/>
  <we:alternateReferences>
    <we:reference id="WA200010001" version="1.0.0.1" store="" storeType="OMEX"/>
  </we:alternateReferences>
  <we:properties>
    <we:property name="Office.AutoShowTaskpaneWithDocument" value="true"/>
    <we:property name="claude.fileId" value="&quot;dd782ddf-3112-4094-83b1-cc66b26fac76&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51968</TotalTime>
  <Words>6280</Words>
  <Application>Microsoft Office PowerPoint</Application>
  <PresentationFormat>Benutzerdefiniert</PresentationFormat>
  <Paragraphs>742</Paragraphs>
  <Slides>29</Slides>
  <Notes>15</Notes>
  <HiddenSlides>0</HiddenSlides>
  <MMClips>0</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29</vt:i4>
      </vt:variant>
    </vt:vector>
  </HeadingPairs>
  <TitlesOfParts>
    <vt:vector size="42" baseType="lpstr">
      <vt:lpstr>Arial</vt:lpstr>
      <vt:lpstr>Helvetica Neue</vt:lpstr>
      <vt:lpstr>Helvetica Neue Medium</vt:lpstr>
      <vt:lpstr>Maven Pro Bold</vt:lpstr>
      <vt:lpstr>Maven Pro ExtraBold</vt:lpstr>
      <vt:lpstr>Maven Pro Medium</vt:lpstr>
      <vt:lpstr>Maven Pro Regular Regular</vt:lpstr>
      <vt:lpstr>Maven Pro SemiBold</vt:lpstr>
      <vt:lpstr>Poppins</vt:lpstr>
      <vt:lpstr>Poppins Bold</vt:lpstr>
      <vt:lpstr>Poppins Regular</vt:lpstr>
      <vt:lpstr>Poppins SemiBold</vt:lpstr>
      <vt:lpstr>21_BasicWhite</vt:lpstr>
      <vt:lpstr>PowerPoint-Präsentation</vt:lpstr>
      <vt:lpstr>The Global Potable Water Crisis: Why Safe Drinking Water Can No Longer Be Taken for Granted</vt:lpstr>
      <vt:lpstr>Reimagining How the World Produces Drinking Water</vt:lpstr>
      <vt:lpstr>Water from air - Aeronero’s patented AWG systems generate safe, Alkaline Mineralized drinking water directly from air — with unmatched energy efficiency and scalability.</vt:lpstr>
      <vt:lpstr>PowerPoint-Präsentation</vt:lpstr>
      <vt:lpstr>High Volume Modular Stackable Units 2.0</vt:lpstr>
      <vt:lpstr>Innovation &amp; R&amp;D Pipeline</vt:lpstr>
      <vt:lpstr>Deep Tech Stack – Integrated Smart Water Infrastructure</vt:lpstr>
      <vt:lpstr>Aeronero Revenue Engine — A Multi-Layer Water Infrastructure Platform</vt:lpstr>
      <vt:lpstr>The Aeronero Moat: A Deep Tech Company Built on Innovation, Execution, and IP</vt:lpstr>
      <vt:lpstr>Aeronero vs. Global AWG Competitors</vt:lpstr>
      <vt:lpstr>Go-To-Market Strategy: Four Channels, One Integrated Platform</vt:lpstr>
      <vt:lpstr>Anchor Partners Validate the Model and Open Markets</vt:lpstr>
      <vt:lpstr>A multi-billion dollar market with a clear path to penetration</vt:lpstr>
      <vt:lpstr>PowerPoint-Präsentation</vt:lpstr>
      <vt:lpstr>5-Year Revenue Projections</vt:lpstr>
      <vt:lpstr>PowerPoint-Präsentation</vt:lpstr>
      <vt:lpstr>PowerPoint-Präsentation</vt:lpstr>
      <vt:lpstr>PowerPoint-Präsentation</vt:lpstr>
      <vt:lpstr>Aeronero Strategic Roadmap 2026–2031</vt:lpstr>
      <vt:lpstr>Backed by Visionary Investors</vt:lpstr>
      <vt:lpstr>Visionary Entrepreneur.</vt:lpstr>
      <vt:lpstr>Proven recognition and awards</vt:lpstr>
      <vt:lpstr>Frost &amp; Sullivan: 2025 Global Transformational Innovation Leadership</vt:lpstr>
      <vt:lpstr>Proven Builders Backed by Experience That Matters</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Durga Das</dc:creator>
  <cp:lastModifiedBy>Helmut Hetzel</cp:lastModifiedBy>
  <cp:revision>201</cp:revision>
  <cp:lastPrinted>2026-01-09T16:31:17Z</cp:lastPrinted>
  <dcterms:modified xsi:type="dcterms:W3CDTF">2026-06-15T08:37:54Z</dcterms:modified>
</cp:coreProperties>
</file>